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2"/>
  </p:notesMasterIdLst>
  <p:handoutMasterIdLst>
    <p:handoutMasterId r:id="rId63"/>
  </p:handoutMasterIdLst>
  <p:sldIdLst>
    <p:sldId id="352" r:id="rId2"/>
    <p:sldId id="587" r:id="rId3"/>
    <p:sldId id="588" r:id="rId4"/>
    <p:sldId id="589" r:id="rId5"/>
    <p:sldId id="590" r:id="rId6"/>
    <p:sldId id="591" r:id="rId7"/>
    <p:sldId id="592" r:id="rId8"/>
    <p:sldId id="593" r:id="rId9"/>
    <p:sldId id="594" r:id="rId10"/>
    <p:sldId id="644" r:id="rId11"/>
    <p:sldId id="595" r:id="rId12"/>
    <p:sldId id="631" r:id="rId13"/>
    <p:sldId id="596" r:id="rId14"/>
    <p:sldId id="597" r:id="rId15"/>
    <p:sldId id="598" r:id="rId16"/>
    <p:sldId id="599" r:id="rId17"/>
    <p:sldId id="600" r:id="rId18"/>
    <p:sldId id="601" r:id="rId19"/>
    <p:sldId id="602" r:id="rId20"/>
    <p:sldId id="603" r:id="rId21"/>
    <p:sldId id="604" r:id="rId22"/>
    <p:sldId id="605" r:id="rId23"/>
    <p:sldId id="606" r:id="rId24"/>
    <p:sldId id="607" r:id="rId25"/>
    <p:sldId id="608" r:id="rId26"/>
    <p:sldId id="609" r:id="rId27"/>
    <p:sldId id="610" r:id="rId28"/>
    <p:sldId id="611" r:id="rId29"/>
    <p:sldId id="612" r:id="rId30"/>
    <p:sldId id="613" r:id="rId31"/>
    <p:sldId id="614" r:id="rId32"/>
    <p:sldId id="615" r:id="rId33"/>
    <p:sldId id="633" r:id="rId34"/>
    <p:sldId id="634" r:id="rId35"/>
    <p:sldId id="635" r:id="rId36"/>
    <p:sldId id="636" r:id="rId37"/>
    <p:sldId id="637" r:id="rId38"/>
    <p:sldId id="639" r:id="rId39"/>
    <p:sldId id="640" r:id="rId40"/>
    <p:sldId id="641" r:id="rId41"/>
    <p:sldId id="642" r:id="rId42"/>
    <p:sldId id="616" r:id="rId43"/>
    <p:sldId id="617" r:id="rId44"/>
    <p:sldId id="618" r:id="rId45"/>
    <p:sldId id="619" r:id="rId46"/>
    <p:sldId id="620" r:id="rId47"/>
    <p:sldId id="643" r:id="rId48"/>
    <p:sldId id="621" r:id="rId49"/>
    <p:sldId id="622" r:id="rId50"/>
    <p:sldId id="623" r:id="rId51"/>
    <p:sldId id="624" r:id="rId52"/>
    <p:sldId id="625" r:id="rId53"/>
    <p:sldId id="626" r:id="rId54"/>
    <p:sldId id="627" r:id="rId55"/>
    <p:sldId id="628" r:id="rId56"/>
    <p:sldId id="629" r:id="rId57"/>
    <p:sldId id="630" r:id="rId58"/>
    <p:sldId id="645" r:id="rId59"/>
    <p:sldId id="646" r:id="rId60"/>
    <p:sldId id="547" r:id="rId6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008000"/>
    <a:srgbClr val="E7FFE7"/>
    <a:srgbClr val="CCFFCC"/>
    <a:srgbClr val="FFE781"/>
    <a:srgbClr val="FFFFCC"/>
    <a:srgbClr val="006600"/>
    <a:srgbClr val="CCECFF"/>
    <a:srgbClr val="F7FBC5"/>
    <a:srgbClr val="FF66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F4B89F-E066-2000-B8B7-81AD059135E2}" v="2" dt="2021-03-29T08:36:43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613" autoAdjust="0"/>
    <p:restoredTop sz="93750" autoAdjust="0"/>
  </p:normalViewPr>
  <p:slideViewPr>
    <p:cSldViewPr snapToGrid="0">
      <p:cViewPr varScale="1">
        <p:scale>
          <a:sx n="109" d="100"/>
          <a:sy n="109" d="100"/>
        </p:scale>
        <p:origin x="1296" y="78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14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Lucida Sans"/>
                <a:ea typeface="Verdana"/>
                <a:cs typeface="Verdana"/>
              </a:rPr>
              <a:t>8. </a:t>
            </a:r>
            <a:r>
              <a:rPr lang="en-US" sz="4000" dirty="0" err="1">
                <a:latin typeface="Lucida Sans"/>
                <a:ea typeface="Verdana"/>
                <a:cs typeface="Verdana"/>
              </a:rPr>
              <a:t>predn</a:t>
            </a:r>
            <a:r>
              <a:rPr lang="sk-SK" sz="4000" dirty="0" err="1">
                <a:latin typeface="Lucida Sans"/>
                <a:ea typeface="Verdana"/>
                <a:cs typeface="Verdana"/>
              </a:rPr>
              <a:t>áška</a:t>
            </a:r>
            <a:r>
              <a:rPr lang="en-US" sz="4000" dirty="0">
                <a:latin typeface="Lucida Sans"/>
                <a:ea typeface="Verdana"/>
                <a:cs typeface="Verdana"/>
              </a:rPr>
              <a:t> (12.4.2021)</a:t>
            </a:r>
            <a:endParaRPr lang="cs-CZ" sz="4000" dirty="0">
              <a:latin typeface="Lucida Sans"/>
              <a:ea typeface="Verdana"/>
              <a:cs typeface="Verdan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9634" y="2232432"/>
            <a:ext cx="7742172" cy="4203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5400" b="1" dirty="0" err="1"/>
              <a:t>Grafy</a:t>
            </a:r>
            <a:r>
              <a:rPr lang="en-US" sz="5400" b="1" dirty="0"/>
              <a:t> a </a:t>
            </a:r>
            <a:r>
              <a:rPr lang="en-US" sz="5400" b="1" dirty="0" err="1"/>
              <a:t>grafov</a:t>
            </a:r>
            <a:r>
              <a:rPr lang="sk-SK" sz="5400" b="1" dirty="0"/>
              <a:t>é</a:t>
            </a:r>
            <a:br>
              <a:rPr lang="sk-SK" sz="5400" b="1" dirty="0"/>
            </a:br>
            <a:r>
              <a:rPr lang="sk-SK" sz="5400" b="1" dirty="0"/>
              <a:t>algoritmy</a:t>
            </a:r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/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00" b="1" dirty="0"/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2400" b="1" dirty="0" err="1"/>
              <a:t>Graphs</a:t>
            </a:r>
            <a:r>
              <a:rPr lang="sk-SK" sz="2400" b="1" dirty="0"/>
              <a:t> are </a:t>
            </a:r>
            <a:r>
              <a:rPr lang="sk-SK" sz="2400" b="1" dirty="0" err="1"/>
              <a:t>everywhere</a:t>
            </a:r>
            <a:endParaRPr lang="sk-SK" sz="2400" b="1" dirty="0"/>
          </a:p>
        </p:txBody>
      </p:sp>
      <p:pic>
        <p:nvPicPr>
          <p:cNvPr id="5" name="Picture 6" descr="http://www.openstream.ch/blog/wp-content/uploads/2010/02/facebook_logo_withpa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2699" y="3494507"/>
            <a:ext cx="2024062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www.unitedautorental-ontario.com/gps-navigation-system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335" y="1539546"/>
            <a:ext cx="13208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http://www.bavaris.sk/reklama/src/web/web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75573" y="1284527"/>
            <a:ext cx="1525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http://cit.tuzvo.sk:8081/mhd/mhd.gif"/>
          <p:cNvPicPr>
            <a:picLocks noChangeAspect="1" noChangeArrowheads="1"/>
          </p:cNvPicPr>
          <p:nvPr/>
        </p:nvPicPr>
        <p:blipFill>
          <a:blip r:embed="rId5" cstate="print"/>
          <a:srcRect b="10423"/>
          <a:stretch>
            <a:fillRect/>
          </a:stretch>
        </p:blipFill>
        <p:spPr bwMode="auto">
          <a:xfrm>
            <a:off x="205686" y="3871374"/>
            <a:ext cx="310356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1159" y="2360916"/>
            <a:ext cx="774217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5400" b="1" dirty="0"/>
              <a:t>Prehľadávanie grafov</a:t>
            </a:r>
            <a:br>
              <a:rPr lang="en-US" sz="5400" b="1" dirty="0"/>
            </a:br>
            <a:r>
              <a:rPr lang="sk-SK" sz="2400" b="1" dirty="0"/>
              <a:t>Sú Košice odrezané od sveta</a:t>
            </a:r>
            <a:r>
              <a:rPr lang="en-US" sz="2400" b="1" dirty="0"/>
              <a:t>?</a:t>
            </a:r>
            <a:endParaRPr lang="sk-SK" sz="2400" b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947" y="4250846"/>
            <a:ext cx="60388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Súvislosť grafu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sz="4000" dirty="0"/>
          </a:p>
          <a:p>
            <a:pPr eaLnBrk="1" hangingPunct="1"/>
            <a:r>
              <a:rPr lang="sk-SK" dirty="0"/>
              <a:t>Problém:</a:t>
            </a:r>
          </a:p>
          <a:p>
            <a:pPr lvl="1" eaLnBrk="1" hangingPunct="1"/>
            <a:r>
              <a:rPr lang="sk-SK" dirty="0"/>
              <a:t>Ako zistiť, či je graf </a:t>
            </a:r>
            <a:r>
              <a:rPr lang="sk-SK" b="1" dirty="0">
                <a:solidFill>
                  <a:srgbClr val="FF0000"/>
                </a:solidFill>
              </a:rPr>
              <a:t>súvislý</a:t>
            </a:r>
            <a:r>
              <a:rPr lang="sk-SK" dirty="0"/>
              <a:t>, t.j., či existuje spojenie medzi každými 2 vrcholmi grafu</a:t>
            </a:r>
            <a:r>
              <a:rPr lang="en-US" dirty="0"/>
              <a:t>?</a:t>
            </a:r>
            <a:endParaRPr lang="sk-SK" dirty="0"/>
          </a:p>
          <a:p>
            <a:pPr lvl="1" eaLnBrk="1" hangingPunct="1"/>
            <a:r>
              <a:rPr lang="en-US" b="1" i="1" dirty="0"/>
              <a:t>Interpret</a:t>
            </a:r>
            <a:r>
              <a:rPr lang="sk-SK" b="1" i="1" dirty="0" err="1"/>
              <a:t>ácia</a:t>
            </a:r>
            <a:r>
              <a:rPr lang="sk-SK" i="1" dirty="0"/>
              <a:t>: </a:t>
            </a:r>
          </a:p>
          <a:p>
            <a:pPr lvl="2" eaLnBrk="1" hangingPunct="1"/>
            <a:r>
              <a:rPr lang="sk-SK" dirty="0"/>
              <a:t>súvislosť cestnej</a:t>
            </a:r>
            <a:r>
              <a:rPr lang="en-US" dirty="0"/>
              <a:t>/</a:t>
            </a:r>
            <a:r>
              <a:rPr lang="en-US" dirty="0" err="1"/>
              <a:t>komunika</a:t>
            </a:r>
            <a:r>
              <a:rPr lang="sk-SK" dirty="0"/>
              <a:t>čnej siete</a:t>
            </a:r>
          </a:p>
          <a:p>
            <a:pPr lvl="2" eaLnBrk="1" hangingPunct="1"/>
            <a:r>
              <a:rPr lang="sk-SK" dirty="0"/>
              <a:t>letecké spojenie medzi všetkými mestami</a:t>
            </a:r>
          </a:p>
          <a:p>
            <a:pPr lvl="2" eaLnBrk="1" hangingPunct="1"/>
            <a:r>
              <a:rPr lang="sk-SK" dirty="0"/>
              <a:t>izolované sociálne skupinky v kolektíve</a:t>
            </a:r>
            <a:endParaRPr lang="en-US" dirty="0"/>
          </a:p>
        </p:txBody>
      </p:sp>
      <p:sp>
        <p:nvSpPr>
          <p:cNvPr id="12292" name="Oval 33"/>
          <p:cNvSpPr>
            <a:spLocks noChangeArrowheads="1"/>
          </p:cNvSpPr>
          <p:nvPr/>
        </p:nvSpPr>
        <p:spPr bwMode="auto">
          <a:xfrm>
            <a:off x="5286375" y="267811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293" name="Oval 34"/>
          <p:cNvSpPr>
            <a:spLocks noChangeArrowheads="1"/>
          </p:cNvSpPr>
          <p:nvPr/>
        </p:nvSpPr>
        <p:spPr bwMode="auto">
          <a:xfrm>
            <a:off x="4143375" y="27495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294" name="Oval 35"/>
          <p:cNvSpPr>
            <a:spLocks noChangeArrowheads="1"/>
          </p:cNvSpPr>
          <p:nvPr/>
        </p:nvSpPr>
        <p:spPr bwMode="auto">
          <a:xfrm>
            <a:off x="5357813" y="18923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2295" name="Oval 36"/>
          <p:cNvSpPr>
            <a:spLocks noChangeArrowheads="1"/>
          </p:cNvSpPr>
          <p:nvPr/>
        </p:nvSpPr>
        <p:spPr bwMode="auto">
          <a:xfrm>
            <a:off x="6500813" y="18923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296" name="Oval 37"/>
          <p:cNvSpPr>
            <a:spLocks noChangeArrowheads="1"/>
          </p:cNvSpPr>
          <p:nvPr/>
        </p:nvSpPr>
        <p:spPr bwMode="auto">
          <a:xfrm>
            <a:off x="6532563" y="29241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2297" name="Straight Connector 38"/>
          <p:cNvCxnSpPr>
            <a:cxnSpLocks noChangeShapeType="1"/>
            <a:stCxn id="12293" idx="7"/>
            <a:endCxn id="12294" idx="2"/>
          </p:cNvCxnSpPr>
          <p:nvPr/>
        </p:nvCxnSpPr>
        <p:spPr bwMode="auto">
          <a:xfrm rot="5400000" flipH="1" flipV="1">
            <a:off x="4451351" y="1874837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8" name="Straight Connector 39"/>
          <p:cNvCxnSpPr>
            <a:cxnSpLocks noChangeShapeType="1"/>
            <a:stCxn id="12294" idx="6"/>
            <a:endCxn id="12295" idx="2"/>
          </p:cNvCxnSpPr>
          <p:nvPr/>
        </p:nvCxnSpPr>
        <p:spPr bwMode="auto">
          <a:xfrm>
            <a:off x="5572125" y="2000250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9" name="Straight Connector 40"/>
          <p:cNvCxnSpPr>
            <a:cxnSpLocks noChangeShapeType="1"/>
            <a:stCxn id="12292" idx="7"/>
            <a:endCxn id="12294" idx="4"/>
          </p:cNvCxnSpPr>
          <p:nvPr/>
        </p:nvCxnSpPr>
        <p:spPr bwMode="auto">
          <a:xfrm rot="16200000" flipV="1">
            <a:off x="5165726" y="2406650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0" name="Straight Connector 41"/>
          <p:cNvCxnSpPr>
            <a:cxnSpLocks noChangeShapeType="1"/>
            <a:stCxn id="12292" idx="6"/>
            <a:endCxn id="12296" idx="2"/>
          </p:cNvCxnSpPr>
          <p:nvPr/>
        </p:nvCxnSpPr>
        <p:spPr bwMode="auto">
          <a:xfrm>
            <a:off x="5500688" y="2786063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1" name="Straight Connector 42"/>
          <p:cNvCxnSpPr>
            <a:cxnSpLocks noChangeShapeType="1"/>
            <a:stCxn id="12296" idx="0"/>
            <a:endCxn id="12295" idx="4"/>
          </p:cNvCxnSpPr>
          <p:nvPr/>
        </p:nvCxnSpPr>
        <p:spPr bwMode="auto">
          <a:xfrm rot="16200000" flipV="1">
            <a:off x="6215063" y="2500313"/>
            <a:ext cx="817562" cy="301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4000500" y="3035300"/>
            <a:ext cx="346075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72063" y="2892425"/>
            <a:ext cx="3365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00813" y="3178175"/>
            <a:ext cx="341312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86375" y="1463675"/>
            <a:ext cx="3492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00813" y="1463675"/>
            <a:ext cx="3302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2307" name="Oval 48"/>
          <p:cNvSpPr>
            <a:spLocks noChangeArrowheads="1"/>
          </p:cNvSpPr>
          <p:nvPr/>
        </p:nvSpPr>
        <p:spPr bwMode="auto">
          <a:xfrm>
            <a:off x="2857500" y="192881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308" name="Oval 49"/>
          <p:cNvSpPr>
            <a:spLocks noChangeArrowheads="1"/>
          </p:cNvSpPr>
          <p:nvPr/>
        </p:nvSpPr>
        <p:spPr bwMode="auto">
          <a:xfrm>
            <a:off x="3352800" y="27463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2309" name="Straight Connector 50"/>
          <p:cNvCxnSpPr>
            <a:cxnSpLocks noChangeShapeType="1"/>
            <a:stCxn id="12308" idx="1"/>
            <a:endCxn id="12307" idx="5"/>
          </p:cNvCxnSpPr>
          <p:nvPr/>
        </p:nvCxnSpPr>
        <p:spPr bwMode="auto">
          <a:xfrm rot="16200000" flipV="1">
            <a:off x="2878932" y="2272506"/>
            <a:ext cx="666750" cy="3444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2" name="TextBox 51"/>
          <p:cNvSpPr txBox="1"/>
          <p:nvPr/>
        </p:nvSpPr>
        <p:spPr>
          <a:xfrm>
            <a:off x="3321050" y="3000375"/>
            <a:ext cx="3571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87638" y="1598613"/>
            <a:ext cx="333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F</a:t>
            </a: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Súvislosť: </a:t>
            </a:r>
            <a:r>
              <a:rPr lang="en-US" dirty="0" err="1"/>
              <a:t>Pozriem</a:t>
            </a:r>
            <a:r>
              <a:rPr lang="en-US" dirty="0"/>
              <a:t> a </a:t>
            </a:r>
            <a:r>
              <a:rPr lang="en-US" dirty="0" err="1"/>
              <a:t>vid</a:t>
            </a:r>
            <a:r>
              <a:rPr lang="sk-SK" dirty="0" err="1"/>
              <a:t>ím</a:t>
            </a:r>
            <a:r>
              <a:rPr lang="en-US" dirty="0"/>
              <a:t>?</a:t>
            </a:r>
            <a:endParaRPr lang="sk-SK" dirty="0"/>
          </a:p>
        </p:txBody>
      </p:sp>
      <p:pic>
        <p:nvPicPr>
          <p:cNvPr id="2050" name="Picture 2" descr="http://www.mkbergman.com/wp-content/themes/ai3/images/2008Posts/080219_BigGraphSpr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13" y="1355784"/>
            <a:ext cx="5338972" cy="5201520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 bwMode="auto">
          <a:xfrm>
            <a:off x="5382882" y="1475117"/>
            <a:ext cx="3348633" cy="1428214"/>
          </a:xfrm>
          <a:prstGeom prst="wedgeEllipseCallout">
            <a:avLst>
              <a:gd name="adj1" fmla="val 49310"/>
              <a:gd name="adj2" fmla="val 66026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 err="1">
                <a:latin typeface="Trebuchet MS" pitchFamily="34" charset="0"/>
              </a:rPr>
              <a:t>Pozriem</a:t>
            </a:r>
            <a:r>
              <a:rPr lang="en-US" dirty="0">
                <a:latin typeface="Trebuchet MS" pitchFamily="34" charset="0"/>
              </a:rPr>
              <a:t> a </a:t>
            </a:r>
            <a:r>
              <a:rPr lang="en-US" dirty="0" err="1">
                <a:latin typeface="Trebuchet MS" pitchFamily="34" charset="0"/>
              </a:rPr>
              <a:t>vid</a:t>
            </a:r>
            <a:r>
              <a:rPr lang="sk-SK" dirty="0" err="1">
                <a:latin typeface="Trebuchet MS" pitchFamily="34" charset="0"/>
              </a:rPr>
              <a:t>ím</a:t>
            </a:r>
            <a:r>
              <a:rPr lang="sk-SK" dirty="0">
                <a:latin typeface="Trebuchet MS" pitchFamily="34" charset="0"/>
              </a:rPr>
              <a:t> „nefunguje“ pre veľké grafy.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5460521" y="3516703"/>
            <a:ext cx="3165895" cy="908864"/>
          </a:xfrm>
          <a:prstGeom prst="wedgeEllipseCallout">
            <a:avLst>
              <a:gd name="adj1" fmla="val 51267"/>
              <a:gd name="adj2" fmla="val -71734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„Pozriem a vidím“ v tabuľke</a:t>
            </a:r>
            <a:r>
              <a:rPr lang="en-US" sz="1800" dirty="0">
                <a:latin typeface="Trebuchet MS" pitchFamily="34" charset="0"/>
              </a:rPr>
              <a:t>?</a:t>
            </a:r>
            <a:endParaRPr lang="cs-CZ" sz="1800" dirty="0">
              <a:latin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40082" y="4701393"/>
          <a:ext cx="2428098" cy="1900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404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6800">
                <a:tc>
                  <a:txBody>
                    <a:bodyPr/>
                    <a:lstStyle/>
                    <a:p>
                      <a:pPr algn="ctr"/>
                      <a:endParaRPr lang="sk-SK" sz="1000" dirty="0"/>
                    </a:p>
                  </a:txBody>
                  <a:tcPr marL="46626" marR="46626" marT="23314" marB="233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Terminológia </a:t>
            </a:r>
            <a:r>
              <a:rPr lang="en-US"/>
              <a:t>(neform</a:t>
            </a:r>
            <a:r>
              <a:rPr lang="sk-SK"/>
              <a:t>álne</a:t>
            </a:r>
            <a:r>
              <a:rPr lang="en-US"/>
              <a:t>)</a:t>
            </a:r>
            <a:endParaRPr lang="sk-SK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k-SK" b="1" dirty="0">
              <a:solidFill>
                <a:srgbClr val="FF0000"/>
              </a:solidFill>
            </a:endParaRPr>
          </a:p>
          <a:p>
            <a:pPr eaLnBrk="1" hangingPunct="1"/>
            <a:r>
              <a:rPr lang="sk-SK" b="1" dirty="0" err="1">
                <a:solidFill>
                  <a:srgbClr val="FF0000"/>
                </a:solidFill>
              </a:rPr>
              <a:t>Podgraf</a:t>
            </a:r>
            <a:endParaRPr lang="sk-SK" b="1" dirty="0">
              <a:solidFill>
                <a:srgbClr val="FF0000"/>
              </a:solidFill>
            </a:endParaRPr>
          </a:p>
          <a:p>
            <a:pPr lvl="1" eaLnBrk="1" hangingPunct="1">
              <a:spcBef>
                <a:spcPct val="0"/>
              </a:spcBef>
              <a:spcAft>
                <a:spcPct val="0"/>
              </a:spcAft>
            </a:pPr>
            <a:r>
              <a:rPr lang="sk-SK" dirty="0"/>
              <a:t>ľubovoľná podmnožina </a:t>
            </a:r>
            <a:br>
              <a:rPr lang="en-US" dirty="0"/>
            </a:br>
            <a:r>
              <a:rPr lang="sk-SK" dirty="0"/>
              <a:t>vrcholov a podmnožina </a:t>
            </a:r>
            <a:br>
              <a:rPr lang="en-US" dirty="0"/>
            </a:br>
            <a:r>
              <a:rPr lang="sk-SK" dirty="0"/>
              <a:t>s nimi </a:t>
            </a:r>
            <a:r>
              <a:rPr lang="sk-SK" dirty="0" err="1"/>
              <a:t>incidentných</a:t>
            </a:r>
            <a:r>
              <a:rPr lang="sk-SK" dirty="0"/>
              <a:t> hrán</a:t>
            </a:r>
          </a:p>
          <a:p>
            <a:pPr eaLnBrk="1" hangingPunct="1"/>
            <a:r>
              <a:rPr lang="en-US" b="1" dirty="0" err="1">
                <a:solidFill>
                  <a:srgbClr val="FF0000"/>
                </a:solidFill>
              </a:rPr>
              <a:t>Cesta</a:t>
            </a:r>
            <a:endParaRPr lang="en-US" b="1" dirty="0">
              <a:solidFill>
                <a:srgbClr val="FF0000"/>
              </a:solidFill>
            </a:endParaRPr>
          </a:p>
          <a:p>
            <a:pPr lvl="1" eaLnBrk="1" hangingPunct="1"/>
            <a:r>
              <a:rPr lang="sk-SK" b="1" dirty="0"/>
              <a:t>p</a:t>
            </a:r>
            <a:r>
              <a:rPr lang="en-US" b="1" dirty="0" err="1"/>
              <a:t>ostupnos</a:t>
            </a:r>
            <a:r>
              <a:rPr lang="sk-SK" b="1" dirty="0"/>
              <a:t>ť vrcholov </a:t>
            </a:r>
            <a:r>
              <a:rPr lang="sk-SK" dirty="0"/>
              <a:t>grafu </a:t>
            </a:r>
            <a:r>
              <a:rPr lang="sk-SK" b="1" dirty="0"/>
              <a:t>bez opakovania</a:t>
            </a:r>
            <a:r>
              <a:rPr lang="en-US" dirty="0"/>
              <a:t>, </a:t>
            </a:r>
            <a:r>
              <a:rPr lang="sk-SK" dirty="0"/>
              <a:t>v ktorej </a:t>
            </a:r>
            <a:r>
              <a:rPr lang="en-US" dirty="0"/>
              <a:t>ka</a:t>
            </a:r>
            <a:r>
              <a:rPr lang="sk-SK" dirty="0" err="1"/>
              <a:t>ždé</a:t>
            </a:r>
            <a:r>
              <a:rPr lang="sk-SK" dirty="0"/>
              <a:t> 2 </a:t>
            </a:r>
            <a:r>
              <a:rPr lang="sk-SK" b="1" dirty="0"/>
              <a:t>za sebou </a:t>
            </a:r>
            <a:r>
              <a:rPr lang="sk-SK" dirty="0"/>
              <a:t>idúce vrcholy sú </a:t>
            </a:r>
            <a:r>
              <a:rPr lang="sk-SK" b="1" dirty="0"/>
              <a:t>spojené hranou</a:t>
            </a:r>
          </a:p>
          <a:p>
            <a:pPr lvl="1" eaLnBrk="1" hangingPunct="1"/>
            <a:r>
              <a:rPr lang="sk-SK" dirty="0"/>
              <a:t>Príklad cesty: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A, D, B, C</a:t>
            </a:r>
          </a:p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Súvislý graf </a:t>
            </a:r>
            <a:endParaRPr lang="en-US" b="1" dirty="0">
              <a:solidFill>
                <a:srgbClr val="FF0000"/>
              </a:solidFill>
            </a:endParaRPr>
          </a:p>
          <a:p>
            <a:pPr lvl="1" eaLnBrk="1" hangingPunct="1"/>
            <a:r>
              <a:rPr lang="sk-SK" dirty="0"/>
              <a:t>medzi každými dvoma vrcholmi existuje cesta</a:t>
            </a:r>
          </a:p>
          <a:p>
            <a:pPr lvl="1" eaLnBrk="1" hangingPunct="1">
              <a:buFont typeface="Arial" charset="0"/>
              <a:buChar char="•"/>
            </a:pPr>
            <a:endParaRPr lang="sk-SK" dirty="0"/>
          </a:p>
        </p:txBody>
      </p:sp>
      <p:sp>
        <p:nvSpPr>
          <p:cNvPr id="13316" name="Oval 20"/>
          <p:cNvSpPr>
            <a:spLocks noChangeArrowheads="1"/>
          </p:cNvSpPr>
          <p:nvPr/>
        </p:nvSpPr>
        <p:spPr bwMode="auto">
          <a:xfrm>
            <a:off x="7286625" y="26431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317" name="Oval 21"/>
          <p:cNvSpPr>
            <a:spLocks noChangeArrowheads="1"/>
          </p:cNvSpPr>
          <p:nvPr/>
        </p:nvSpPr>
        <p:spPr bwMode="auto">
          <a:xfrm>
            <a:off x="6143625" y="27146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318" name="Oval 22"/>
          <p:cNvSpPr>
            <a:spLocks noChangeArrowheads="1"/>
          </p:cNvSpPr>
          <p:nvPr/>
        </p:nvSpPr>
        <p:spPr bwMode="auto">
          <a:xfrm>
            <a:off x="7358063" y="18573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3319" name="Oval 23"/>
          <p:cNvSpPr>
            <a:spLocks noChangeArrowheads="1"/>
          </p:cNvSpPr>
          <p:nvPr/>
        </p:nvSpPr>
        <p:spPr bwMode="auto">
          <a:xfrm>
            <a:off x="8501063" y="18573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320" name="Oval 24"/>
          <p:cNvSpPr>
            <a:spLocks noChangeArrowheads="1"/>
          </p:cNvSpPr>
          <p:nvPr/>
        </p:nvSpPr>
        <p:spPr bwMode="auto">
          <a:xfrm>
            <a:off x="8532813" y="28892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3321" name="Straight Connector 25"/>
          <p:cNvCxnSpPr>
            <a:cxnSpLocks noChangeShapeType="1"/>
            <a:stCxn id="13317" idx="7"/>
            <a:endCxn id="13318" idx="2"/>
          </p:cNvCxnSpPr>
          <p:nvPr/>
        </p:nvCxnSpPr>
        <p:spPr bwMode="auto">
          <a:xfrm rot="5400000" flipH="1" flipV="1">
            <a:off x="6450807" y="1839119"/>
            <a:ext cx="782637" cy="103187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3322" name="Straight Connector 26"/>
          <p:cNvCxnSpPr>
            <a:cxnSpLocks noChangeShapeType="1"/>
            <a:stCxn id="13318" idx="6"/>
            <a:endCxn id="13319" idx="2"/>
          </p:cNvCxnSpPr>
          <p:nvPr/>
        </p:nvCxnSpPr>
        <p:spPr bwMode="auto">
          <a:xfrm>
            <a:off x="7572375" y="1963738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3" name="Straight Connector 27"/>
          <p:cNvCxnSpPr>
            <a:cxnSpLocks noChangeShapeType="1"/>
            <a:stCxn id="13316" idx="7"/>
            <a:endCxn id="13318" idx="4"/>
          </p:cNvCxnSpPr>
          <p:nvPr/>
        </p:nvCxnSpPr>
        <p:spPr bwMode="auto">
          <a:xfrm rot="16200000" flipV="1">
            <a:off x="7165976" y="2371725"/>
            <a:ext cx="603250" cy="317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3324" name="Straight Connector 28"/>
          <p:cNvCxnSpPr>
            <a:cxnSpLocks noChangeShapeType="1"/>
            <a:stCxn id="13316" idx="6"/>
            <a:endCxn id="13320" idx="2"/>
          </p:cNvCxnSpPr>
          <p:nvPr/>
        </p:nvCxnSpPr>
        <p:spPr bwMode="auto">
          <a:xfrm>
            <a:off x="7500938" y="2749550"/>
            <a:ext cx="1031875" cy="24606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3325" name="Straight Connector 29"/>
          <p:cNvCxnSpPr>
            <a:cxnSpLocks noChangeShapeType="1"/>
            <a:stCxn id="13320" idx="0"/>
            <a:endCxn id="13319" idx="4"/>
          </p:cNvCxnSpPr>
          <p:nvPr/>
        </p:nvCxnSpPr>
        <p:spPr bwMode="auto">
          <a:xfrm rot="16200000" flipV="1">
            <a:off x="8215313" y="2465388"/>
            <a:ext cx="817562" cy="301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" name="TextBox 30"/>
          <p:cNvSpPr txBox="1"/>
          <p:nvPr/>
        </p:nvSpPr>
        <p:spPr>
          <a:xfrm>
            <a:off x="6000750" y="3000375"/>
            <a:ext cx="346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72313" y="2857500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501063" y="3143250"/>
            <a:ext cx="3413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86625" y="1428750"/>
            <a:ext cx="3492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01063" y="1428750"/>
            <a:ext cx="3302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3331" name="Oval 35"/>
          <p:cNvSpPr>
            <a:spLocks noChangeArrowheads="1"/>
          </p:cNvSpPr>
          <p:nvPr/>
        </p:nvSpPr>
        <p:spPr bwMode="auto">
          <a:xfrm>
            <a:off x="4857750" y="18923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332" name="Oval 36"/>
          <p:cNvSpPr>
            <a:spLocks noChangeArrowheads="1"/>
          </p:cNvSpPr>
          <p:nvPr/>
        </p:nvSpPr>
        <p:spPr bwMode="auto">
          <a:xfrm>
            <a:off x="5353050" y="270986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3333" name="Straight Connector 37"/>
          <p:cNvCxnSpPr>
            <a:cxnSpLocks noChangeShapeType="1"/>
            <a:stCxn id="13332" idx="1"/>
            <a:endCxn id="13331" idx="5"/>
          </p:cNvCxnSpPr>
          <p:nvPr/>
        </p:nvCxnSpPr>
        <p:spPr bwMode="auto">
          <a:xfrm rot="16200000" flipV="1">
            <a:off x="4879975" y="2236788"/>
            <a:ext cx="665163" cy="3444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9" name="TextBox 38"/>
          <p:cNvSpPr txBox="1"/>
          <p:nvPr/>
        </p:nvSpPr>
        <p:spPr>
          <a:xfrm>
            <a:off x="5322888" y="2963863"/>
            <a:ext cx="35560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87888" y="1562100"/>
            <a:ext cx="333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F</a:t>
            </a:r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Súvislosť grafu - idea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/>
            <a:r>
              <a:rPr lang="sk-SK" dirty="0"/>
              <a:t>Idea algoritmu:</a:t>
            </a:r>
          </a:p>
          <a:p>
            <a:pPr lvl="1" eaLnBrk="1" hangingPunct="1"/>
            <a:r>
              <a:rPr lang="sk-SK" dirty="0"/>
              <a:t>zistiť, či sa z nejakého vrcholu grafu vieme dostať do všetkých ostatných – </a:t>
            </a:r>
            <a:r>
              <a:rPr lang="sk-SK" b="1" dirty="0">
                <a:solidFill>
                  <a:srgbClr val="FF0000"/>
                </a:solidFill>
              </a:rPr>
              <a:t>systematické prehľadávanie grafu</a:t>
            </a:r>
          </a:p>
          <a:p>
            <a:pPr lvl="1" eaLnBrk="1" hangingPunct="1"/>
            <a:r>
              <a:rPr lang="sk-SK" dirty="0"/>
              <a:t>„implementácia“: po navštívení </a:t>
            </a:r>
            <a:r>
              <a:rPr lang="en-US" dirty="0"/>
              <a:t>ka</a:t>
            </a:r>
            <a:r>
              <a:rPr lang="sk-SK" dirty="0" err="1"/>
              <a:t>ždého</a:t>
            </a:r>
            <a:r>
              <a:rPr lang="sk-SK" dirty="0"/>
              <a:t> vrcholu navštívime </a:t>
            </a:r>
            <a:r>
              <a:rPr lang="sk-SK" b="1" dirty="0"/>
              <a:t>aj</a:t>
            </a:r>
            <a:r>
              <a:rPr lang="sk-SK" dirty="0"/>
              <a:t> </a:t>
            </a:r>
            <a:r>
              <a:rPr lang="sk-SK" b="1" dirty="0"/>
              <a:t>všetkých</a:t>
            </a:r>
            <a:r>
              <a:rPr lang="sk-SK" dirty="0"/>
              <a:t> jeho susedov</a:t>
            </a:r>
          </a:p>
        </p:txBody>
      </p:sp>
      <p:sp>
        <p:nvSpPr>
          <p:cNvPr id="14340" name="Oval 33"/>
          <p:cNvSpPr>
            <a:spLocks noChangeArrowheads="1"/>
          </p:cNvSpPr>
          <p:nvPr/>
        </p:nvSpPr>
        <p:spPr bwMode="auto">
          <a:xfrm>
            <a:off x="5286375" y="267811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341" name="Oval 34"/>
          <p:cNvSpPr>
            <a:spLocks noChangeArrowheads="1"/>
          </p:cNvSpPr>
          <p:nvPr/>
        </p:nvSpPr>
        <p:spPr bwMode="auto">
          <a:xfrm>
            <a:off x="4143375" y="27495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342" name="Oval 35"/>
          <p:cNvSpPr>
            <a:spLocks noChangeArrowheads="1"/>
          </p:cNvSpPr>
          <p:nvPr/>
        </p:nvSpPr>
        <p:spPr bwMode="auto">
          <a:xfrm>
            <a:off x="5357813" y="18923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4343" name="Oval 36"/>
          <p:cNvSpPr>
            <a:spLocks noChangeArrowheads="1"/>
          </p:cNvSpPr>
          <p:nvPr/>
        </p:nvSpPr>
        <p:spPr bwMode="auto">
          <a:xfrm>
            <a:off x="6500813" y="18923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344" name="Oval 37"/>
          <p:cNvSpPr>
            <a:spLocks noChangeArrowheads="1"/>
          </p:cNvSpPr>
          <p:nvPr/>
        </p:nvSpPr>
        <p:spPr bwMode="auto">
          <a:xfrm>
            <a:off x="6532563" y="29241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4345" name="Straight Connector 38"/>
          <p:cNvCxnSpPr>
            <a:cxnSpLocks noChangeShapeType="1"/>
            <a:stCxn id="14341" idx="7"/>
            <a:endCxn id="14342" idx="2"/>
          </p:cNvCxnSpPr>
          <p:nvPr/>
        </p:nvCxnSpPr>
        <p:spPr bwMode="auto">
          <a:xfrm rot="5400000" flipH="1" flipV="1">
            <a:off x="4451351" y="1874837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6" name="Straight Connector 39"/>
          <p:cNvCxnSpPr>
            <a:cxnSpLocks noChangeShapeType="1"/>
            <a:stCxn id="14342" idx="6"/>
            <a:endCxn id="14343" idx="2"/>
          </p:cNvCxnSpPr>
          <p:nvPr/>
        </p:nvCxnSpPr>
        <p:spPr bwMode="auto">
          <a:xfrm>
            <a:off x="5572125" y="2000250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7" name="Straight Connector 40"/>
          <p:cNvCxnSpPr>
            <a:cxnSpLocks noChangeShapeType="1"/>
            <a:stCxn id="14340" idx="7"/>
            <a:endCxn id="14342" idx="4"/>
          </p:cNvCxnSpPr>
          <p:nvPr/>
        </p:nvCxnSpPr>
        <p:spPr bwMode="auto">
          <a:xfrm rot="16200000" flipV="1">
            <a:off x="5165726" y="2406650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8" name="Straight Connector 41"/>
          <p:cNvCxnSpPr>
            <a:cxnSpLocks noChangeShapeType="1"/>
            <a:stCxn id="14340" idx="6"/>
            <a:endCxn id="14344" idx="2"/>
          </p:cNvCxnSpPr>
          <p:nvPr/>
        </p:nvCxnSpPr>
        <p:spPr bwMode="auto">
          <a:xfrm>
            <a:off x="5500688" y="2786063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9" name="Straight Connector 42"/>
          <p:cNvCxnSpPr>
            <a:cxnSpLocks noChangeShapeType="1"/>
            <a:stCxn id="14344" idx="0"/>
            <a:endCxn id="14343" idx="4"/>
          </p:cNvCxnSpPr>
          <p:nvPr/>
        </p:nvCxnSpPr>
        <p:spPr bwMode="auto">
          <a:xfrm rot="16200000" flipV="1">
            <a:off x="6215063" y="2500313"/>
            <a:ext cx="817562" cy="301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4000500" y="3035300"/>
            <a:ext cx="346075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72063" y="2892425"/>
            <a:ext cx="3365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00813" y="3178175"/>
            <a:ext cx="341312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86375" y="1463675"/>
            <a:ext cx="3492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00813" y="1463675"/>
            <a:ext cx="3302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4355" name="Oval 48"/>
          <p:cNvSpPr>
            <a:spLocks noChangeArrowheads="1"/>
          </p:cNvSpPr>
          <p:nvPr/>
        </p:nvSpPr>
        <p:spPr bwMode="auto">
          <a:xfrm>
            <a:off x="2857500" y="192881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356" name="Oval 49"/>
          <p:cNvSpPr>
            <a:spLocks noChangeArrowheads="1"/>
          </p:cNvSpPr>
          <p:nvPr/>
        </p:nvSpPr>
        <p:spPr bwMode="auto">
          <a:xfrm>
            <a:off x="3352800" y="27463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4357" name="Straight Connector 50"/>
          <p:cNvCxnSpPr>
            <a:cxnSpLocks noChangeShapeType="1"/>
            <a:stCxn id="14356" idx="1"/>
            <a:endCxn id="14355" idx="5"/>
          </p:cNvCxnSpPr>
          <p:nvPr/>
        </p:nvCxnSpPr>
        <p:spPr bwMode="auto">
          <a:xfrm rot="16200000" flipV="1">
            <a:off x="2878932" y="2272506"/>
            <a:ext cx="666750" cy="3444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2" name="TextBox 51"/>
          <p:cNvSpPr txBox="1"/>
          <p:nvPr/>
        </p:nvSpPr>
        <p:spPr>
          <a:xfrm>
            <a:off x="3321050" y="3000375"/>
            <a:ext cx="3571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87638" y="1598613"/>
            <a:ext cx="333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F</a:t>
            </a:r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5364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5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8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5369" name="Straight Connector 8"/>
          <p:cNvCxnSpPr>
            <a:cxnSpLocks noChangeShapeType="1"/>
            <a:stCxn id="15365" idx="7"/>
            <a:endCxn id="15366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0" name="Straight Connector 9"/>
          <p:cNvCxnSpPr>
            <a:cxnSpLocks noChangeShapeType="1"/>
            <a:stCxn id="15366" idx="6"/>
            <a:endCxn id="15367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1" name="Straight Connector 10"/>
          <p:cNvCxnSpPr>
            <a:cxnSpLocks noChangeShapeType="1"/>
            <a:stCxn id="15364" idx="0"/>
            <a:endCxn id="15366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2" name="Straight Connector 11"/>
          <p:cNvCxnSpPr>
            <a:cxnSpLocks noChangeShapeType="1"/>
            <a:stCxn id="15368" idx="0"/>
            <a:endCxn id="15367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3" name="Straight Connector 36"/>
          <p:cNvCxnSpPr>
            <a:cxnSpLocks noChangeShapeType="1"/>
            <a:stCxn id="15364" idx="6"/>
            <a:endCxn id="15368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374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5375" name="Straight Connector 43"/>
          <p:cNvCxnSpPr>
            <a:cxnSpLocks noChangeShapeType="1"/>
            <a:stCxn id="15374" idx="0"/>
            <a:endCxn id="15365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6" name="Straight Connector 46"/>
          <p:cNvCxnSpPr>
            <a:cxnSpLocks noChangeShapeType="1"/>
            <a:stCxn id="15374" idx="7"/>
            <a:endCxn id="15364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18" name="Straight Connector 8"/>
          <p:cNvCxnSpPr>
            <a:cxnSpLocks noChangeShapeType="1"/>
            <a:stCxn id="17" idx="6"/>
            <a:endCxn id="15366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17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6388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6393" name="Straight Connector 8"/>
          <p:cNvCxnSpPr>
            <a:cxnSpLocks noChangeShapeType="1"/>
            <a:stCxn id="16389" idx="7"/>
            <a:endCxn id="16390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4" name="Straight Connector 9"/>
          <p:cNvCxnSpPr>
            <a:cxnSpLocks noChangeShapeType="1"/>
            <a:stCxn id="16390" idx="6"/>
            <a:endCxn id="16391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5" name="Straight Connector 10"/>
          <p:cNvCxnSpPr>
            <a:cxnSpLocks noChangeShapeType="1"/>
            <a:stCxn id="16388" idx="0"/>
            <a:endCxn id="16390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6" name="Straight Connector 11"/>
          <p:cNvCxnSpPr>
            <a:cxnSpLocks noChangeShapeType="1"/>
            <a:stCxn id="16392" idx="0"/>
            <a:endCxn id="16391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7" name="Straight Connector 36"/>
          <p:cNvCxnSpPr>
            <a:cxnSpLocks noChangeShapeType="1"/>
            <a:stCxn id="16388" idx="6"/>
            <a:endCxn id="16392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398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6399" name="Straight Connector 43"/>
          <p:cNvCxnSpPr>
            <a:cxnSpLocks noChangeShapeType="1"/>
            <a:stCxn id="16398" idx="0"/>
            <a:endCxn id="16389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400" name="Straight Connector 46"/>
          <p:cNvCxnSpPr>
            <a:cxnSpLocks noChangeShapeType="1"/>
            <a:stCxn id="16398" idx="7"/>
            <a:endCxn id="16388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7000875" y="392906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19" name="Straight Connector 8"/>
          <p:cNvCxnSpPr>
            <a:cxnSpLocks noChangeShapeType="1"/>
            <a:stCxn id="18" idx="6"/>
            <a:endCxn id="16390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1" name="Straight Connector 8"/>
          <p:cNvCxnSpPr>
            <a:cxnSpLocks noChangeShapeType="1"/>
            <a:stCxn id="20" idx="6"/>
            <a:endCxn id="18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7412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7415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7416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7417" name="Straight Connector 8"/>
          <p:cNvCxnSpPr>
            <a:cxnSpLocks noChangeShapeType="1"/>
            <a:stCxn id="17413" idx="7"/>
            <a:endCxn id="17414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8" name="Straight Connector 9"/>
          <p:cNvCxnSpPr>
            <a:cxnSpLocks noChangeShapeType="1"/>
            <a:stCxn id="17414" idx="6"/>
            <a:endCxn id="17415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419" name="Straight Connector 10"/>
          <p:cNvCxnSpPr>
            <a:cxnSpLocks noChangeShapeType="1"/>
            <a:stCxn id="17412" idx="0"/>
            <a:endCxn id="17414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Straight Connector 11"/>
          <p:cNvCxnSpPr>
            <a:cxnSpLocks noChangeShapeType="1"/>
            <a:stCxn id="17416" idx="0"/>
            <a:endCxn id="17415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421" name="Straight Connector 36"/>
          <p:cNvCxnSpPr>
            <a:cxnSpLocks noChangeShapeType="1"/>
            <a:stCxn id="17412" idx="6"/>
            <a:endCxn id="17416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2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7423" name="Straight Connector 43"/>
          <p:cNvCxnSpPr>
            <a:cxnSpLocks noChangeShapeType="1"/>
            <a:stCxn id="17422" idx="0"/>
            <a:endCxn id="17413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4" name="Straight Connector 46"/>
          <p:cNvCxnSpPr>
            <a:cxnSpLocks noChangeShapeType="1"/>
            <a:stCxn id="17422" idx="7"/>
            <a:endCxn id="17412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7000875" y="392906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29313" y="5643563"/>
            <a:ext cx="3349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72000" y="3286125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3" y="4857750"/>
            <a:ext cx="25717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rgbClr val="FF0000"/>
                </a:solidFill>
                <a:latin typeface="+mn-lt"/>
                <a:ea typeface="MS Gothic" charset="-128"/>
              </a:rPr>
              <a:t>Červené hrany sú hrany, po ktorých vrchol prvý krát navštívime</a:t>
            </a:r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2" name="Straight Connector 8"/>
          <p:cNvCxnSpPr>
            <a:cxnSpLocks noChangeShapeType="1"/>
            <a:stCxn id="21" idx="6"/>
            <a:endCxn id="17414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1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8436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8441" name="Straight Connector 8"/>
          <p:cNvCxnSpPr>
            <a:cxnSpLocks noChangeShapeType="1"/>
            <a:stCxn id="18437" idx="7"/>
            <a:endCxn id="18438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442" name="Straight Connector 9"/>
          <p:cNvCxnSpPr>
            <a:cxnSpLocks noChangeShapeType="1"/>
            <a:stCxn id="18438" idx="6"/>
            <a:endCxn id="18439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443" name="Straight Connector 10"/>
          <p:cNvCxnSpPr>
            <a:cxnSpLocks noChangeShapeType="1"/>
            <a:stCxn id="18436" idx="0"/>
            <a:endCxn id="18438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4" name="Straight Connector 11"/>
          <p:cNvCxnSpPr>
            <a:cxnSpLocks noChangeShapeType="1"/>
            <a:stCxn id="18440" idx="0"/>
            <a:endCxn id="18439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445" name="Straight Connector 36"/>
          <p:cNvCxnSpPr>
            <a:cxnSpLocks noChangeShapeType="1"/>
            <a:stCxn id="18436" idx="6"/>
            <a:endCxn id="18440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8446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8447" name="Straight Connector 43"/>
          <p:cNvCxnSpPr>
            <a:cxnSpLocks noChangeShapeType="1"/>
            <a:stCxn id="18446" idx="0"/>
            <a:endCxn id="18437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8" name="Straight Connector 46"/>
          <p:cNvCxnSpPr>
            <a:cxnSpLocks noChangeShapeType="1"/>
            <a:stCxn id="18446" idx="7"/>
            <a:endCxn id="18436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7000875" y="392906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77554" y="5591805"/>
            <a:ext cx="3349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72000" y="3286125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45934" y="396976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29125" y="5145927"/>
            <a:ext cx="3349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3" y="4857750"/>
            <a:ext cx="25717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rgbClr val="FF0000"/>
                </a:solidFill>
                <a:latin typeface="+mn-lt"/>
                <a:ea typeface="MS Gothic" charset="-128"/>
              </a:rPr>
              <a:t>Červené hrany sú hrany, po ktorých vrchol prvý krát navštívime</a:t>
            </a:r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18438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7" name="Straight Connector 8"/>
          <p:cNvCxnSpPr>
            <a:cxnSpLocks noChangeShapeType="1"/>
            <a:stCxn id="26" idx="6"/>
            <a:endCxn id="24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TextBox 28"/>
          <p:cNvSpPr txBox="1"/>
          <p:nvPr/>
        </p:nvSpPr>
        <p:spPr>
          <a:xfrm>
            <a:off x="2611738" y="3147384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9460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9461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9462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9463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9464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9465" name="Straight Connector 8"/>
          <p:cNvCxnSpPr>
            <a:cxnSpLocks noChangeShapeType="1"/>
            <a:stCxn id="19461" idx="7"/>
            <a:endCxn id="19462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466" name="Straight Connector 9"/>
          <p:cNvCxnSpPr>
            <a:cxnSpLocks noChangeShapeType="1"/>
            <a:stCxn id="19462" idx="6"/>
            <a:endCxn id="19463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467" name="Straight Connector 10"/>
          <p:cNvCxnSpPr>
            <a:cxnSpLocks noChangeShapeType="1"/>
            <a:stCxn id="19460" idx="0"/>
            <a:endCxn id="19462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8" name="Straight Connector 11"/>
          <p:cNvCxnSpPr>
            <a:cxnSpLocks noChangeShapeType="1"/>
            <a:stCxn id="19464" idx="0"/>
            <a:endCxn id="19463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469" name="Straight Connector 36"/>
          <p:cNvCxnSpPr>
            <a:cxnSpLocks noChangeShapeType="1"/>
            <a:stCxn id="19460" idx="6"/>
            <a:endCxn id="19464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9470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9471" name="Straight Connector 43"/>
          <p:cNvCxnSpPr>
            <a:cxnSpLocks noChangeShapeType="1"/>
            <a:stCxn id="19470" idx="0"/>
            <a:endCxn id="19461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472" name="Straight Connector 46"/>
          <p:cNvCxnSpPr>
            <a:cxnSpLocks noChangeShapeType="1"/>
            <a:stCxn id="19470" idx="7"/>
            <a:endCxn id="19460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5" name="TextBox 54"/>
          <p:cNvSpPr txBox="1"/>
          <p:nvPr/>
        </p:nvSpPr>
        <p:spPr>
          <a:xfrm>
            <a:off x="2803316" y="564598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3" y="4857750"/>
            <a:ext cx="25717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rgbClr val="FF0000"/>
                </a:solidFill>
                <a:latin typeface="+mn-lt"/>
                <a:ea typeface="MS Gothic" charset="-128"/>
              </a:rPr>
              <a:t>Červené hrany sú hrany, po ktorých vrchol prvý krát navštívime</a:t>
            </a:r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19462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7" name="Straight Connector 8"/>
          <p:cNvCxnSpPr>
            <a:cxnSpLocks noChangeShapeType="1"/>
            <a:stCxn id="26" idx="6"/>
            <a:endCxn id="24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9" name="TextBox 28"/>
          <p:cNvSpPr txBox="1"/>
          <p:nvPr/>
        </p:nvSpPr>
        <p:spPr>
          <a:xfrm>
            <a:off x="1411588" y="370217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00875" y="392906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77554" y="5591805"/>
            <a:ext cx="3349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3286125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5934" y="396976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29125" y="5145927"/>
            <a:ext cx="3349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11738" y="3147384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Čo nie sú grafy ...</a:t>
            </a:r>
          </a:p>
        </p:txBody>
      </p:sp>
      <p:pic>
        <p:nvPicPr>
          <p:cNvPr id="5123" name="Picture 2" descr="http://teachers.greenville.k12.sc.us/sites/ekrezdor/Blinkies%20and%20Graphics/bar%20grap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500188"/>
            <a:ext cx="3767138" cy="257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http://www.museum.state.il.us/exhibits/ice_ages/Images/eccentricity_graph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3500438"/>
            <a:ext cx="3667125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Callout 5"/>
          <p:cNvSpPr/>
          <p:nvPr/>
        </p:nvSpPr>
        <p:spPr bwMode="auto">
          <a:xfrm>
            <a:off x="4977441" y="1474613"/>
            <a:ext cx="3624679" cy="1428214"/>
          </a:xfrm>
          <a:prstGeom prst="wedgeEllipseCallout">
            <a:avLst>
              <a:gd name="adj1" fmla="val 55187"/>
              <a:gd name="adj2" fmla="val 67093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Takto vnímajú pojem </a:t>
            </a:r>
            <a:r>
              <a:rPr lang="sk-SK" b="1" dirty="0">
                <a:latin typeface="Trebuchet MS" pitchFamily="34" charset="0"/>
              </a:rPr>
              <a:t>graf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be</a:t>
            </a:r>
            <a:r>
              <a:rPr lang="sk-SK" dirty="0" err="1">
                <a:latin typeface="Trebuchet MS" pitchFamily="34" charset="0"/>
              </a:rPr>
              <a:t>žní</a:t>
            </a:r>
            <a:r>
              <a:rPr lang="sk-SK" dirty="0">
                <a:latin typeface="Trebuchet MS" pitchFamily="34" charset="0"/>
              </a:rPr>
              <a:t> ľudia ...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 - BFS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Breadth-first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search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(BFS)</a:t>
            </a:r>
            <a:endParaRPr lang="sk-SK" b="1" dirty="0">
              <a:solidFill>
                <a:srgbClr val="FF0000"/>
              </a:solidFill>
            </a:endParaRPr>
          </a:p>
          <a:p>
            <a:pPr eaLnBrk="1" hangingPunct="1"/>
            <a:r>
              <a:rPr lang="sk-SK" dirty="0"/>
              <a:t>Použijeme rad</a:t>
            </a:r>
          </a:p>
          <a:p>
            <a:pPr lvl="1" eaLnBrk="1" hangingPunct="1"/>
            <a:r>
              <a:rPr lang="sk-SK" dirty="0"/>
              <a:t>obsahuje len navštívené vrcholy, ktorých susedov sme ešte z tohto vrcholu navštívili</a:t>
            </a:r>
            <a:endParaRPr lang="en-US" dirty="0"/>
          </a:p>
          <a:p>
            <a:pPr marL="625475" lvl="1" indent="0" eaLnBrk="1" hangingPunct="1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 - BFS</a:t>
            </a:r>
            <a:endParaRPr lang="sk-SK" sz="3200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public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static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bfs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Graph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g,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g.createVertexMap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Queue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rad = 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LinkedList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&gt;();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navstiveny.put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);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rad.offer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endParaRPr lang="sk-SK" sz="3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while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rad.isEmpty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v =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rad.poll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sused :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v.getOutNeighbours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>
                <a:solidFill>
                  <a:srgbClr val="FF0000"/>
                </a:solidFill>
                <a:latin typeface="Consolas"/>
              </a:rPr>
              <a:t>!</a:t>
            </a:r>
            <a:r>
              <a:rPr lang="sk-SK" sz="1600" dirty="0" err="1">
                <a:solidFill>
                  <a:srgbClr val="FF0000"/>
                </a:solidFill>
                <a:latin typeface="Consolas"/>
              </a:rPr>
              <a:t>navstiveny.get</a:t>
            </a:r>
            <a:r>
              <a:rPr lang="sk-SK" sz="1600" dirty="0">
                <a:solidFill>
                  <a:srgbClr val="FF0000"/>
                </a:solidFill>
                <a:latin typeface="Consolas"/>
              </a:rPr>
              <a:t>(sused)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600" dirty="0" err="1">
                <a:solidFill>
                  <a:srgbClr val="008000"/>
                </a:solidFill>
                <a:latin typeface="Consolas"/>
              </a:rPr>
              <a:t>navstiveny.put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(sused,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sk-SK" sz="1600" dirty="0" err="1">
                <a:solidFill>
                  <a:srgbClr val="0070C0"/>
                </a:solidFill>
                <a:latin typeface="Consolas"/>
              </a:rPr>
              <a:t>rad.offer</a:t>
            </a:r>
            <a:r>
              <a:rPr lang="sk-SK" sz="1600" dirty="0">
                <a:solidFill>
                  <a:srgbClr val="0070C0"/>
                </a:solidFill>
                <a:latin typeface="Consolas"/>
              </a:rPr>
              <a:t>(sused);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sk-SK" sz="16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09784" y="3982241"/>
            <a:ext cx="2609929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600" dirty="0" err="1">
                <a:solidFill>
                  <a:srgbClr val="008000"/>
                </a:solidFill>
                <a:ea typeface="MS Gothic" charset="-128"/>
              </a:rPr>
              <a:t>Navštívime</a:t>
            </a:r>
            <a:r>
              <a:rPr lang="cs-CZ" sz="1600" dirty="0">
                <a:solidFill>
                  <a:srgbClr val="008000"/>
                </a:solidFill>
                <a:ea typeface="MS Gothic" charset="-128"/>
              </a:rPr>
              <a:t> </a:t>
            </a:r>
            <a:r>
              <a:rPr lang="cs-CZ" sz="1600" dirty="0">
                <a:solidFill>
                  <a:srgbClr val="FF0000"/>
                </a:solidFill>
                <a:ea typeface="MS Gothic" charset="-128"/>
              </a:rPr>
              <a:t>nenavštívených </a:t>
            </a:r>
            <a:r>
              <a:rPr lang="cs-CZ" sz="1600" dirty="0" err="1">
                <a:solidFill>
                  <a:srgbClr val="FF0000"/>
                </a:solidFill>
                <a:ea typeface="MS Gothic" charset="-128"/>
              </a:rPr>
              <a:t>susedov</a:t>
            </a:r>
            <a:r>
              <a:rPr lang="cs-CZ" sz="1600" dirty="0">
                <a:solidFill>
                  <a:srgbClr val="FF0000"/>
                </a:solidFill>
                <a:ea typeface="MS Gothic" charset="-128"/>
              </a:rPr>
              <a:t> </a:t>
            </a:r>
            <a:r>
              <a:rPr lang="cs-CZ" sz="1600" dirty="0">
                <a:ea typeface="MS Gothic" charset="-128"/>
              </a:rPr>
              <a:t>a </a:t>
            </a:r>
            <a:r>
              <a:rPr lang="cs-CZ" sz="1600" dirty="0" err="1">
                <a:solidFill>
                  <a:srgbClr val="0070C0"/>
                </a:solidFill>
                <a:ea typeface="MS Gothic" charset="-128"/>
              </a:rPr>
              <a:t>pridáme</a:t>
            </a:r>
            <a:r>
              <a:rPr lang="cs-CZ" sz="1600" dirty="0">
                <a:solidFill>
                  <a:srgbClr val="0070C0"/>
                </a:solidFill>
                <a:ea typeface="MS Gothic" charset="-128"/>
              </a:rPr>
              <a:t> </a:t>
            </a:r>
            <a:r>
              <a:rPr lang="cs-CZ" sz="1600" dirty="0" err="1">
                <a:solidFill>
                  <a:srgbClr val="0070C0"/>
                </a:solidFill>
                <a:ea typeface="MS Gothic" charset="-128"/>
              </a:rPr>
              <a:t>ich</a:t>
            </a:r>
            <a:r>
              <a:rPr lang="cs-CZ" sz="1600" dirty="0">
                <a:solidFill>
                  <a:srgbClr val="0070C0"/>
                </a:solidFill>
                <a:ea typeface="MS Gothic" charset="-128"/>
              </a:rPr>
              <a:t> do radu</a:t>
            </a:r>
            <a:r>
              <a:rPr lang="cs-CZ" sz="1600" dirty="0">
                <a:ea typeface="MS Gothic" charset="-128"/>
              </a:rPr>
              <a:t>, aby </a:t>
            </a:r>
            <a:r>
              <a:rPr lang="cs-CZ" sz="1600" dirty="0" err="1">
                <a:ea typeface="MS Gothic" charset="-128"/>
              </a:rPr>
              <a:t>sme</a:t>
            </a:r>
            <a:r>
              <a:rPr lang="cs-CZ" sz="1600" dirty="0">
                <a:ea typeface="MS Gothic" charset="-128"/>
              </a:rPr>
              <a:t> nezabudli navštívit aj </a:t>
            </a:r>
            <a:r>
              <a:rPr lang="cs-CZ" sz="1600" dirty="0" err="1">
                <a:ea typeface="MS Gothic" charset="-128"/>
              </a:rPr>
              <a:t>ich</a:t>
            </a:r>
            <a:r>
              <a:rPr lang="cs-CZ" sz="1600" dirty="0">
                <a:ea typeface="MS Gothic" charset="-128"/>
              </a:rPr>
              <a:t> </a:t>
            </a:r>
            <a:r>
              <a:rPr lang="cs-CZ" sz="1600" dirty="0" err="1">
                <a:ea typeface="MS Gothic" charset="-128"/>
              </a:rPr>
              <a:t>susedov</a:t>
            </a:r>
            <a:r>
              <a:rPr lang="cs-CZ" sz="16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 - BFS</a:t>
            </a:r>
            <a:endParaRPr lang="sk-SK" sz="3200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sk-SK" dirty="0"/>
              <a:t>BFS spustený z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A, B,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sk-SK" i="1" dirty="0">
                <a:latin typeface="Times New Roman" pitchFamily="18" charset="0"/>
                <a:cs typeface="Times New Roman" pitchFamily="18" charset="0"/>
              </a:rPr>
              <a:t>C, D</a:t>
            </a:r>
            <a:r>
              <a:rPr lang="sk-SK" dirty="0"/>
              <a:t> alebo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k-SK" dirty="0"/>
              <a:t> nikdy</a:t>
            </a:r>
            <a:br>
              <a:rPr lang="en-US" dirty="0"/>
            </a:br>
            <a:r>
              <a:rPr lang="sk-SK" dirty="0"/>
              <a:t>nenavštívi vrchol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k-SK" dirty="0"/>
              <a:t>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graf nie je súvislý</a:t>
            </a:r>
          </a:p>
          <a:p>
            <a:pPr eaLnBrk="1" hangingPunct="1">
              <a:spcAft>
                <a:spcPct val="0"/>
              </a:spcAft>
              <a:buFont typeface="Arial" charset="0"/>
              <a:buChar char="•"/>
            </a:pPr>
            <a:endParaRPr lang="sk-SK" dirty="0"/>
          </a:p>
          <a:p>
            <a:pPr eaLnBrk="1" hangingPunct="1">
              <a:spcAft>
                <a:spcPct val="0"/>
              </a:spcAft>
            </a:pPr>
            <a:r>
              <a:rPr lang="sk-SK" b="1" dirty="0">
                <a:solidFill>
                  <a:srgbClr val="FF0000"/>
                </a:solidFill>
              </a:rPr>
              <a:t>Komponent grafu</a:t>
            </a:r>
          </a:p>
          <a:p>
            <a:pPr lvl="1" eaLnBrk="1" hangingPunct="1">
              <a:spcAft>
                <a:spcPct val="0"/>
              </a:spcAft>
            </a:pPr>
            <a:r>
              <a:rPr lang="sk-SK" b="1" dirty="0"/>
              <a:t>maximálny súvislý </a:t>
            </a:r>
            <a:r>
              <a:rPr lang="sk-SK" b="1" dirty="0" err="1"/>
              <a:t>podgraf</a:t>
            </a:r>
            <a:endParaRPr lang="sk-SK" b="1" dirty="0"/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množina vrcholov, ktoré sú navzájom prepojené cestami v grafe</a:t>
            </a:r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na hľadanie komponentov ide použiť napr. BFS </a:t>
            </a:r>
            <a:r>
              <a:rPr lang="en-US" dirty="0"/>
              <a:t>(ale </a:t>
            </a:r>
            <a:r>
              <a:rPr lang="en-US" dirty="0" err="1"/>
              <a:t>aj</a:t>
            </a:r>
            <a:r>
              <a:rPr lang="en-US" dirty="0"/>
              <a:t> in</a:t>
            </a:r>
            <a:r>
              <a:rPr lang="sk-SK" dirty="0"/>
              <a:t>é algoritmy na testovanie súvislosti</a:t>
            </a:r>
            <a:r>
              <a:rPr lang="en-US" dirty="0"/>
              <a:t>)</a:t>
            </a:r>
            <a:endParaRPr lang="sk-SK" dirty="0"/>
          </a:p>
        </p:txBody>
      </p:sp>
      <p:sp>
        <p:nvSpPr>
          <p:cNvPr id="22532" name="Oval 3"/>
          <p:cNvSpPr>
            <a:spLocks noChangeArrowheads="1"/>
          </p:cNvSpPr>
          <p:nvPr/>
        </p:nvSpPr>
        <p:spPr bwMode="auto">
          <a:xfrm>
            <a:off x="7072313" y="26781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2533" name="Oval 4"/>
          <p:cNvSpPr>
            <a:spLocks noChangeArrowheads="1"/>
          </p:cNvSpPr>
          <p:nvPr/>
        </p:nvSpPr>
        <p:spPr bwMode="auto">
          <a:xfrm>
            <a:off x="5929313" y="2749550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2534" name="Oval 5"/>
          <p:cNvSpPr>
            <a:spLocks noChangeArrowheads="1"/>
          </p:cNvSpPr>
          <p:nvPr/>
        </p:nvSpPr>
        <p:spPr bwMode="auto">
          <a:xfrm>
            <a:off x="7143750" y="189230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2535" name="Oval 6"/>
          <p:cNvSpPr>
            <a:spLocks noChangeArrowheads="1"/>
          </p:cNvSpPr>
          <p:nvPr/>
        </p:nvSpPr>
        <p:spPr bwMode="auto">
          <a:xfrm>
            <a:off x="8286750" y="189230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2536" name="Oval 7"/>
          <p:cNvSpPr>
            <a:spLocks noChangeArrowheads="1"/>
          </p:cNvSpPr>
          <p:nvPr/>
        </p:nvSpPr>
        <p:spPr bwMode="auto">
          <a:xfrm>
            <a:off x="8318500" y="292417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2537" name="Straight Connector 8"/>
          <p:cNvCxnSpPr>
            <a:cxnSpLocks noChangeShapeType="1"/>
            <a:stCxn id="22533" idx="7"/>
            <a:endCxn id="22534" idx="2"/>
          </p:cNvCxnSpPr>
          <p:nvPr/>
        </p:nvCxnSpPr>
        <p:spPr bwMode="auto">
          <a:xfrm rot="5400000" flipH="1" flipV="1">
            <a:off x="6237288" y="1874837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8" name="Straight Connector 9"/>
          <p:cNvCxnSpPr>
            <a:cxnSpLocks noChangeShapeType="1"/>
            <a:stCxn id="22534" idx="6"/>
            <a:endCxn id="22535" idx="2"/>
          </p:cNvCxnSpPr>
          <p:nvPr/>
        </p:nvCxnSpPr>
        <p:spPr bwMode="auto">
          <a:xfrm>
            <a:off x="7358063" y="2000250"/>
            <a:ext cx="928687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9" name="Straight Connector 10"/>
          <p:cNvCxnSpPr>
            <a:cxnSpLocks noChangeShapeType="1"/>
            <a:stCxn id="22532" idx="7"/>
            <a:endCxn id="22534" idx="4"/>
          </p:cNvCxnSpPr>
          <p:nvPr/>
        </p:nvCxnSpPr>
        <p:spPr bwMode="auto">
          <a:xfrm rot="16200000" flipV="1">
            <a:off x="6951663" y="2406650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11"/>
          <p:cNvCxnSpPr>
            <a:cxnSpLocks noChangeShapeType="1"/>
            <a:stCxn id="22532" idx="6"/>
            <a:endCxn id="22536" idx="2"/>
          </p:cNvCxnSpPr>
          <p:nvPr/>
        </p:nvCxnSpPr>
        <p:spPr bwMode="auto">
          <a:xfrm>
            <a:off x="7286625" y="2786063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1" name="Straight Connector 12"/>
          <p:cNvCxnSpPr>
            <a:cxnSpLocks noChangeShapeType="1"/>
            <a:stCxn id="22536" idx="0"/>
            <a:endCxn id="22535" idx="4"/>
          </p:cNvCxnSpPr>
          <p:nvPr/>
        </p:nvCxnSpPr>
        <p:spPr bwMode="auto">
          <a:xfrm rot="16200000" flipV="1">
            <a:off x="8001001" y="2500312"/>
            <a:ext cx="817562" cy="301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TextBox 13"/>
          <p:cNvSpPr txBox="1"/>
          <p:nvPr/>
        </p:nvSpPr>
        <p:spPr>
          <a:xfrm>
            <a:off x="5786438" y="3035300"/>
            <a:ext cx="346075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2892425"/>
            <a:ext cx="3365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86750" y="3178175"/>
            <a:ext cx="341313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72313" y="1463675"/>
            <a:ext cx="3492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86750" y="1463675"/>
            <a:ext cx="3302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547" name="Oval 18"/>
          <p:cNvSpPr>
            <a:spLocks noChangeArrowheads="1"/>
          </p:cNvSpPr>
          <p:nvPr/>
        </p:nvSpPr>
        <p:spPr bwMode="auto">
          <a:xfrm>
            <a:off x="4643438" y="19288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2548" name="Oval 19"/>
          <p:cNvSpPr>
            <a:spLocks noChangeArrowheads="1"/>
          </p:cNvSpPr>
          <p:nvPr/>
        </p:nvSpPr>
        <p:spPr bwMode="auto">
          <a:xfrm>
            <a:off x="5138738" y="27463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2549" name="Straight Connector 20"/>
          <p:cNvCxnSpPr>
            <a:cxnSpLocks noChangeShapeType="1"/>
            <a:stCxn id="22548" idx="1"/>
            <a:endCxn id="22547" idx="5"/>
          </p:cNvCxnSpPr>
          <p:nvPr/>
        </p:nvCxnSpPr>
        <p:spPr bwMode="auto">
          <a:xfrm rot="16200000" flipV="1">
            <a:off x="4664869" y="2272506"/>
            <a:ext cx="666750" cy="3444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TextBox 21"/>
          <p:cNvSpPr txBox="1"/>
          <p:nvPr/>
        </p:nvSpPr>
        <p:spPr>
          <a:xfrm>
            <a:off x="5108575" y="3000375"/>
            <a:ext cx="355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73575" y="1598613"/>
            <a:ext cx="333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F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714561" y="3680316"/>
            <a:ext cx="2998120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dva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komponenty</a:t>
            </a:r>
            <a:r>
              <a:rPr lang="en-US" sz="1800" dirty="0">
                <a:latin typeface="Trebuchet MS" pitchFamily="34" charset="0"/>
              </a:rPr>
              <a:t> s</a:t>
            </a:r>
            <a:r>
              <a:rPr lang="sk-SK" sz="1800" dirty="0" err="1">
                <a:latin typeface="Trebuchet MS" pitchFamily="34" charset="0"/>
              </a:rPr>
              <a:t>úvislosti</a:t>
            </a:r>
            <a:endParaRPr lang="cs-CZ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 - BFS</a:t>
            </a:r>
            <a:endParaRPr lang="sk-SK" sz="3200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45019" y="1497292"/>
            <a:ext cx="8574505" cy="5300326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ct val="0"/>
              </a:spcAft>
            </a:pPr>
            <a:endParaRPr lang="en-US" sz="3200" dirty="0"/>
          </a:p>
          <a:p>
            <a:pPr eaLnBrk="1" hangingPunct="1">
              <a:spcBef>
                <a:spcPts val="600"/>
              </a:spcBef>
              <a:spcAft>
                <a:spcPct val="0"/>
              </a:spcAft>
            </a:pPr>
            <a:r>
              <a:rPr lang="sk-SK" dirty="0"/>
              <a:t>Graf je </a:t>
            </a:r>
            <a:r>
              <a:rPr lang="sk-SK" b="1" dirty="0">
                <a:solidFill>
                  <a:srgbClr val="FF0000"/>
                </a:solidFill>
              </a:rPr>
              <a:t>súvislý</a:t>
            </a:r>
            <a:r>
              <a:rPr lang="sk-SK" dirty="0"/>
              <a:t>, ak </a:t>
            </a:r>
            <a:br>
              <a:rPr lang="en-US" dirty="0"/>
            </a:br>
            <a:r>
              <a:rPr lang="sk-SK" dirty="0"/>
              <a:t>BFS prechod </a:t>
            </a:r>
            <a:r>
              <a:rPr lang="sk-SK" b="1" dirty="0">
                <a:solidFill>
                  <a:srgbClr val="FF0000"/>
                </a:solidFill>
              </a:rPr>
              <a:t>navštívi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>všetky vrcholy </a:t>
            </a:r>
            <a:r>
              <a:rPr lang="sk-SK" dirty="0"/>
              <a:t>grafu</a:t>
            </a:r>
            <a:endParaRPr lang="en-US" dirty="0"/>
          </a:p>
          <a:p>
            <a:pPr eaLnBrk="1" hangingPunct="1">
              <a:spcBef>
                <a:spcPts val="600"/>
              </a:spcBef>
              <a:spcAft>
                <a:spcPct val="0"/>
              </a:spcAft>
            </a:pPr>
            <a:endParaRPr lang="sk-SK" sz="1600" dirty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BFS </a:t>
            </a:r>
            <a:r>
              <a:rPr lang="en-US" dirty="0" err="1"/>
              <a:t>vieme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sk-SK" dirty="0"/>
              <a:t>žiť</a:t>
            </a:r>
            <a:r>
              <a:rPr lang="en-US" dirty="0"/>
              <a:t> </a:t>
            </a:r>
            <a:r>
              <a:rPr lang="sk-SK" dirty="0"/>
              <a:t>na </a:t>
            </a:r>
            <a:br>
              <a:rPr lang="en-US" dirty="0"/>
            </a:br>
            <a:r>
              <a:rPr lang="sk-SK" dirty="0"/>
              <a:t>výpočet </a:t>
            </a:r>
            <a:r>
              <a:rPr lang="sk-SK" b="1" dirty="0">
                <a:solidFill>
                  <a:srgbClr val="FF0000"/>
                </a:solidFill>
              </a:rPr>
              <a:t>najkratšej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>cesty</a:t>
            </a:r>
            <a:r>
              <a:rPr lang="sk-SK" dirty="0"/>
              <a:t> z daného vrcholu</a:t>
            </a:r>
            <a:r>
              <a:rPr lang="en-US" dirty="0"/>
              <a:t> </a:t>
            </a:r>
            <a:r>
              <a:rPr lang="sk-SK" dirty="0"/>
              <a:t>do všetkých ostatných</a:t>
            </a:r>
          </a:p>
          <a:p>
            <a:pPr eaLnBrk="1" hangingPunct="1">
              <a:spcBef>
                <a:spcPts val="600"/>
              </a:spcBef>
              <a:spcAft>
                <a:spcPct val="0"/>
              </a:spcAft>
            </a:pPr>
            <a:r>
              <a:rPr lang="sk-SK" dirty="0"/>
              <a:t>Červené hrany </a:t>
            </a:r>
            <a:r>
              <a:rPr lang="en-US" dirty="0"/>
              <a:t>(</a:t>
            </a:r>
            <a:r>
              <a:rPr lang="en-US" dirty="0" err="1"/>
              <a:t>obja</a:t>
            </a:r>
            <a:r>
              <a:rPr lang="sk-SK" dirty="0" err="1"/>
              <a:t>viteľské</a:t>
            </a:r>
            <a:r>
              <a:rPr lang="sk-SK" dirty="0"/>
              <a:t> hrany</a:t>
            </a:r>
            <a:r>
              <a:rPr lang="en-US" dirty="0"/>
              <a:t>) </a:t>
            </a:r>
            <a:r>
              <a:rPr lang="sk-SK" dirty="0"/>
              <a:t>vytvárajú </a:t>
            </a:r>
            <a:r>
              <a:rPr lang="sk-SK" dirty="0">
                <a:solidFill>
                  <a:srgbClr val="FF0000"/>
                </a:solidFill>
              </a:rPr>
              <a:t>súvislý </a:t>
            </a:r>
            <a:r>
              <a:rPr lang="en-US" dirty="0" err="1">
                <a:solidFill>
                  <a:srgbClr val="FF0000"/>
                </a:solidFill>
              </a:rPr>
              <a:t>podgraf</a:t>
            </a:r>
            <a:r>
              <a:rPr lang="sk-SK" dirty="0">
                <a:solidFill>
                  <a:srgbClr val="FF0000"/>
                </a:solidFill>
              </a:rPr>
              <a:t> bez cyklov</a:t>
            </a:r>
            <a:r>
              <a:rPr lang="en-US" dirty="0"/>
              <a:t>:</a:t>
            </a:r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m</a:t>
            </a:r>
            <a:r>
              <a:rPr lang="en-US" dirty="0" err="1"/>
              <a:t>inim</a:t>
            </a:r>
            <a:r>
              <a:rPr lang="sk-SK" dirty="0" err="1"/>
              <a:t>álna</a:t>
            </a:r>
            <a:r>
              <a:rPr lang="sk-SK" dirty="0"/>
              <a:t> množina hrán, ktoré musíme zachovať, aby graf ešte ostal súvislý</a:t>
            </a:r>
          </a:p>
        </p:txBody>
      </p:sp>
      <p:sp>
        <p:nvSpPr>
          <p:cNvPr id="23556" name="Oval 3"/>
          <p:cNvSpPr>
            <a:spLocks noChangeArrowheads="1"/>
          </p:cNvSpPr>
          <p:nvPr/>
        </p:nvSpPr>
        <p:spPr bwMode="auto">
          <a:xfrm>
            <a:off x="6015577" y="3078433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3557" name="Oval 4"/>
          <p:cNvSpPr>
            <a:spLocks noChangeArrowheads="1"/>
          </p:cNvSpPr>
          <p:nvPr/>
        </p:nvSpPr>
        <p:spPr bwMode="auto">
          <a:xfrm>
            <a:off x="4658264" y="2506933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3558" name="Oval 5"/>
          <p:cNvSpPr>
            <a:spLocks noChangeArrowheads="1"/>
          </p:cNvSpPr>
          <p:nvPr/>
        </p:nvSpPr>
        <p:spPr bwMode="auto">
          <a:xfrm>
            <a:off x="6087014" y="1863996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3559" name="Oval 6"/>
          <p:cNvSpPr>
            <a:spLocks noChangeArrowheads="1"/>
          </p:cNvSpPr>
          <p:nvPr/>
        </p:nvSpPr>
        <p:spPr bwMode="auto">
          <a:xfrm>
            <a:off x="8515889" y="2506933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3560" name="Oval 7"/>
          <p:cNvSpPr>
            <a:spLocks noChangeArrowheads="1"/>
          </p:cNvSpPr>
          <p:nvPr/>
        </p:nvSpPr>
        <p:spPr bwMode="auto">
          <a:xfrm>
            <a:off x="7444327" y="3508646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3561" name="Straight Connector 8"/>
          <p:cNvCxnSpPr>
            <a:cxnSpLocks noChangeShapeType="1"/>
            <a:stCxn id="23557" idx="7"/>
            <a:endCxn id="23558" idx="2"/>
          </p:cNvCxnSpPr>
          <p:nvPr/>
        </p:nvCxnSpPr>
        <p:spPr bwMode="auto">
          <a:xfrm flipV="1">
            <a:off x="4841192" y="1971152"/>
            <a:ext cx="1245822" cy="56716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562" name="Straight Connector 9"/>
          <p:cNvCxnSpPr>
            <a:cxnSpLocks noChangeShapeType="1"/>
            <a:stCxn id="23558" idx="6"/>
            <a:endCxn id="23559" idx="2"/>
          </p:cNvCxnSpPr>
          <p:nvPr/>
        </p:nvCxnSpPr>
        <p:spPr bwMode="auto">
          <a:xfrm>
            <a:off x="6301327" y="1971152"/>
            <a:ext cx="2214562" cy="6429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563" name="Straight Connector 10"/>
          <p:cNvCxnSpPr>
            <a:cxnSpLocks noChangeShapeType="1"/>
            <a:stCxn id="23556" idx="0"/>
            <a:endCxn id="23558" idx="4"/>
          </p:cNvCxnSpPr>
          <p:nvPr/>
        </p:nvCxnSpPr>
        <p:spPr bwMode="auto">
          <a:xfrm flipV="1">
            <a:off x="6122733" y="2078308"/>
            <a:ext cx="71438" cy="10001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Straight Connector 11"/>
          <p:cNvCxnSpPr>
            <a:cxnSpLocks noChangeShapeType="1"/>
            <a:stCxn id="23560" idx="0"/>
            <a:endCxn id="23559" idx="4"/>
          </p:cNvCxnSpPr>
          <p:nvPr/>
        </p:nvCxnSpPr>
        <p:spPr bwMode="auto">
          <a:xfrm flipV="1">
            <a:off x="7551483" y="2721246"/>
            <a:ext cx="1071563" cy="78740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565" name="Straight Connector 12"/>
          <p:cNvCxnSpPr>
            <a:cxnSpLocks noChangeShapeType="1"/>
            <a:stCxn id="23556" idx="6"/>
            <a:endCxn id="23560" idx="1"/>
          </p:cNvCxnSpPr>
          <p:nvPr/>
        </p:nvCxnSpPr>
        <p:spPr bwMode="auto">
          <a:xfrm>
            <a:off x="6229889" y="3185590"/>
            <a:ext cx="1245823" cy="354441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3566" name="Oval 13"/>
          <p:cNvSpPr>
            <a:spLocks noChangeArrowheads="1"/>
          </p:cNvSpPr>
          <p:nvPr/>
        </p:nvSpPr>
        <p:spPr bwMode="auto">
          <a:xfrm>
            <a:off x="4586827" y="3651521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3567" name="Straight Connector 14"/>
          <p:cNvCxnSpPr>
            <a:cxnSpLocks noChangeShapeType="1"/>
            <a:stCxn id="23566" idx="0"/>
            <a:endCxn id="23557" idx="4"/>
          </p:cNvCxnSpPr>
          <p:nvPr/>
        </p:nvCxnSpPr>
        <p:spPr bwMode="auto">
          <a:xfrm flipV="1">
            <a:off x="4693983" y="2721246"/>
            <a:ext cx="71438" cy="93027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568" name="Straight Connector 15"/>
          <p:cNvCxnSpPr>
            <a:cxnSpLocks noChangeShapeType="1"/>
            <a:stCxn id="23566" idx="7"/>
            <a:endCxn id="23556" idx="2"/>
          </p:cNvCxnSpPr>
          <p:nvPr/>
        </p:nvCxnSpPr>
        <p:spPr bwMode="auto">
          <a:xfrm flipV="1">
            <a:off x="4769754" y="3185590"/>
            <a:ext cx="1245823" cy="49731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" name="TextBox 16"/>
          <p:cNvSpPr txBox="1"/>
          <p:nvPr/>
        </p:nvSpPr>
        <p:spPr>
          <a:xfrm>
            <a:off x="8515889" y="2078308"/>
            <a:ext cx="334963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44327" y="3794396"/>
            <a:ext cx="3349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7014" y="1435371"/>
            <a:ext cx="334963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86827" y="2006871"/>
            <a:ext cx="3349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4139" y="3364183"/>
            <a:ext cx="334963" cy="401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51902" y="3865833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4284452" y="1684669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6" name="Straight Connector 8"/>
          <p:cNvCxnSpPr>
            <a:cxnSpLocks noChangeShapeType="1"/>
            <a:stCxn id="25" idx="6"/>
            <a:endCxn id="23558" idx="1"/>
          </p:cNvCxnSpPr>
          <p:nvPr/>
        </p:nvCxnSpPr>
        <p:spPr bwMode="auto">
          <a:xfrm>
            <a:off x="4498765" y="1791826"/>
            <a:ext cx="1619634" cy="10355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7" name="Oval 5"/>
          <p:cNvSpPr>
            <a:spLocks noChangeArrowheads="1"/>
          </p:cNvSpPr>
          <p:nvPr/>
        </p:nvSpPr>
        <p:spPr bwMode="auto">
          <a:xfrm>
            <a:off x="3194648" y="1724926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8" name="Straight Connector 8"/>
          <p:cNvCxnSpPr>
            <a:cxnSpLocks noChangeShapeType="1"/>
            <a:stCxn id="27" idx="6"/>
            <a:endCxn id="25" idx="2"/>
          </p:cNvCxnSpPr>
          <p:nvPr/>
        </p:nvCxnSpPr>
        <p:spPr bwMode="auto">
          <a:xfrm flipV="1">
            <a:off x="3408961" y="1791826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7" name="TextBox 36"/>
          <p:cNvSpPr txBox="1"/>
          <p:nvPr/>
        </p:nvSpPr>
        <p:spPr>
          <a:xfrm>
            <a:off x="4247521" y="1210366"/>
            <a:ext cx="3349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43341" y="1348389"/>
            <a:ext cx="3349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Kostra grafu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6886575" cy="2903537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en-GB" b="1" dirty="0" err="1">
                <a:solidFill>
                  <a:srgbClr val="FF0000"/>
                </a:solidFill>
              </a:rPr>
              <a:t>Kostra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grafu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dirty="0"/>
              <a:t>je </a:t>
            </a:r>
            <a:r>
              <a:rPr lang="en-GB" dirty="0" err="1"/>
              <a:t>tak</a:t>
            </a:r>
            <a:r>
              <a:rPr lang="sk-SK" dirty="0"/>
              <a:t>á </a:t>
            </a:r>
            <a:r>
              <a:rPr lang="sk-SK" b="1" dirty="0">
                <a:solidFill>
                  <a:srgbClr val="FF0000"/>
                </a:solidFill>
              </a:rPr>
              <a:t>podmnožina</a:t>
            </a:r>
            <a:r>
              <a:rPr lang="sk-SK" dirty="0"/>
              <a:t> T </a:t>
            </a:r>
            <a:r>
              <a:rPr lang="sk-SK" b="1" dirty="0">
                <a:solidFill>
                  <a:srgbClr val="FF0000"/>
                </a:solidFill>
              </a:rPr>
              <a:t>hrán</a:t>
            </a:r>
            <a:r>
              <a:rPr lang="sk-SK" dirty="0"/>
              <a:t> grafu G, že platí:</a:t>
            </a:r>
          </a:p>
          <a:p>
            <a:pPr marL="1082675" lvl="1" indent="-457200" eaLnBrk="1" hangingPunct="1">
              <a:buFontTx/>
              <a:buAutoNum type="arabicPeriod"/>
              <a:defRPr/>
            </a:pPr>
            <a:r>
              <a:rPr lang="sk-SK" dirty="0"/>
              <a:t>Medzi každými 2 vrcholmi grafu </a:t>
            </a:r>
            <a:r>
              <a:rPr lang="sk-SK" dirty="0">
                <a:solidFill>
                  <a:srgbClr val="FF0000"/>
                </a:solidFill>
              </a:rPr>
              <a:t>existuje cesta</a:t>
            </a:r>
            <a:r>
              <a:rPr lang="sk-SK" dirty="0"/>
              <a:t> využívajúca len hrany kostry T</a:t>
            </a:r>
          </a:p>
          <a:p>
            <a:pPr marL="1082675" lvl="1" indent="-457200" eaLnBrk="1" hangingPunct="1">
              <a:buFontTx/>
              <a:buAutoNum type="arabicPeriod"/>
              <a:defRPr/>
            </a:pPr>
            <a:r>
              <a:rPr lang="sk-SK" dirty="0">
                <a:solidFill>
                  <a:srgbClr val="FF0000"/>
                </a:solidFill>
              </a:rPr>
              <a:t>Odobratím</a:t>
            </a:r>
            <a:r>
              <a:rPr lang="sk-SK" dirty="0"/>
              <a:t> </a:t>
            </a:r>
            <a:r>
              <a:rPr lang="sk-SK" dirty="0" err="1"/>
              <a:t>ľu</a:t>
            </a:r>
            <a:r>
              <a:rPr lang="en-GB" dirty="0"/>
              <a:t>b</a:t>
            </a:r>
            <a:r>
              <a:rPr lang="sk-SK" dirty="0" err="1"/>
              <a:t>ovoľnej</a:t>
            </a:r>
            <a:r>
              <a:rPr lang="sk-SK" dirty="0"/>
              <a:t> hrany kostry už vlastnosť 1 </a:t>
            </a:r>
            <a:r>
              <a:rPr lang="sk-SK" dirty="0">
                <a:solidFill>
                  <a:srgbClr val="FF0000"/>
                </a:solidFill>
              </a:rPr>
              <a:t>nebude platiť</a:t>
            </a:r>
          </a:p>
          <a:p>
            <a:pPr eaLnBrk="1" hangingPunct="1">
              <a:buFont typeface="Times New Roman" pitchFamily="16" charset="0"/>
              <a:buNone/>
              <a:defRPr/>
            </a:pPr>
            <a:endParaRPr lang="sk-SK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sk-SK" dirty="0"/>
          </a:p>
        </p:txBody>
      </p:sp>
      <p:pic>
        <p:nvPicPr>
          <p:cNvPr id="24580" name="Picture 5" descr="skele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5762" y="1824217"/>
            <a:ext cx="2408238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8340" y="4464898"/>
            <a:ext cx="8574505" cy="1858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indent="-357188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</a:pPr>
            <a:r>
              <a:rPr lang="sk-SK" sz="2800" kern="0" dirty="0">
                <a:solidFill>
                  <a:srgbClr val="2B3212"/>
                </a:solidFill>
                <a:ea typeface="Lucida Sans Unicode" pitchFamily="34" charset="0"/>
                <a:cs typeface="Lucida Sans Unicode" pitchFamily="34" charset="0"/>
              </a:rPr>
              <a:t>Kostra grafu – minimálna množina hrán grafu, ktorá „drží graf pokope“</a:t>
            </a:r>
          </a:p>
          <a:p>
            <a:pPr marL="987425" lvl="1" indent="-36195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</a:pPr>
            <a:r>
              <a:rPr lang="sk-SK" sz="24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graf môže mať veľa kostier</a:t>
            </a:r>
            <a:endParaRPr lang="en-US" sz="2400" kern="0" dirty="0">
              <a:solidFill>
                <a:srgbClr val="2B3212"/>
              </a:solidFill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pPr marL="357188" indent="-357188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</a:pPr>
            <a:r>
              <a:rPr lang="sk-SK" sz="2800" kern="0" dirty="0">
                <a:solidFill>
                  <a:srgbClr val="2B3212"/>
                </a:solidFill>
                <a:ea typeface="Lucida Sans Unicode" pitchFamily="34" charset="0"/>
                <a:cs typeface="Lucida Sans Unicode" pitchFamily="34" charset="0"/>
              </a:rPr>
              <a:t>Objaviteľské hrany v BFS definujú </a:t>
            </a:r>
            <a:r>
              <a:rPr lang="sk-SK" sz="2800" b="1" kern="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BFS kostru</a:t>
            </a:r>
            <a:endParaRPr lang="en-US" sz="2800" b="1" kern="0" dirty="0">
              <a:solidFill>
                <a:srgbClr val="FF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Aplikácie BFS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Sociálna sieť </a:t>
            </a:r>
            <a:r>
              <a:rPr lang="sk-SK" dirty="0"/>
              <a:t>– nájdenie sociálnej vzdialenosti medzi osobami</a:t>
            </a:r>
          </a:p>
          <a:p>
            <a:pPr lvl="1" eaLnBrk="1" hangingPunct="1"/>
            <a:r>
              <a:rPr lang="sk-SK" dirty="0"/>
              <a:t>fenomén malého sveta – </a:t>
            </a:r>
            <a:r>
              <a:rPr lang="sk-SK" dirty="0" err="1"/>
              <a:t>six</a:t>
            </a:r>
            <a:r>
              <a:rPr lang="sk-SK" dirty="0"/>
              <a:t> </a:t>
            </a:r>
            <a:r>
              <a:rPr lang="sk-SK" dirty="0" err="1"/>
              <a:t>degrees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separation</a:t>
            </a:r>
            <a:endParaRPr lang="sk-SK" dirty="0"/>
          </a:p>
          <a:p>
            <a:pPr eaLnBrk="1" hangingPunct="1"/>
            <a:r>
              <a:rPr lang="sk-SK" b="1" dirty="0"/>
              <a:t>Sieť dopravných spojení </a:t>
            </a:r>
            <a:r>
              <a:rPr lang="sk-SK" dirty="0"/>
              <a:t>– nájdenie spojenia s minimálnym počtom prestupov</a:t>
            </a:r>
            <a:r>
              <a:rPr lang="en-US" dirty="0"/>
              <a:t> </a:t>
            </a:r>
          </a:p>
          <a:p>
            <a:pPr lvl="1" eaLnBrk="1" hangingPunct="1"/>
            <a:r>
              <a:rPr lang="en-US" dirty="0" err="1"/>
              <a:t>vrchol</a:t>
            </a:r>
            <a:r>
              <a:rPr lang="en-US" dirty="0"/>
              <a:t> – </a:t>
            </a:r>
            <a:r>
              <a:rPr lang="en-US" dirty="0" err="1"/>
              <a:t>stanica</a:t>
            </a:r>
            <a:r>
              <a:rPr lang="en-US" dirty="0"/>
              <a:t>, </a:t>
            </a:r>
            <a:r>
              <a:rPr lang="en-US" dirty="0" err="1"/>
              <a:t>hrana</a:t>
            </a:r>
            <a:r>
              <a:rPr lang="en-US" dirty="0"/>
              <a:t> – </a:t>
            </a:r>
            <a:r>
              <a:rPr lang="en-US" dirty="0" err="1"/>
              <a:t>dopravn</a:t>
            </a:r>
            <a:r>
              <a:rPr lang="sk-SK" dirty="0"/>
              <a:t>é spojenie</a:t>
            </a:r>
            <a:endParaRPr lang="en-US" dirty="0"/>
          </a:p>
          <a:p>
            <a:pPr eaLnBrk="1" hangingPunct="1"/>
            <a:r>
              <a:rPr lang="sk-SK" b="1" dirty="0" err="1"/>
              <a:t>Komunik</a:t>
            </a:r>
            <a:r>
              <a:rPr lang="en-US" b="1" dirty="0"/>
              <a:t>a</a:t>
            </a:r>
            <a:r>
              <a:rPr lang="sk-SK" b="1" dirty="0" err="1"/>
              <a:t>čná</a:t>
            </a:r>
            <a:r>
              <a:rPr lang="sk-SK" b="1" dirty="0"/>
              <a:t> sieť</a:t>
            </a:r>
          </a:p>
          <a:p>
            <a:pPr lvl="1" eaLnBrk="1" hangingPunct="1"/>
            <a:r>
              <a:rPr lang="sk-SK" dirty="0"/>
              <a:t>nájdenie minimálnej množiny spojení na </a:t>
            </a:r>
            <a:r>
              <a:rPr lang="sk-SK" dirty="0" err="1"/>
              <a:t>upgrade</a:t>
            </a:r>
            <a:r>
              <a:rPr lang="sk-SK" dirty="0"/>
              <a:t>, aby medzi každými 2 uzlami bolo spojenie po upgradovaných </a:t>
            </a:r>
            <a:r>
              <a:rPr lang="en-US" dirty="0"/>
              <a:t>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optick</a:t>
            </a:r>
            <a:r>
              <a:rPr lang="sk-SK" dirty="0" err="1"/>
              <a:t>ých</a:t>
            </a:r>
            <a:r>
              <a:rPr lang="en-US" dirty="0"/>
              <a:t>) link</a:t>
            </a:r>
            <a:r>
              <a:rPr lang="sk-SK" dirty="0"/>
              <a:t>ách</a:t>
            </a:r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Prehľadávanie do hĺbky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hĺbky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depth-first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search</a:t>
            </a:r>
            <a:r>
              <a:rPr lang="sk-SK" b="1" dirty="0">
                <a:solidFill>
                  <a:srgbClr val="FF0000"/>
                </a:solidFill>
              </a:rPr>
              <a:t> DFS</a:t>
            </a:r>
          </a:p>
          <a:p>
            <a:pPr eaLnBrk="1" hangingPunct="1"/>
            <a:r>
              <a:rPr lang="sk-SK" b="1" dirty="0"/>
              <a:t>Stratégia</a:t>
            </a:r>
            <a:r>
              <a:rPr lang="sk-SK" dirty="0"/>
              <a:t> návštevy vrcholu:</a:t>
            </a:r>
            <a:endParaRPr lang="en-US" dirty="0"/>
          </a:p>
          <a:p>
            <a:pPr lvl="1" eaLnBrk="1" hangingPunct="1"/>
            <a:r>
              <a:rPr lang="sk-SK" dirty="0">
                <a:solidFill>
                  <a:srgbClr val="FF0000"/>
                </a:solidFill>
              </a:rPr>
              <a:t>o</a:t>
            </a:r>
            <a:r>
              <a:rPr lang="en-US" dirty="0" err="1">
                <a:solidFill>
                  <a:srgbClr val="FF0000"/>
                </a:solidFill>
              </a:rPr>
              <a:t>zna</a:t>
            </a:r>
            <a:r>
              <a:rPr lang="sk-SK" dirty="0">
                <a:solidFill>
                  <a:srgbClr val="FF0000"/>
                </a:solidFill>
              </a:rPr>
              <a:t>č </a:t>
            </a:r>
            <a:r>
              <a:rPr lang="sk-SK" dirty="0"/>
              <a:t>vrchol ako navštívený</a:t>
            </a:r>
          </a:p>
          <a:p>
            <a:pPr lvl="1" eaLnBrk="1" hangingPunct="1"/>
            <a:r>
              <a:rPr lang="sk-SK" dirty="0"/>
              <a:t>postupne </a:t>
            </a:r>
            <a:r>
              <a:rPr lang="sk-SK" dirty="0">
                <a:solidFill>
                  <a:srgbClr val="FF0000"/>
                </a:solidFill>
              </a:rPr>
              <a:t>navštív</a:t>
            </a:r>
            <a:r>
              <a:rPr lang="sk-SK" dirty="0"/>
              <a:t> všetky jeho susedné nenavštívené vrcholy</a:t>
            </a:r>
            <a:endParaRPr lang="en-US" dirty="0"/>
          </a:p>
          <a:p>
            <a:pPr lvl="1" eaLnBrk="1" hangingPunct="1"/>
            <a:r>
              <a:rPr lang="sk-SK" dirty="0">
                <a:solidFill>
                  <a:srgbClr val="FF0000"/>
                </a:solidFill>
              </a:rPr>
              <a:t>v</a:t>
            </a: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sk-SK" dirty="0" err="1">
                <a:solidFill>
                  <a:srgbClr val="FF0000"/>
                </a:solidFill>
              </a:rPr>
              <a:t>áť</a:t>
            </a:r>
            <a:r>
              <a:rPr lang="sk-SK" dirty="0">
                <a:solidFill>
                  <a:srgbClr val="FF0000"/>
                </a:solidFill>
              </a:rPr>
              <a:t> sa </a:t>
            </a:r>
            <a:r>
              <a:rPr lang="sk-SK" dirty="0"/>
              <a:t>do vrcholu, z ktorého si sem prišiel</a:t>
            </a:r>
          </a:p>
          <a:p>
            <a:pPr eaLnBrk="1" hangingPunct="1"/>
            <a:endParaRPr lang="sk-SK" sz="1800" dirty="0"/>
          </a:p>
          <a:p>
            <a:pPr eaLnBrk="1" hangingPunct="1"/>
            <a:r>
              <a:rPr lang="sk-SK" dirty="0" err="1"/>
              <a:t>Narozdiel</a:t>
            </a:r>
            <a:r>
              <a:rPr lang="sk-SK" dirty="0"/>
              <a:t> od BFS </a:t>
            </a:r>
            <a:r>
              <a:rPr lang="en-US" dirty="0"/>
              <a:t>(</a:t>
            </a:r>
            <a:r>
              <a:rPr lang="sk-SK" dirty="0"/>
              <a:t>„</a:t>
            </a:r>
            <a:r>
              <a:rPr lang="en-US" dirty="0" err="1"/>
              <a:t>vlna</a:t>
            </a:r>
            <a:r>
              <a:rPr lang="en-US" dirty="0"/>
              <a:t> </a:t>
            </a:r>
            <a:r>
              <a:rPr lang="sk-SK" dirty="0"/>
              <a:t>šíriaca sa v grafe“</a:t>
            </a:r>
            <a:r>
              <a:rPr lang="en-US" dirty="0"/>
              <a:t>)</a:t>
            </a:r>
            <a:r>
              <a:rPr lang="sk-SK" dirty="0"/>
              <a:t> je DFS predstaviteľné ako „</a:t>
            </a:r>
            <a:r>
              <a:rPr lang="sk-SK" dirty="0">
                <a:solidFill>
                  <a:srgbClr val="FF0000"/>
                </a:solidFill>
              </a:rPr>
              <a:t>putovanie v grafe</a:t>
            </a:r>
            <a:r>
              <a:rPr lang="sk-SK" dirty="0"/>
              <a:t>“</a:t>
            </a:r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2765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765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765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765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7657" name="Straight Connector 8"/>
          <p:cNvCxnSpPr>
            <a:cxnSpLocks noChangeShapeType="1"/>
            <a:stCxn id="27653" idx="7"/>
            <a:endCxn id="2765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8" name="Straight Connector 9"/>
          <p:cNvCxnSpPr>
            <a:cxnSpLocks noChangeShapeType="1"/>
            <a:stCxn id="27654" idx="6"/>
            <a:endCxn id="2765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9" name="Straight Connector 10"/>
          <p:cNvCxnSpPr>
            <a:cxnSpLocks noChangeShapeType="1"/>
            <a:stCxn id="27652" idx="0"/>
            <a:endCxn id="2765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0" name="Straight Connector 11"/>
          <p:cNvCxnSpPr>
            <a:cxnSpLocks noChangeShapeType="1"/>
            <a:stCxn id="27656" idx="0"/>
            <a:endCxn id="2765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1" name="Straight Connector 12"/>
          <p:cNvCxnSpPr>
            <a:cxnSpLocks noChangeShapeType="1"/>
            <a:stCxn id="27652" idx="6"/>
            <a:endCxn id="2765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7663" name="Straight Connector 14"/>
          <p:cNvCxnSpPr>
            <a:cxnSpLocks noChangeShapeType="1"/>
            <a:stCxn id="27662" idx="0"/>
            <a:endCxn id="2765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4" name="Straight Connector 15"/>
          <p:cNvCxnSpPr>
            <a:cxnSpLocks noChangeShapeType="1"/>
            <a:stCxn id="27662" idx="7"/>
            <a:endCxn id="2765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19" name="Straight Connector 8"/>
          <p:cNvCxnSpPr>
            <a:cxnSpLocks noChangeShapeType="1"/>
            <a:stCxn id="18" idx="6"/>
            <a:endCxn id="2765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1" name="Straight Connector 8"/>
          <p:cNvCxnSpPr>
            <a:cxnSpLocks noChangeShapeType="1"/>
            <a:stCxn id="20" idx="6"/>
            <a:endCxn id="18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28676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8677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8678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8679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8680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8681" name="Straight Connector 8"/>
          <p:cNvCxnSpPr>
            <a:cxnSpLocks noChangeShapeType="1"/>
            <a:stCxn id="28677" idx="7"/>
            <a:endCxn id="28678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2" name="Straight Connector 9"/>
          <p:cNvCxnSpPr>
            <a:cxnSpLocks noChangeShapeType="1"/>
            <a:stCxn id="28678" idx="6"/>
            <a:endCxn id="28679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3" name="Straight Connector 10"/>
          <p:cNvCxnSpPr>
            <a:cxnSpLocks noChangeShapeType="1"/>
            <a:stCxn id="28676" idx="0"/>
            <a:endCxn id="28678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4" name="Straight Connector 11"/>
          <p:cNvCxnSpPr>
            <a:cxnSpLocks noChangeShapeType="1"/>
            <a:stCxn id="28680" idx="0"/>
            <a:endCxn id="28679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8685" name="Straight Connector 12"/>
          <p:cNvCxnSpPr>
            <a:cxnSpLocks noChangeShapeType="1"/>
            <a:stCxn id="28676" idx="6"/>
            <a:endCxn id="28680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6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8687" name="Straight Connector 14"/>
          <p:cNvCxnSpPr>
            <a:cxnSpLocks noChangeShapeType="1"/>
            <a:stCxn id="28686" idx="0"/>
            <a:endCxn id="28677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8" name="Straight Connector 15"/>
          <p:cNvCxnSpPr>
            <a:cxnSpLocks noChangeShapeType="1"/>
            <a:stCxn id="28686" idx="7"/>
            <a:endCxn id="28676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0" name="Straight Connector 8"/>
          <p:cNvCxnSpPr>
            <a:cxnSpLocks noChangeShapeType="1"/>
            <a:stCxn id="19" idx="6"/>
            <a:endCxn id="28678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2" name="Straight Connector 8"/>
          <p:cNvCxnSpPr>
            <a:cxnSpLocks noChangeShapeType="1"/>
            <a:stCxn id="21" idx="6"/>
            <a:endCxn id="19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29700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1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2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9703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4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9705" name="Straight Connector 8"/>
          <p:cNvCxnSpPr>
            <a:cxnSpLocks noChangeShapeType="1"/>
            <a:stCxn id="29701" idx="7"/>
            <a:endCxn id="29702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6" name="Straight Connector 9"/>
          <p:cNvCxnSpPr>
            <a:cxnSpLocks noChangeShapeType="1"/>
            <a:stCxn id="29702" idx="6"/>
            <a:endCxn id="29703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7" name="Straight Connector 10"/>
          <p:cNvCxnSpPr>
            <a:cxnSpLocks noChangeShapeType="1"/>
            <a:stCxn id="29700" idx="0"/>
            <a:endCxn id="29702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8" name="Straight Connector 11"/>
          <p:cNvCxnSpPr>
            <a:cxnSpLocks noChangeShapeType="1"/>
            <a:stCxn id="29704" idx="0"/>
            <a:endCxn id="29703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9709" name="Straight Connector 12"/>
          <p:cNvCxnSpPr>
            <a:cxnSpLocks noChangeShapeType="1"/>
            <a:stCxn id="29700" idx="6"/>
            <a:endCxn id="29704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9710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9711" name="Straight Connector 14"/>
          <p:cNvCxnSpPr>
            <a:cxnSpLocks noChangeShapeType="1"/>
            <a:stCxn id="29710" idx="0"/>
            <a:endCxn id="29701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2" name="Straight Connector 15"/>
          <p:cNvCxnSpPr>
            <a:cxnSpLocks noChangeShapeType="1"/>
            <a:stCxn id="29710" idx="7"/>
            <a:endCxn id="29700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1" name="Straight Connector 8"/>
          <p:cNvCxnSpPr>
            <a:cxnSpLocks noChangeShapeType="1"/>
            <a:stCxn id="20" idx="6"/>
            <a:endCxn id="29702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20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Graphs are everywhere</a:t>
            </a:r>
            <a:r>
              <a:rPr lang="en-US"/>
              <a:t>!</a:t>
            </a:r>
            <a:endParaRPr lang="sk-SK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3" y="1357313"/>
            <a:ext cx="3509962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2" descr="http://www.multimex.sk/images/facebook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3357563"/>
            <a:ext cx="2762250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http://www.manchesterairport.co.uk/manweb.nsf/AttachmentsByTitle/map_road.gif/$FILE/map_roa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785938"/>
            <a:ext cx="4725987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Callout 6"/>
          <p:cNvSpPr/>
          <p:nvPr/>
        </p:nvSpPr>
        <p:spPr bwMode="auto">
          <a:xfrm>
            <a:off x="5348377" y="4546120"/>
            <a:ext cx="3348633" cy="1861006"/>
          </a:xfrm>
          <a:prstGeom prst="wedgeEllipseCallout">
            <a:avLst>
              <a:gd name="adj1" fmla="val 46734"/>
              <a:gd name="adj2" fmla="val 66630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Takto vnímajú pojem </a:t>
            </a:r>
            <a:r>
              <a:rPr lang="sk-SK" b="1" dirty="0">
                <a:latin typeface="Trebuchet MS" pitchFamily="34" charset="0"/>
              </a:rPr>
              <a:t>graf</a:t>
            </a:r>
            <a:r>
              <a:rPr lang="sk-SK" dirty="0">
                <a:latin typeface="Trebuchet MS" pitchFamily="34" charset="0"/>
              </a:rPr>
              <a:t> informatici a matematici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0724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5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6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0727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8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0729" name="Straight Connector 8"/>
          <p:cNvCxnSpPr>
            <a:cxnSpLocks noChangeShapeType="1"/>
            <a:stCxn id="30725" idx="7"/>
            <a:endCxn id="30726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0" name="Straight Connector 9"/>
          <p:cNvCxnSpPr>
            <a:cxnSpLocks noChangeShapeType="1"/>
            <a:stCxn id="30726" idx="6"/>
            <a:endCxn id="30727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1" name="Straight Connector 10"/>
          <p:cNvCxnSpPr>
            <a:cxnSpLocks noChangeShapeType="1"/>
            <a:stCxn id="30724" idx="0"/>
            <a:endCxn id="30726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0732" name="Straight Connector 11"/>
          <p:cNvCxnSpPr>
            <a:cxnSpLocks noChangeShapeType="1"/>
            <a:stCxn id="30728" idx="0"/>
            <a:endCxn id="30727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0733" name="Straight Connector 12"/>
          <p:cNvCxnSpPr>
            <a:cxnSpLocks noChangeShapeType="1"/>
            <a:stCxn id="30724" idx="6"/>
            <a:endCxn id="30728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0734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0735" name="Straight Connector 14"/>
          <p:cNvCxnSpPr>
            <a:cxnSpLocks noChangeShapeType="1"/>
            <a:stCxn id="30734" idx="0"/>
            <a:endCxn id="30725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6" name="Straight Connector 15"/>
          <p:cNvCxnSpPr>
            <a:cxnSpLocks noChangeShapeType="1"/>
            <a:stCxn id="30734" idx="7"/>
            <a:endCxn id="30724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2" name="Straight Connector 8"/>
          <p:cNvCxnSpPr>
            <a:cxnSpLocks noChangeShapeType="1"/>
            <a:stCxn id="21" idx="6"/>
            <a:endCxn id="30726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4" name="Straight Connector 8"/>
          <p:cNvCxnSpPr>
            <a:cxnSpLocks noChangeShapeType="1"/>
            <a:stCxn id="23" idx="6"/>
            <a:endCxn id="21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1748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1752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1753" name="Straight Connector 8"/>
          <p:cNvCxnSpPr>
            <a:cxnSpLocks noChangeShapeType="1"/>
            <a:stCxn id="31749" idx="7"/>
            <a:endCxn id="31750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1754" name="Straight Connector 9"/>
          <p:cNvCxnSpPr>
            <a:cxnSpLocks noChangeShapeType="1"/>
            <a:stCxn id="31750" idx="6"/>
            <a:endCxn id="31751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5" name="Straight Connector 10"/>
          <p:cNvCxnSpPr>
            <a:cxnSpLocks noChangeShapeType="1"/>
            <a:stCxn id="31748" idx="0"/>
            <a:endCxn id="31750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1756" name="Straight Connector 11"/>
          <p:cNvCxnSpPr>
            <a:cxnSpLocks noChangeShapeType="1"/>
            <a:stCxn id="31752" idx="0"/>
            <a:endCxn id="31751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1757" name="Straight Connector 12"/>
          <p:cNvCxnSpPr>
            <a:cxnSpLocks noChangeShapeType="1"/>
            <a:stCxn id="31748" idx="6"/>
            <a:endCxn id="31752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1758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1759" name="Straight Connector 14"/>
          <p:cNvCxnSpPr>
            <a:cxnSpLocks noChangeShapeType="1"/>
            <a:stCxn id="31758" idx="0"/>
            <a:endCxn id="31749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0" name="Straight Connector 15"/>
          <p:cNvCxnSpPr>
            <a:cxnSpLocks noChangeShapeType="1"/>
            <a:stCxn id="31758" idx="7"/>
            <a:endCxn id="31748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1750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Box 26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 flipV="1">
            <a:off x="4554747" y="3709358"/>
            <a:ext cx="2009952" cy="145485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015821" y="5043289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– </a:t>
            </a:r>
            <a:r>
              <a:rPr lang="cs-CZ" sz="1800" dirty="0" err="1">
                <a:ea typeface="MS Gothic" charset="-128"/>
              </a:rPr>
              <a:t>vraciame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sa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späť</a:t>
            </a:r>
            <a:r>
              <a:rPr lang="cs-CZ" sz="18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flipV="1">
            <a:off x="3209025" y="2475781"/>
            <a:ext cx="1026545" cy="3334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61075" y="2325969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– </a:t>
            </a:r>
            <a:r>
              <a:rPr lang="cs-CZ" sz="1800" dirty="0" err="1">
                <a:ea typeface="MS Gothic" charset="-128"/>
              </a:rPr>
              <a:t>vraciame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sa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späť</a:t>
            </a:r>
            <a:r>
              <a:rPr lang="cs-CZ" sz="18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2009951" y="1802920"/>
            <a:ext cx="750501" cy="954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461074" y="2636519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– </a:t>
            </a:r>
            <a:r>
              <a:rPr lang="cs-CZ" sz="1800" dirty="0" err="1">
                <a:ea typeface="MS Gothic" charset="-128"/>
              </a:rPr>
              <a:t>vraciame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sa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späť</a:t>
            </a:r>
            <a:r>
              <a:rPr lang="cs-CZ" sz="18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1820170" y="1708029"/>
            <a:ext cx="1966825" cy="101491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271293" y="2602014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– </a:t>
            </a:r>
            <a:r>
              <a:rPr lang="cs-CZ" sz="1800" dirty="0" err="1">
                <a:ea typeface="MS Gothic" charset="-128"/>
              </a:rPr>
              <a:t>vraciame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sa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späť</a:t>
            </a:r>
            <a:r>
              <a:rPr lang="cs-CZ" sz="18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Grafy …</a:t>
            </a:r>
            <a:endParaRPr lang="sk-SK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Svet</a:t>
            </a:r>
            <a:r>
              <a:rPr lang="en-US" dirty="0"/>
              <a:t> </a:t>
            </a:r>
            <a:r>
              <a:rPr lang="en-US" dirty="0" err="1"/>
              <a:t>okolo</a:t>
            </a:r>
            <a:r>
              <a:rPr lang="en-US" dirty="0"/>
              <a:t> n</a:t>
            </a:r>
            <a:r>
              <a:rPr lang="sk-SK" dirty="0" err="1"/>
              <a:t>ás</a:t>
            </a:r>
            <a:r>
              <a:rPr lang="sk-SK" dirty="0"/>
              <a:t> je plný vzťahov</a:t>
            </a:r>
            <a:r>
              <a:rPr lang="en-US" dirty="0"/>
              <a:t> – bin</a:t>
            </a:r>
            <a:r>
              <a:rPr lang="sk-SK" dirty="0" err="1"/>
              <a:t>árnych</a:t>
            </a:r>
            <a:r>
              <a:rPr lang="sk-SK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rel</a:t>
            </a:r>
            <a:r>
              <a:rPr lang="sk-SK" b="1" dirty="0" err="1">
                <a:solidFill>
                  <a:srgbClr val="FF0000"/>
                </a:solidFill>
              </a:rPr>
              <a:t>ácií</a:t>
            </a:r>
            <a:r>
              <a:rPr lang="sk-SK" b="1" dirty="0">
                <a:solidFill>
                  <a:srgbClr val="FF0000"/>
                </a:solidFill>
              </a:rPr>
              <a:t> medzi objektmi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sk-SK" dirty="0"/>
              <a:t>Príklady:</a:t>
            </a:r>
          </a:p>
          <a:p>
            <a:pPr lvl="1" eaLnBrk="1" hangingPunct="1"/>
            <a:r>
              <a:rPr lang="sk-SK" b="1" dirty="0"/>
              <a:t>objekt: </a:t>
            </a:r>
            <a:r>
              <a:rPr lang="sk-SK" dirty="0"/>
              <a:t>človek, </a:t>
            </a:r>
            <a:r>
              <a:rPr lang="sk-SK" b="1" dirty="0"/>
              <a:t>relácia</a:t>
            </a:r>
            <a:r>
              <a:rPr lang="sk-SK" dirty="0"/>
              <a:t>: poznať sa</a:t>
            </a:r>
          </a:p>
          <a:p>
            <a:pPr lvl="1" eaLnBrk="1" hangingPunct="1"/>
            <a:r>
              <a:rPr lang="sk-SK" b="1" dirty="0"/>
              <a:t>objekt</a:t>
            </a:r>
            <a:r>
              <a:rPr lang="sk-SK" dirty="0"/>
              <a:t>: mesto, </a:t>
            </a:r>
            <a:r>
              <a:rPr lang="sk-SK" b="1" dirty="0"/>
              <a:t>relácia</a:t>
            </a:r>
            <a:r>
              <a:rPr lang="sk-SK" dirty="0"/>
              <a:t>: byť spojený priamou cestou</a:t>
            </a:r>
          </a:p>
          <a:p>
            <a:pPr lvl="1" eaLnBrk="1" hangingPunct="1"/>
            <a:r>
              <a:rPr lang="sk-SK" b="1" dirty="0"/>
              <a:t>objekty</a:t>
            </a:r>
            <a:r>
              <a:rPr lang="sk-SK" dirty="0"/>
              <a:t>: osoby a mestá, </a:t>
            </a:r>
            <a:r>
              <a:rPr lang="sk-SK" b="1" dirty="0"/>
              <a:t>relácia</a:t>
            </a:r>
            <a:r>
              <a:rPr lang="sk-SK" dirty="0"/>
              <a:t>: bývať v meste</a:t>
            </a:r>
            <a:endParaRPr lang="en-US" dirty="0"/>
          </a:p>
          <a:p>
            <a:pPr lvl="2" eaLnBrk="1" hangingPunct="1"/>
            <a:r>
              <a:rPr lang="sk-SK" dirty="0"/>
              <a:t>relácia je iba medzi objektmi rôzneho typu </a:t>
            </a:r>
            <a:r>
              <a:rPr lang="en-US" dirty="0"/>
              <a:t>(</a:t>
            </a:r>
            <a:r>
              <a:rPr lang="en-US" dirty="0" err="1"/>
              <a:t>osoba</a:t>
            </a:r>
            <a:r>
              <a:rPr lang="sk-SK" dirty="0"/>
              <a:t>-mesto, nie </a:t>
            </a:r>
            <a:r>
              <a:rPr lang="sk-SK" dirty="0" err="1"/>
              <a:t>osoba-osoba</a:t>
            </a:r>
            <a:r>
              <a:rPr lang="sk-SK" dirty="0"/>
              <a:t> alebo </a:t>
            </a:r>
            <a:r>
              <a:rPr lang="sk-SK" dirty="0" err="1"/>
              <a:t>mesto-mesto</a:t>
            </a:r>
            <a:r>
              <a:rPr lang="en-US" dirty="0"/>
              <a:t>)</a:t>
            </a:r>
          </a:p>
          <a:p>
            <a:pPr lvl="1" eaLnBrk="1" hangingPunct="1"/>
            <a:r>
              <a:rPr lang="en-US" b="1" dirty="0" err="1"/>
              <a:t>objekt</a:t>
            </a:r>
            <a:r>
              <a:rPr lang="sk-SK" b="1" dirty="0"/>
              <a:t>y</a:t>
            </a:r>
            <a:r>
              <a:rPr lang="en-US" dirty="0"/>
              <a:t>: </a:t>
            </a:r>
            <a:r>
              <a:rPr lang="sk-SK" dirty="0"/>
              <a:t>študenti</a:t>
            </a:r>
            <a:r>
              <a:rPr lang="en-US" dirty="0"/>
              <a:t> a </a:t>
            </a:r>
            <a:r>
              <a:rPr lang="en-US" dirty="0" err="1"/>
              <a:t>predn</a:t>
            </a:r>
            <a:r>
              <a:rPr lang="sk-SK" dirty="0" err="1"/>
              <a:t>ášky</a:t>
            </a:r>
            <a:r>
              <a:rPr lang="sk-SK" dirty="0"/>
              <a:t>, </a:t>
            </a:r>
            <a:r>
              <a:rPr lang="sk-SK" b="1" dirty="0"/>
              <a:t>relácia</a:t>
            </a:r>
            <a:r>
              <a:rPr lang="sk-SK" dirty="0"/>
              <a:t>: študent sa zúčastnil prednášky</a:t>
            </a:r>
          </a:p>
        </p:txBody>
      </p:sp>
      <p:pic>
        <p:nvPicPr>
          <p:cNvPr id="7172" name="Picture 2" descr="http://2.bp.blogspot.com/_MwI8QmHjMwo/SC2iAu7okpI/AAAAAAAAB6Y/e6nSg5kh0w0/s320/cartoon-man-wom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2427" y="2136026"/>
            <a:ext cx="1233488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solidFill>
                <a:srgbClr val="92D050"/>
              </a:solidFill>
            </a:endParaRPr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7056404" y="2725947"/>
            <a:ext cx="1138690" cy="25935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507526" y="5198564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a </a:t>
            </a:r>
            <a:r>
              <a:rPr lang="cs-CZ" sz="1800" dirty="0" err="1">
                <a:ea typeface="MS Gothic" charset="-128"/>
              </a:rPr>
              <a:t>sme</a:t>
            </a:r>
            <a:r>
              <a:rPr lang="cs-CZ" sz="1800" dirty="0">
                <a:ea typeface="MS Gothic" charset="-128"/>
              </a:rPr>
              <a:t> tam, kde </a:t>
            </a:r>
            <a:r>
              <a:rPr lang="cs-CZ" sz="1800" dirty="0" err="1">
                <a:ea typeface="MS Gothic" charset="-128"/>
              </a:rPr>
              <a:t>sme</a:t>
            </a:r>
            <a:r>
              <a:rPr lang="cs-CZ" sz="1800" dirty="0">
                <a:ea typeface="MS Gothic" charset="-128"/>
              </a:rPr>
              <a:t> začali: </a:t>
            </a:r>
            <a:r>
              <a:rPr lang="cs-CZ" sz="1800" b="1" dirty="0">
                <a:solidFill>
                  <a:srgbClr val="FF0000"/>
                </a:solidFill>
                <a:ea typeface="MS Gothic" charset="-128"/>
              </a:rPr>
              <a:t>končíme</a:t>
            </a:r>
            <a:r>
              <a:rPr lang="en-US" sz="1800" b="1" dirty="0">
                <a:solidFill>
                  <a:srgbClr val="FF0000"/>
                </a:solidFill>
                <a:ea typeface="MS Gothic" charset="-128"/>
              </a:rPr>
              <a:t>!</a:t>
            </a:r>
            <a:endParaRPr lang="cs-CZ" sz="1800" b="1" dirty="0">
              <a:solidFill>
                <a:srgbClr val="FF0000"/>
              </a:solidFill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b="1" dirty="0" err="1">
                <a:solidFill>
                  <a:srgbClr val="7F0055"/>
                </a:solidFill>
                <a:latin typeface="Consolas"/>
              </a:rPr>
              <a:t>p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ublic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dfs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v,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navstiveny.put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(v,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sused :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v.getOutNeighbours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navstiveny.get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(sused))</a:t>
            </a:r>
          </a:p>
          <a:p>
            <a:pPr>
              <a:buNone/>
            </a:pPr>
            <a:r>
              <a:rPr lang="en-US" sz="1800" i="1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sk-SK" sz="1800" i="1" dirty="0" err="1">
                <a:solidFill>
                  <a:srgbClr val="000000"/>
                </a:solidFill>
                <a:latin typeface="Consolas"/>
              </a:rPr>
              <a:t>dfs</a:t>
            </a:r>
            <a:r>
              <a:rPr lang="sk-SK" sz="1800" i="1" dirty="0">
                <a:solidFill>
                  <a:srgbClr val="000000"/>
                </a:solidFill>
                <a:latin typeface="Consolas"/>
              </a:rPr>
              <a:t>(sused, </a:t>
            </a:r>
            <a:r>
              <a:rPr lang="sk-SK" sz="1800" i="1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8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sk-SK" sz="1050" dirty="0">
              <a:latin typeface="Consolas"/>
            </a:endParaRPr>
          </a:p>
          <a:p>
            <a:pPr>
              <a:buNone/>
            </a:pPr>
            <a:endParaRPr lang="en-US" sz="1800" b="1" dirty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p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ublic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dfsRekurzivne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Graph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g,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g.createVertexMap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800" i="1" dirty="0">
                <a:solidFill>
                  <a:srgbClr val="FF0000"/>
                </a:solidFill>
                <a:latin typeface="Consolas"/>
              </a:rPr>
              <a:t>    </a:t>
            </a:r>
            <a:r>
              <a:rPr lang="sk-SK" sz="1800" i="1" dirty="0" err="1">
                <a:solidFill>
                  <a:srgbClr val="FF0000"/>
                </a:solidFill>
                <a:latin typeface="Consolas"/>
              </a:rPr>
              <a:t>dfs</a:t>
            </a:r>
            <a:r>
              <a:rPr lang="sk-SK" sz="1800" i="1" dirty="0">
                <a:solidFill>
                  <a:srgbClr val="FF0000"/>
                </a:solidFill>
                <a:latin typeface="Consolas"/>
              </a:rPr>
              <a:t>(</a:t>
            </a:r>
            <a:r>
              <a:rPr lang="sk-SK" sz="1800" i="1" dirty="0" err="1">
                <a:solidFill>
                  <a:srgbClr val="FF0000"/>
                </a:solidFill>
                <a:latin typeface="Consolas"/>
              </a:rPr>
              <a:t>start</a:t>
            </a:r>
            <a:r>
              <a:rPr lang="sk-SK" sz="1800" i="1" dirty="0">
                <a:solidFill>
                  <a:srgbClr val="FF0000"/>
                </a:solidFill>
                <a:latin typeface="Consolas"/>
              </a:rPr>
              <a:t>, </a:t>
            </a:r>
            <a:r>
              <a:rPr lang="sk-SK" sz="1800" i="1" dirty="0" err="1">
                <a:solidFill>
                  <a:srgbClr val="FF0000"/>
                </a:solidFill>
                <a:latin typeface="Consolas"/>
              </a:rPr>
              <a:t>navstiveny</a:t>
            </a:r>
            <a:r>
              <a:rPr lang="sk-SK" sz="1800" i="1" dirty="0">
                <a:solidFill>
                  <a:srgbClr val="FF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7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Rekurz</a:t>
            </a:r>
            <a:r>
              <a:rPr lang="sk-SK"/>
              <a:t>ívne DFS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 flipV="1">
            <a:off x="5072332" y="2639682"/>
            <a:ext cx="1457862" cy="59221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456432" y="2731410"/>
            <a:ext cx="2540919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Postupne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navštívime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endParaRPr lang="cs-CZ" sz="1800" dirty="0">
              <a:ea typeface="MS Gothic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4037161" y="1837425"/>
            <a:ext cx="2570672" cy="690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479436" y="1779628"/>
            <a:ext cx="254091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>
                <a:ea typeface="MS Gothic" charset="-128"/>
              </a:rPr>
              <a:t>Poznačíme </a:t>
            </a:r>
            <a:r>
              <a:rPr lang="cs-CZ" sz="1800" dirty="0" err="1">
                <a:ea typeface="MS Gothic" charset="-128"/>
              </a:rPr>
              <a:t>návštevu</a:t>
            </a:r>
            <a:endParaRPr lang="cs-CZ" sz="1800" dirty="0"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Nerekurzívne DFS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6778" y="1294190"/>
            <a:ext cx="8574505" cy="5300326"/>
          </a:xfrm>
        </p:spPr>
        <p:txBody>
          <a:bodyPr/>
          <a:lstStyle/>
          <a:p>
            <a:pPr>
              <a:buNone/>
            </a:pP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public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static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d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fs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Nerekurzivne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Graph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g,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g.createVertexMap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endParaRPr lang="en-US" sz="300" b="1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endParaRPr lang="sk-SK" sz="300" b="1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Stack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nsolas"/>
              </a:rPr>
              <a:t>zasobnik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Stack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&gt;();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nsolas"/>
              </a:rPr>
              <a:t>zasobnik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.push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endParaRPr lang="sk-SK" sz="3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while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zasobnik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isEmpty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v = </a:t>
            </a:r>
            <a:r>
              <a:rPr lang="en-US" sz="1600" b="1" dirty="0" err="1">
                <a:solidFill>
                  <a:srgbClr val="FF0000"/>
                </a:solidFill>
                <a:latin typeface="Consolas"/>
              </a:rPr>
              <a:t>zasobnik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pop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	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navstiveny.get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v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))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   continue;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put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v,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  <a:endParaRPr lang="sk-SK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sused :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v.getOutNeighbours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navstiveny.get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(sused))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/>
              </a:rPr>
              <a:t>                </a:t>
            </a:r>
            <a:r>
              <a:rPr lang="en-US" sz="1600" b="1" dirty="0" err="1">
                <a:solidFill>
                  <a:srgbClr val="FF0000"/>
                </a:solidFill>
                <a:latin typeface="Consolas"/>
              </a:rPr>
              <a:t>zasobnik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push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(sused);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sk-SK" sz="16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6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Vlastnosti DFS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Objaviteľské hrany </a:t>
            </a:r>
            <a:r>
              <a:rPr lang="en-US" dirty="0"/>
              <a:t>(</a:t>
            </a:r>
            <a:r>
              <a:rPr lang="en-US" dirty="0" err="1"/>
              <a:t>hrany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ktor</a:t>
            </a:r>
            <a:r>
              <a:rPr lang="sk-SK" dirty="0" err="1"/>
              <a:t>ých</a:t>
            </a:r>
            <a:r>
              <a:rPr lang="sk-SK" dirty="0"/>
              <a:t> sme po prvý krát navštívili vrchol</a:t>
            </a:r>
            <a:r>
              <a:rPr lang="en-US" dirty="0"/>
              <a:t>) v DFS </a:t>
            </a:r>
            <a:r>
              <a:rPr lang="sk-SK" dirty="0"/>
              <a:t>definujú </a:t>
            </a:r>
            <a:r>
              <a:rPr lang="sk-SK" b="1" dirty="0">
                <a:solidFill>
                  <a:srgbClr val="FF0000"/>
                </a:solidFill>
              </a:rPr>
              <a:t>DFS kostru</a:t>
            </a:r>
          </a:p>
          <a:p>
            <a:pPr eaLnBrk="1" hangingPunct="1"/>
            <a:r>
              <a:rPr lang="sk-SK" dirty="0"/>
              <a:t>DFS kostra – má isté užitočné „</a:t>
            </a:r>
            <a:r>
              <a:rPr lang="sk-SK" dirty="0" err="1"/>
              <a:t>grafárske</a:t>
            </a:r>
            <a:r>
              <a:rPr lang="sk-SK" dirty="0"/>
              <a:t>“ vlastnosti týkajúce sa nekostrových </a:t>
            </a:r>
          </a:p>
          <a:p>
            <a:pPr lvl="1" eaLnBrk="1" hangingPunct="1"/>
            <a:r>
              <a:rPr lang="sk-SK" dirty="0"/>
              <a:t>napr. efektívne hľadanie </a:t>
            </a:r>
            <a:r>
              <a:rPr lang="sk-SK" b="1" dirty="0"/>
              <a:t>artikulácii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vrcholov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ktor</a:t>
            </a:r>
            <a:r>
              <a:rPr lang="sk-SK" dirty="0" err="1"/>
              <a:t>ých</a:t>
            </a:r>
            <a:r>
              <a:rPr lang="sk-SK" dirty="0"/>
              <a:t> odstránení sa graf „rozpadne“ </a:t>
            </a:r>
            <a:r>
              <a:rPr lang="en-US" dirty="0"/>
              <a:t>= </a:t>
            </a:r>
            <a:r>
              <a:rPr lang="en-US" dirty="0" err="1"/>
              <a:t>nebude</a:t>
            </a:r>
            <a:r>
              <a:rPr lang="en-US" dirty="0"/>
              <a:t> </a:t>
            </a:r>
            <a:r>
              <a:rPr lang="sk-SK" dirty="0"/>
              <a:t>súvislý</a:t>
            </a:r>
            <a:r>
              <a:rPr lang="en-US" dirty="0"/>
              <a:t>) </a:t>
            </a:r>
            <a:r>
              <a:rPr lang="sk-SK" dirty="0"/>
              <a:t>v grafe</a:t>
            </a:r>
            <a:r>
              <a:rPr lang="en-US" dirty="0"/>
              <a:t> </a:t>
            </a:r>
            <a:endParaRPr lang="sk-SK" dirty="0"/>
          </a:p>
        </p:txBody>
      </p:sp>
      <p:pic>
        <p:nvPicPr>
          <p:cNvPr id="37890" name="Picture 2" descr="http://www.cs.washington.edu/education/courses/cse421/12wi/hw/hw2dfs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4634" y="4821432"/>
            <a:ext cx="4173578" cy="1830937"/>
          </a:xfrm>
          <a:prstGeom prst="rect">
            <a:avLst/>
          </a:prstGeom>
          <a:noFill/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69700" y="5431478"/>
            <a:ext cx="2998120" cy="64633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sk-SK" sz="1800" dirty="0">
                <a:latin typeface="Trebuchet MS" pitchFamily="34" charset="0"/>
              </a:rPr>
              <a:t>O</a:t>
            </a:r>
            <a:r>
              <a:rPr lang="en-US" sz="1800" dirty="0" err="1">
                <a:latin typeface="Trebuchet MS" pitchFamily="34" charset="0"/>
              </a:rPr>
              <a:t>dstr</a:t>
            </a:r>
            <a:r>
              <a:rPr lang="sk-SK" sz="1800" dirty="0" err="1">
                <a:latin typeface="Trebuchet MS" pitchFamily="34" charset="0"/>
              </a:rPr>
              <a:t>ánením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k-SK" sz="1800" dirty="0">
                <a:latin typeface="Trebuchet MS" pitchFamily="34" charset="0"/>
              </a:rPr>
              <a:t> alebo </a:t>
            </a:r>
            <a:r>
              <a:rPr lang="sk-SK" sz="18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k-SK" sz="1800" dirty="0">
                <a:latin typeface="Trebuchet MS" pitchFamily="34" charset="0"/>
              </a:rPr>
              <a:t> sa graf rozpadne.</a:t>
            </a:r>
            <a:endParaRPr lang="cs-CZ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BFS vs. DFS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Časová náročnosť oboch algoritmov je pri </a:t>
            </a:r>
            <a:r>
              <a:rPr lang="sk-SK" b="1" dirty="0"/>
              <a:t>vhodnej reprezentácii </a:t>
            </a:r>
            <a:r>
              <a:rPr lang="sk-SK" dirty="0"/>
              <a:t>grafu 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 + m)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sk-SK" dirty="0" err="1"/>
              <a:t>čet</a:t>
            </a:r>
            <a:r>
              <a:rPr lang="sk-SK" dirty="0"/>
              <a:t> vrcholov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dirty="0"/>
              <a:t> je počet hrán</a:t>
            </a:r>
          </a:p>
          <a:p>
            <a:pPr lvl="1" eaLnBrk="1" hangingPunct="1"/>
            <a:r>
              <a:rPr lang="sk-SK" dirty="0"/>
              <a:t>pri použití </a:t>
            </a:r>
            <a:r>
              <a:rPr lang="sk-SK" b="1" dirty="0"/>
              <a:t>matice </a:t>
            </a:r>
            <a:r>
              <a:rPr lang="sk-SK" b="1" dirty="0" err="1"/>
              <a:t>susednosti</a:t>
            </a:r>
            <a:r>
              <a:rPr lang="sk-SK" b="1" dirty="0"/>
              <a:t> </a:t>
            </a:r>
            <a:r>
              <a:rPr lang="sk-SK" dirty="0"/>
              <a:t>majú </a:t>
            </a:r>
            <a:r>
              <a:rPr lang="sk-SK" dirty="0" err="1"/>
              <a:t>ob</a:t>
            </a:r>
            <a:r>
              <a:rPr lang="en-US" dirty="0"/>
              <a:t>a</a:t>
            </a:r>
            <a:r>
              <a:rPr lang="sk-SK" dirty="0"/>
              <a:t> algoritmy časovú zložitosť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1" hangingPunct="1"/>
            <a:r>
              <a:rPr lang="sk-SK" dirty="0"/>
              <a:t>každý z n vrcholov navštívime len raz, v každom vrchole preskúmame nanajvýš n jeho susedov</a:t>
            </a:r>
          </a:p>
          <a:p>
            <a:pPr lvl="2" eaLnBrk="1" hangingPunct="1"/>
            <a:endParaRPr lang="sk-SK" dirty="0"/>
          </a:p>
          <a:p>
            <a:pPr eaLnBrk="1" hangingPunct="1"/>
            <a:r>
              <a:rPr lang="sk-SK" dirty="0"/>
              <a:t>DFS vo všeobecnosti vyžaduje </a:t>
            </a:r>
            <a:r>
              <a:rPr lang="sk-SK" b="1" dirty="0"/>
              <a:t>menej pamäte </a:t>
            </a:r>
            <a:r>
              <a:rPr lang="en-US" dirty="0"/>
              <a:t>(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vhodnej</a:t>
            </a:r>
            <a:r>
              <a:rPr lang="en-US" dirty="0"/>
              <a:t> implement</a:t>
            </a:r>
            <a:r>
              <a:rPr lang="sk-SK" dirty="0" err="1"/>
              <a:t>ácii</a:t>
            </a:r>
            <a:r>
              <a:rPr lang="en-US" dirty="0"/>
              <a:t>)</a:t>
            </a:r>
            <a:endParaRPr lang="sk-SK" b="1" dirty="0"/>
          </a:p>
          <a:p>
            <a:pPr eaLnBrk="1" hangingPunct="1"/>
            <a:r>
              <a:rPr lang="sk-SK" dirty="0"/>
              <a:t>BFS navyše hľadá aj </a:t>
            </a:r>
            <a:r>
              <a:rPr lang="sk-SK" b="1" dirty="0"/>
              <a:t>najkratšie cesty</a:t>
            </a:r>
          </a:p>
        </p:txBody>
      </p:sp>
    </p:spTree>
  </p:cSld>
  <p:clrMapOvr>
    <a:masterClrMapping/>
  </p:clrMapOvr>
  <p:transition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Grafová terminológia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rgbClr val="FF0000"/>
                </a:solidFill>
              </a:rPr>
              <a:t>Excentricita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sk-SK" b="1" dirty="0">
                <a:solidFill>
                  <a:srgbClr val="FF0000"/>
                </a:solidFill>
              </a:rPr>
              <a:t>vrcholu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vzdialenosť od neho </a:t>
            </a:r>
            <a:r>
              <a:rPr lang="en-US" dirty="0"/>
              <a:t>k </a:t>
            </a:r>
            <a:r>
              <a:rPr lang="sk-SK" dirty="0"/>
              <a:t>najvzdialenejšieho vrcholu</a:t>
            </a:r>
          </a:p>
          <a:p>
            <a:pPr lvl="2" eaLnBrk="1" hangingPunct="1"/>
            <a:r>
              <a:rPr lang="sk-SK" dirty="0"/>
              <a:t>algoritmus: BFS prehľadávanie</a:t>
            </a:r>
            <a:endParaRPr lang="en-US" dirty="0"/>
          </a:p>
          <a:p>
            <a:pPr eaLnBrk="1" hangingPunct="1"/>
            <a:r>
              <a:rPr lang="en-US" b="1" dirty="0">
                <a:solidFill>
                  <a:srgbClr val="FF0000"/>
                </a:solidFill>
              </a:rPr>
              <a:t>Centrum </a:t>
            </a:r>
            <a:r>
              <a:rPr lang="en-US" b="1" dirty="0" err="1">
                <a:solidFill>
                  <a:srgbClr val="FF0000"/>
                </a:solidFill>
              </a:rPr>
              <a:t>grafu</a:t>
            </a:r>
            <a:r>
              <a:rPr lang="en-US" dirty="0"/>
              <a:t>:</a:t>
            </a:r>
          </a:p>
          <a:p>
            <a:pPr lvl="1" eaLnBrk="1" hangingPunct="1"/>
            <a:r>
              <a:rPr lang="sk-SK" dirty="0"/>
              <a:t>m</a:t>
            </a:r>
            <a:r>
              <a:rPr lang="en-US" dirty="0"/>
              <a:t>no</a:t>
            </a:r>
            <a:r>
              <a:rPr lang="sk-SK" dirty="0" err="1"/>
              <a:t>žina</a:t>
            </a:r>
            <a:r>
              <a:rPr lang="sk-SK" dirty="0"/>
              <a:t> v</a:t>
            </a:r>
            <a:r>
              <a:rPr lang="en-US" dirty="0" err="1"/>
              <a:t>rchol</a:t>
            </a:r>
            <a:r>
              <a:rPr lang="sk-SK" dirty="0" err="1"/>
              <a:t>ov</a:t>
            </a:r>
            <a:r>
              <a:rPr lang="en-US" dirty="0"/>
              <a:t> s minim</a:t>
            </a:r>
            <a:r>
              <a:rPr lang="sk-SK" dirty="0" err="1"/>
              <a:t>áln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excentricitou</a:t>
            </a:r>
            <a:endParaRPr lang="sk-SK" dirty="0"/>
          </a:p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Priemer grafu</a:t>
            </a:r>
            <a:r>
              <a:rPr lang="en-US" dirty="0"/>
              <a:t>:</a:t>
            </a:r>
            <a:endParaRPr lang="sk-SK" dirty="0"/>
          </a:p>
          <a:p>
            <a:pPr lvl="1" eaLnBrk="1" hangingPunct="1"/>
            <a:r>
              <a:rPr lang="sk-SK" dirty="0" err="1"/>
              <a:t>maximáln</a:t>
            </a:r>
            <a:r>
              <a:rPr lang="en-US" dirty="0"/>
              <a:t>a</a:t>
            </a:r>
            <a:r>
              <a:rPr lang="sk-SK" dirty="0"/>
              <a:t> vzdialenosť medzi 2 vrcholmi grafu</a:t>
            </a:r>
          </a:p>
          <a:p>
            <a:pPr lvl="2" eaLnBrk="1" hangingPunct="1"/>
            <a:r>
              <a:rPr lang="sk-SK" dirty="0"/>
              <a:t>priemer grafu </a:t>
            </a:r>
            <a:r>
              <a:rPr lang="en-US" dirty="0"/>
              <a:t>= maxim</a:t>
            </a:r>
            <a:r>
              <a:rPr lang="sk-SK" dirty="0" err="1"/>
              <a:t>áln</a:t>
            </a:r>
            <a:r>
              <a:rPr lang="en-US" dirty="0"/>
              <a:t>a</a:t>
            </a:r>
            <a:r>
              <a:rPr lang="sk-SK" dirty="0"/>
              <a:t> </a:t>
            </a:r>
            <a:r>
              <a:rPr lang="en-US" dirty="0" err="1"/>
              <a:t>excentricita</a:t>
            </a:r>
            <a:r>
              <a:rPr lang="sk-SK" dirty="0"/>
              <a:t> v grafe </a:t>
            </a:r>
            <a:r>
              <a:rPr lang="en-US" dirty="0"/>
              <a:t>(</a:t>
            </a:r>
            <a:r>
              <a:rPr lang="en-US" dirty="0" err="1"/>
              <a:t>spomedzi</a:t>
            </a:r>
            <a:r>
              <a:rPr lang="en-US" dirty="0"/>
              <a:t> v</a:t>
            </a:r>
            <a:r>
              <a:rPr lang="sk-SK" dirty="0" err="1"/>
              <a:t>šetkých</a:t>
            </a:r>
            <a:r>
              <a:rPr lang="sk-SK" dirty="0"/>
              <a:t> vrcholov grafu</a:t>
            </a:r>
            <a:r>
              <a:rPr lang="en-US" dirty="0"/>
              <a:t>)</a:t>
            </a:r>
            <a:endParaRPr lang="sk-SK" dirty="0"/>
          </a:p>
          <a:p>
            <a:pPr lvl="1" eaLnBrk="1" hangingPunct="1">
              <a:buFont typeface="Arial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4896" y="1532797"/>
            <a:ext cx="774217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5400" b="1" dirty="0" err="1"/>
              <a:t>Topologické</a:t>
            </a:r>
            <a:r>
              <a:rPr lang="sk-SK" sz="5400" b="1" dirty="0"/>
              <a:t> triedenie</a:t>
            </a:r>
            <a:br>
              <a:rPr lang="sk-SK" sz="5400" b="1" dirty="0"/>
            </a:br>
            <a:r>
              <a:rPr lang="sk-SK" sz="2400" b="1" dirty="0"/>
              <a:t>a grafy, kde hrany majú orientáciu</a:t>
            </a:r>
            <a:endParaRPr lang="sk-SK" sz="5400" b="1" dirty="0"/>
          </a:p>
        </p:txBody>
      </p:sp>
      <p:pic>
        <p:nvPicPr>
          <p:cNvPr id="34818" name="Picture 2" descr="http://2.bp.blogspot.com/_ZTG0gAdd1k8/TDCsSeIWISI/AAAAAAAAAhg/OLnV55nbZqk/s1600/per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4075" y="3310440"/>
            <a:ext cx="5100128" cy="30600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Orientovaný graf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Niekedy vzťahy </a:t>
            </a:r>
            <a:r>
              <a:rPr lang="en-US" dirty="0"/>
              <a:t>(</a:t>
            </a:r>
            <a:r>
              <a:rPr lang="en-US" dirty="0" err="1"/>
              <a:t>rel</a:t>
            </a:r>
            <a:r>
              <a:rPr lang="sk-SK" dirty="0" err="1"/>
              <a:t>ácie</a:t>
            </a:r>
            <a:r>
              <a:rPr lang="en-US" dirty="0"/>
              <a:t>) </a:t>
            </a:r>
            <a:r>
              <a:rPr lang="sk-SK" b="1" dirty="0">
                <a:solidFill>
                  <a:srgbClr val="FF0000"/>
                </a:solidFill>
              </a:rPr>
              <a:t>nie sú symetrické</a:t>
            </a:r>
            <a:r>
              <a:rPr lang="en-US" dirty="0"/>
              <a:t>:</a:t>
            </a:r>
          </a:p>
          <a:p>
            <a:pPr lvl="1" eaLnBrk="1" hangingPunct="1"/>
            <a:r>
              <a:rPr lang="en-US" dirty="0" err="1"/>
              <a:t>Osoba</a:t>
            </a:r>
            <a:r>
              <a:rPr lang="en-US" dirty="0"/>
              <a:t> A m</a:t>
            </a:r>
            <a:r>
              <a:rPr lang="sk-SK" dirty="0"/>
              <a:t>á rada osobu B, ale osoba B nemá rada A</a:t>
            </a:r>
          </a:p>
          <a:p>
            <a:pPr eaLnBrk="1" hangingPunct="1"/>
            <a:r>
              <a:rPr lang="en-US" dirty="0" err="1"/>
              <a:t>Nesymetrick</a:t>
            </a:r>
            <a:r>
              <a:rPr lang="sk-SK" dirty="0"/>
              <a:t>á relácia „</a:t>
            </a:r>
            <a:r>
              <a:rPr lang="sk-SK" b="1" dirty="0">
                <a:solidFill>
                  <a:srgbClr val="FF0000"/>
                </a:solidFill>
              </a:rPr>
              <a:t>začať pred</a:t>
            </a:r>
            <a:r>
              <a:rPr lang="sk-SK" dirty="0"/>
              <a:t>“</a:t>
            </a:r>
            <a:endParaRPr lang="en-US" dirty="0"/>
          </a:p>
          <a:p>
            <a:pPr lvl="1" eaLnBrk="1" hangingPunct="1"/>
            <a:r>
              <a:rPr lang="sk-SK" dirty="0"/>
              <a:t>PAZ</a:t>
            </a:r>
            <a:r>
              <a:rPr lang="en-US" dirty="0"/>
              <a:t>1a </a:t>
            </a:r>
            <a:r>
              <a:rPr lang="en-US" dirty="0" err="1"/>
              <a:t>mus</a:t>
            </a:r>
            <a:r>
              <a:rPr lang="sk-SK" dirty="0"/>
              <a:t>í byť absolvované pred PAZ</a:t>
            </a:r>
            <a:r>
              <a:rPr lang="en-US" dirty="0"/>
              <a:t>1b</a:t>
            </a: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/>
            <a:r>
              <a:rPr lang="sk-SK" dirty="0"/>
              <a:t>Nesymetrické vzťahy </a:t>
            </a:r>
            <a:r>
              <a:rPr lang="en-US" dirty="0"/>
              <a:t>(</a:t>
            </a:r>
            <a:r>
              <a:rPr lang="sk-SK" dirty="0"/>
              <a:t>relácie</a:t>
            </a:r>
            <a:r>
              <a:rPr lang="en-US" dirty="0"/>
              <a:t>)</a:t>
            </a:r>
            <a:r>
              <a:rPr lang="sk-SK" dirty="0"/>
              <a:t> modelujeme </a:t>
            </a:r>
            <a:r>
              <a:rPr lang="sk-SK" b="1" dirty="0">
                <a:solidFill>
                  <a:srgbClr val="FF0000"/>
                </a:solidFill>
              </a:rPr>
              <a:t>orientovaný</a:t>
            </a:r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sk-SK" b="1" dirty="0">
                <a:solidFill>
                  <a:srgbClr val="FF0000"/>
                </a:solidFill>
              </a:rPr>
              <a:t> grafom </a:t>
            </a:r>
            <a:r>
              <a:rPr lang="en-US" dirty="0"/>
              <a:t>(directed graph)</a:t>
            </a:r>
          </a:p>
          <a:p>
            <a:pPr lvl="1" eaLnBrk="1" hangingPunct="1"/>
            <a:r>
              <a:rPr lang="sk-SK" dirty="0"/>
              <a:t>orientovanú hranu voláme </a:t>
            </a:r>
            <a:r>
              <a:rPr lang="sk-SK" b="1" dirty="0">
                <a:solidFill>
                  <a:srgbClr val="FF0000"/>
                </a:solidFill>
              </a:rPr>
              <a:t>šíp</a:t>
            </a:r>
          </a:p>
          <a:p>
            <a:pPr lvl="1" eaLnBrk="1" hangingPunct="1"/>
            <a:r>
              <a:rPr lang="sk-SK" dirty="0"/>
              <a:t>h</a:t>
            </a:r>
            <a:r>
              <a:rPr lang="en-US" dirty="0" err="1"/>
              <a:t>rany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s</a:t>
            </a:r>
            <a:r>
              <a:rPr lang="sk-SK" dirty="0"/>
              <a:t>ú čiary, ale šípky</a:t>
            </a:r>
          </a:p>
          <a:p>
            <a:pPr lvl="2" eaLnBrk="1" hangingPunct="1">
              <a:buFont typeface="Arial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500563" y="2714625"/>
          <a:ext cx="4000530" cy="321471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66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5785"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00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Orientovaný graf v programe</a:t>
            </a:r>
          </a:p>
        </p:txBody>
      </p:sp>
      <p:sp>
        <p:nvSpPr>
          <p:cNvPr id="400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b="1" dirty="0" err="1">
                <a:solidFill>
                  <a:srgbClr val="FF0000"/>
                </a:solidFill>
              </a:rPr>
              <a:t>Matica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susednosti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40003" name="Oval 3"/>
          <p:cNvSpPr>
            <a:spLocks noChangeArrowheads="1"/>
          </p:cNvSpPr>
          <p:nvPr/>
        </p:nvSpPr>
        <p:spPr bwMode="auto">
          <a:xfrm>
            <a:off x="1714500" y="335756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0004" name="Oval 5"/>
          <p:cNvSpPr>
            <a:spLocks noChangeArrowheads="1"/>
          </p:cNvSpPr>
          <p:nvPr/>
        </p:nvSpPr>
        <p:spPr bwMode="auto">
          <a:xfrm>
            <a:off x="571500" y="34290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0005" name="Oval 6"/>
          <p:cNvSpPr>
            <a:spLocks noChangeArrowheads="1"/>
          </p:cNvSpPr>
          <p:nvPr/>
        </p:nvSpPr>
        <p:spPr bwMode="auto">
          <a:xfrm>
            <a:off x="178593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40006" name="Oval 7"/>
          <p:cNvSpPr>
            <a:spLocks noChangeArrowheads="1"/>
          </p:cNvSpPr>
          <p:nvPr/>
        </p:nvSpPr>
        <p:spPr bwMode="auto">
          <a:xfrm>
            <a:off x="292893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0007" name="Oval 8"/>
          <p:cNvSpPr>
            <a:spLocks noChangeArrowheads="1"/>
          </p:cNvSpPr>
          <p:nvPr/>
        </p:nvSpPr>
        <p:spPr bwMode="auto">
          <a:xfrm>
            <a:off x="2960688" y="36036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40008" name="Straight Connector 12"/>
          <p:cNvCxnSpPr>
            <a:cxnSpLocks noChangeShapeType="1"/>
            <a:stCxn id="40004" idx="7"/>
            <a:endCxn id="40005" idx="2"/>
          </p:cNvCxnSpPr>
          <p:nvPr/>
        </p:nvCxnSpPr>
        <p:spPr bwMode="auto">
          <a:xfrm rot="5400000" flipH="1" flipV="1">
            <a:off x="878682" y="2553494"/>
            <a:ext cx="782637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0009" name="Straight Connector 13"/>
          <p:cNvCxnSpPr>
            <a:cxnSpLocks noChangeShapeType="1"/>
            <a:stCxn id="40005" idx="6"/>
            <a:endCxn id="40006" idx="2"/>
          </p:cNvCxnSpPr>
          <p:nvPr/>
        </p:nvCxnSpPr>
        <p:spPr bwMode="auto">
          <a:xfrm>
            <a:off x="2000250" y="2678113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0010" name="Straight Connector 15"/>
          <p:cNvCxnSpPr>
            <a:cxnSpLocks noChangeShapeType="1"/>
            <a:stCxn id="40003" idx="7"/>
            <a:endCxn id="40005" idx="4"/>
          </p:cNvCxnSpPr>
          <p:nvPr/>
        </p:nvCxnSpPr>
        <p:spPr bwMode="auto">
          <a:xfrm rot="16200000" flipV="1">
            <a:off x="1593057" y="3085306"/>
            <a:ext cx="603250" cy="47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0011" name="Straight Connector 17"/>
          <p:cNvCxnSpPr>
            <a:cxnSpLocks noChangeShapeType="1"/>
            <a:stCxn id="40003" idx="6"/>
            <a:endCxn id="40007" idx="2"/>
          </p:cNvCxnSpPr>
          <p:nvPr/>
        </p:nvCxnSpPr>
        <p:spPr bwMode="auto">
          <a:xfrm>
            <a:off x="1928813" y="3465513"/>
            <a:ext cx="1031875" cy="2444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40012" name="Straight Connector 18"/>
          <p:cNvCxnSpPr>
            <a:cxnSpLocks noChangeShapeType="1"/>
            <a:stCxn id="40007" idx="0"/>
            <a:endCxn id="40006" idx="4"/>
          </p:cNvCxnSpPr>
          <p:nvPr/>
        </p:nvCxnSpPr>
        <p:spPr bwMode="auto">
          <a:xfrm rot="16200000" flipV="1">
            <a:off x="2642394" y="3178969"/>
            <a:ext cx="817562" cy="31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2" name="TextBox 31"/>
          <p:cNvSpPr txBox="1"/>
          <p:nvPr/>
        </p:nvSpPr>
        <p:spPr>
          <a:xfrm>
            <a:off x="428625" y="3714750"/>
            <a:ext cx="749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 (0)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0188" y="3571875"/>
            <a:ext cx="7540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 (1)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28938" y="3857625"/>
            <a:ext cx="7588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 (2)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14500" y="2143125"/>
            <a:ext cx="7667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 (3)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28938" y="2143125"/>
            <a:ext cx="7477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 (4)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flipV="1">
            <a:off x="2242865" y="4848044"/>
            <a:ext cx="2191112" cy="91139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93987" y="5638512"/>
            <a:ext cx="299812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graf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[u][v] </a:t>
            </a:r>
            <a:r>
              <a:rPr lang="en-US" sz="1800" b="1" dirty="0">
                <a:latin typeface="Trebuchet MS" pitchFamily="34" charset="0"/>
              </a:rPr>
              <a:t>= </a:t>
            </a:r>
            <a:r>
              <a:rPr lang="sk-SK" sz="1800" dirty="0">
                <a:latin typeface="Trebuchet MS" pitchFamily="34" charset="0"/>
              </a:rPr>
              <a:t>z </a:t>
            </a:r>
            <a:r>
              <a:rPr lang="sk-SK" sz="1800" b="1" dirty="0">
                <a:latin typeface="Trebuchet MS" pitchFamily="34" charset="0"/>
              </a:rPr>
              <a:t>u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v</a:t>
            </a:r>
            <a:r>
              <a:rPr lang="sk-SK" sz="1800" dirty="0">
                <a:latin typeface="Trebuchet MS" pitchFamily="34" charset="0"/>
              </a:rPr>
              <a:t> ide hrana v grafe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35903" y="1694830"/>
            <a:ext cx="42269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b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[n][n]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Zovšeobecnenie relácií ...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6905" y="5312254"/>
            <a:ext cx="8529638" cy="642938"/>
          </a:xfrm>
        </p:spPr>
        <p:txBody>
          <a:bodyPr/>
          <a:lstStyle/>
          <a:p>
            <a:pPr algn="ctr" eaLnBrk="1" hangingPunct="1">
              <a:buNone/>
            </a:pPr>
            <a:r>
              <a:rPr lang="sk-SK" b="1" dirty="0">
                <a:solidFill>
                  <a:srgbClr val="FF0000"/>
                </a:solidFill>
              </a:rPr>
              <a:t>Graf </a:t>
            </a:r>
            <a:r>
              <a:rPr lang="en-US" b="1" dirty="0">
                <a:solidFill>
                  <a:srgbClr val="FF0000"/>
                </a:solidFill>
              </a:rPr>
              <a:t>= </a:t>
            </a:r>
            <a:r>
              <a:rPr lang="sk-SK" b="1" dirty="0">
                <a:solidFill>
                  <a:srgbClr val="FF0000"/>
                </a:solidFill>
              </a:rPr>
              <a:t>krúžky a čiar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kr</a:t>
            </a:r>
            <a:r>
              <a:rPr lang="sk-SK" dirty="0" err="1"/>
              <a:t>úžky</a:t>
            </a:r>
            <a:r>
              <a:rPr lang="sk-SK" dirty="0"/>
              <a:t> a šípky</a:t>
            </a:r>
            <a:r>
              <a:rPr lang="en-US" dirty="0"/>
              <a:t>)</a:t>
            </a:r>
            <a:endParaRPr lang="sk-SK" dirty="0"/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571625"/>
            <a:ext cx="3509963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Oval 7"/>
          <p:cNvSpPr>
            <a:spLocks noChangeArrowheads="1"/>
          </p:cNvSpPr>
          <p:nvPr/>
        </p:nvSpPr>
        <p:spPr bwMode="auto">
          <a:xfrm>
            <a:off x="6500813" y="25003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198" name="Oval 8"/>
          <p:cNvSpPr>
            <a:spLocks noChangeArrowheads="1"/>
          </p:cNvSpPr>
          <p:nvPr/>
        </p:nvSpPr>
        <p:spPr bwMode="auto">
          <a:xfrm>
            <a:off x="5357813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199" name="Oval 9"/>
          <p:cNvSpPr>
            <a:spLocks noChangeArrowheads="1"/>
          </p:cNvSpPr>
          <p:nvPr/>
        </p:nvSpPr>
        <p:spPr bwMode="auto">
          <a:xfrm>
            <a:off x="6000750" y="20002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0" name="Oval 10"/>
          <p:cNvSpPr>
            <a:spLocks noChangeArrowheads="1"/>
          </p:cNvSpPr>
          <p:nvPr/>
        </p:nvSpPr>
        <p:spPr bwMode="auto">
          <a:xfrm>
            <a:off x="7072313" y="17145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1" name="Oval 11"/>
          <p:cNvSpPr>
            <a:spLocks noChangeArrowheads="1"/>
          </p:cNvSpPr>
          <p:nvPr/>
        </p:nvSpPr>
        <p:spPr bwMode="auto">
          <a:xfrm>
            <a:off x="8143875" y="20002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2" name="Oval 12"/>
          <p:cNvSpPr>
            <a:spLocks noChangeArrowheads="1"/>
          </p:cNvSpPr>
          <p:nvPr/>
        </p:nvSpPr>
        <p:spPr bwMode="auto">
          <a:xfrm>
            <a:off x="721518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3" name="Oval 13"/>
          <p:cNvSpPr>
            <a:spLocks noChangeArrowheads="1"/>
          </p:cNvSpPr>
          <p:nvPr/>
        </p:nvSpPr>
        <p:spPr bwMode="auto">
          <a:xfrm>
            <a:off x="7929563" y="292893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4" name="Oval 14"/>
          <p:cNvSpPr>
            <a:spLocks noChangeArrowheads="1"/>
          </p:cNvSpPr>
          <p:nvPr/>
        </p:nvSpPr>
        <p:spPr bwMode="auto">
          <a:xfrm>
            <a:off x="6929438" y="32861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5" name="Oval 15"/>
          <p:cNvSpPr>
            <a:spLocks noChangeArrowheads="1"/>
          </p:cNvSpPr>
          <p:nvPr/>
        </p:nvSpPr>
        <p:spPr bwMode="auto">
          <a:xfrm>
            <a:off x="6072188" y="31432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6" name="Oval 16"/>
          <p:cNvSpPr>
            <a:spLocks noChangeArrowheads="1"/>
          </p:cNvSpPr>
          <p:nvPr/>
        </p:nvSpPr>
        <p:spPr bwMode="auto">
          <a:xfrm>
            <a:off x="5357813" y="350043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8207" name="Straight Connector 18"/>
          <p:cNvCxnSpPr>
            <a:cxnSpLocks noChangeShapeType="1"/>
            <a:stCxn id="8198" idx="7"/>
            <a:endCxn id="8199" idx="3"/>
          </p:cNvCxnSpPr>
          <p:nvPr/>
        </p:nvCxnSpPr>
        <p:spPr bwMode="auto">
          <a:xfrm rot="5400000" flipH="1" flipV="1">
            <a:off x="5576094" y="2147094"/>
            <a:ext cx="420687" cy="4921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08" name="Straight Connector 19"/>
          <p:cNvCxnSpPr>
            <a:cxnSpLocks noChangeShapeType="1"/>
            <a:stCxn id="8199" idx="7"/>
            <a:endCxn id="8200" idx="2"/>
          </p:cNvCxnSpPr>
          <p:nvPr/>
        </p:nvCxnSpPr>
        <p:spPr bwMode="auto">
          <a:xfrm rot="5400000" flipH="1" flipV="1">
            <a:off x="6522244" y="1481932"/>
            <a:ext cx="211137" cy="8890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09" name="Straight Connector 23"/>
          <p:cNvCxnSpPr>
            <a:cxnSpLocks noChangeShapeType="1"/>
            <a:stCxn id="8200" idx="6"/>
            <a:endCxn id="8201" idx="2"/>
          </p:cNvCxnSpPr>
          <p:nvPr/>
        </p:nvCxnSpPr>
        <p:spPr bwMode="auto">
          <a:xfrm>
            <a:off x="7286625" y="1820863"/>
            <a:ext cx="857250" cy="285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0" name="Straight Connector 26"/>
          <p:cNvCxnSpPr>
            <a:cxnSpLocks noChangeShapeType="1"/>
            <a:stCxn id="8206" idx="7"/>
            <a:endCxn id="8205" idx="2"/>
          </p:cNvCxnSpPr>
          <p:nvPr/>
        </p:nvCxnSpPr>
        <p:spPr bwMode="auto">
          <a:xfrm rot="5400000" flipH="1" flipV="1">
            <a:off x="5664994" y="3124994"/>
            <a:ext cx="282575" cy="53181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1" name="Straight Connector 29"/>
          <p:cNvCxnSpPr>
            <a:cxnSpLocks noChangeShapeType="1"/>
            <a:stCxn id="8197" idx="7"/>
            <a:endCxn id="8200" idx="4"/>
          </p:cNvCxnSpPr>
          <p:nvPr/>
        </p:nvCxnSpPr>
        <p:spPr bwMode="auto">
          <a:xfrm rot="5400000" flipH="1" flipV="1">
            <a:off x="6630194" y="1981994"/>
            <a:ext cx="603250" cy="4968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2" name="Straight Connector 32"/>
          <p:cNvCxnSpPr>
            <a:cxnSpLocks noChangeShapeType="1"/>
            <a:stCxn id="8199" idx="5"/>
            <a:endCxn id="8197" idx="1"/>
          </p:cNvCxnSpPr>
          <p:nvPr/>
        </p:nvCxnSpPr>
        <p:spPr bwMode="auto">
          <a:xfrm rot="16200000" flipH="1">
            <a:off x="6183313" y="2182813"/>
            <a:ext cx="349250" cy="3492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3" name="Straight Connector 35"/>
          <p:cNvCxnSpPr>
            <a:cxnSpLocks noChangeShapeType="1"/>
            <a:stCxn id="8198" idx="5"/>
            <a:endCxn id="8205" idx="1"/>
          </p:cNvCxnSpPr>
          <p:nvPr/>
        </p:nvCxnSpPr>
        <p:spPr bwMode="auto">
          <a:xfrm rot="16200000" flipH="1">
            <a:off x="5611813" y="2682875"/>
            <a:ext cx="420687" cy="5635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4" name="Straight Connector 38"/>
          <p:cNvCxnSpPr>
            <a:cxnSpLocks noChangeShapeType="1"/>
            <a:stCxn id="8205" idx="0"/>
            <a:endCxn id="8197" idx="3"/>
          </p:cNvCxnSpPr>
          <p:nvPr/>
        </p:nvCxnSpPr>
        <p:spPr bwMode="auto">
          <a:xfrm rot="5400000" flipH="1" flipV="1">
            <a:off x="6126163" y="2736850"/>
            <a:ext cx="460375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5" name="Straight Connector 44"/>
          <p:cNvCxnSpPr>
            <a:cxnSpLocks noChangeShapeType="1"/>
            <a:stCxn id="8197" idx="5"/>
            <a:endCxn id="8204" idx="1"/>
          </p:cNvCxnSpPr>
          <p:nvPr/>
        </p:nvCxnSpPr>
        <p:spPr bwMode="auto">
          <a:xfrm rot="16200000" flipH="1">
            <a:off x="6504782" y="2861468"/>
            <a:ext cx="635000" cy="27781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6" name="Straight Connector 47"/>
          <p:cNvCxnSpPr>
            <a:cxnSpLocks noChangeShapeType="1"/>
            <a:stCxn id="8197" idx="6"/>
            <a:endCxn id="8202" idx="2"/>
          </p:cNvCxnSpPr>
          <p:nvPr/>
        </p:nvCxnSpPr>
        <p:spPr bwMode="auto">
          <a:xfrm>
            <a:off x="6715125" y="2606675"/>
            <a:ext cx="500063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7" name="Straight Connector 50"/>
          <p:cNvCxnSpPr>
            <a:cxnSpLocks noChangeShapeType="1"/>
            <a:stCxn id="8202" idx="5"/>
            <a:endCxn id="8203" idx="2"/>
          </p:cNvCxnSpPr>
          <p:nvPr/>
        </p:nvCxnSpPr>
        <p:spPr bwMode="auto">
          <a:xfrm rot="16200000" flipH="1">
            <a:off x="7523163" y="2628900"/>
            <a:ext cx="280987" cy="53181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8" name="Straight Connector 53"/>
          <p:cNvCxnSpPr>
            <a:cxnSpLocks noChangeShapeType="1"/>
            <a:stCxn id="8202" idx="6"/>
            <a:endCxn id="8201" idx="3"/>
          </p:cNvCxnSpPr>
          <p:nvPr/>
        </p:nvCxnSpPr>
        <p:spPr bwMode="auto">
          <a:xfrm flipV="1">
            <a:off x="7429500" y="2182813"/>
            <a:ext cx="746125" cy="4953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9" name="Right Arrow 58"/>
          <p:cNvSpPr/>
          <p:nvPr/>
        </p:nvSpPr>
        <p:spPr bwMode="auto">
          <a:xfrm>
            <a:off x="3929063" y="2571750"/>
            <a:ext cx="1285875" cy="5715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sk-SK">
              <a:solidFill>
                <a:schemeClr val="bg1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Algoritmy pre </a:t>
            </a:r>
            <a:r>
              <a:rPr lang="sk-SK" sz="4000"/>
              <a:t>orient. grafy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DFS a BFS prechody vieme použiť na </a:t>
            </a:r>
            <a:r>
              <a:rPr lang="sk-SK" b="1" dirty="0"/>
              <a:t>nájdenie</a:t>
            </a:r>
            <a:r>
              <a:rPr lang="sk-SK" dirty="0"/>
              <a:t> vrcholov </a:t>
            </a:r>
            <a:r>
              <a:rPr lang="sk-SK" b="1" dirty="0"/>
              <a:t>dostupných</a:t>
            </a:r>
            <a:r>
              <a:rPr lang="sk-SK" dirty="0"/>
              <a:t> zo zadaného vrcholu po orientovaných c</a:t>
            </a:r>
            <a:r>
              <a:rPr lang="en-US" dirty="0" err="1"/>
              <a:t>est</a:t>
            </a:r>
            <a:r>
              <a:rPr lang="sk-SK" dirty="0"/>
              <a:t>ách</a:t>
            </a:r>
            <a:endParaRPr lang="en-US" dirty="0"/>
          </a:p>
          <a:p>
            <a:pPr lvl="1" eaLnBrk="1" hangingPunct="1"/>
            <a:r>
              <a:rPr lang="en-US" dirty="0" err="1"/>
              <a:t>orientovan</a:t>
            </a:r>
            <a:r>
              <a:rPr lang="sk-SK" dirty="0"/>
              <a:t>á cesta </a:t>
            </a:r>
            <a:r>
              <a:rPr lang="en-US" dirty="0"/>
              <a:t>= </a:t>
            </a:r>
            <a:r>
              <a:rPr lang="en-US" dirty="0" err="1"/>
              <a:t>cesta</a:t>
            </a:r>
            <a:r>
              <a:rPr lang="en-US" dirty="0"/>
              <a:t> </a:t>
            </a:r>
            <a:r>
              <a:rPr lang="en-US" dirty="0" err="1"/>
              <a:t>ur</a:t>
            </a:r>
            <a:r>
              <a:rPr lang="sk-SK" dirty="0" err="1"/>
              <a:t>čená</a:t>
            </a:r>
            <a:r>
              <a:rPr lang="sk-SK" dirty="0"/>
              <a:t> šípmi</a:t>
            </a:r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/>
            <a:r>
              <a:rPr lang="sk-SK" b="1" dirty="0" err="1"/>
              <a:t>Topologické</a:t>
            </a:r>
            <a:r>
              <a:rPr lang="sk-SK" b="1" dirty="0"/>
              <a:t> usporiadanie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nájsť takú postupnosť vrcholov, aby ak z </a:t>
            </a:r>
            <a:r>
              <a:rPr lang="sk-SK" b="1" dirty="0"/>
              <a:t>u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je v grafe orientovaná </a:t>
            </a:r>
            <a:r>
              <a:rPr lang="en-US" dirty="0" err="1"/>
              <a:t>hrana</a:t>
            </a:r>
            <a:r>
              <a:rPr lang="sk-SK" dirty="0"/>
              <a:t>, tak vrchol </a:t>
            </a:r>
            <a:r>
              <a:rPr lang="sk-SK" b="1" dirty="0"/>
              <a:t>u </a:t>
            </a:r>
            <a:r>
              <a:rPr lang="sk-SK" dirty="0"/>
              <a:t>je v postupnosti pred vrcholom </a:t>
            </a:r>
            <a:r>
              <a:rPr lang="sk-SK" b="1" dirty="0"/>
              <a:t>v</a:t>
            </a:r>
          </a:p>
          <a:p>
            <a:pPr eaLnBrk="1" hangingPunct="1">
              <a:buFont typeface="Arial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Topologické usporiadanie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Motivácia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množina činností</a:t>
            </a:r>
          </a:p>
          <a:p>
            <a:pPr lvl="1" eaLnBrk="1" hangingPunct="1"/>
            <a:r>
              <a:rPr lang="sk-SK" dirty="0"/>
              <a:t>vieme, čo musí </a:t>
            </a:r>
            <a:r>
              <a:rPr lang="sk-SK" b="1" dirty="0"/>
              <a:t>byť spravené skôr</a:t>
            </a:r>
            <a:r>
              <a:rPr lang="sk-SK" dirty="0"/>
              <a:t>: </a:t>
            </a:r>
          </a:p>
          <a:p>
            <a:pPr lvl="1" eaLnBrk="1" hangingPunct="1"/>
            <a:r>
              <a:rPr lang="sk-SK" b="1" dirty="0"/>
              <a:t>A</a:t>
            </a:r>
            <a:r>
              <a:rPr lang="sk-SK" dirty="0"/>
              <a:t> musí byť spravená pred </a:t>
            </a:r>
            <a:r>
              <a:rPr lang="sk-SK" b="1" dirty="0"/>
              <a:t>B</a:t>
            </a:r>
            <a:r>
              <a:rPr lang="sk-SK" dirty="0"/>
              <a:t>, pretože činnosť </a:t>
            </a:r>
            <a:r>
              <a:rPr lang="sk-SK" b="1" dirty="0"/>
              <a:t>B</a:t>
            </a:r>
            <a:r>
              <a:rPr lang="sk-SK" dirty="0"/>
              <a:t> potrebuje použiť výsledok činnosti </a:t>
            </a:r>
            <a:r>
              <a:rPr lang="sk-SK" b="1" dirty="0"/>
              <a:t>A</a:t>
            </a:r>
            <a:r>
              <a:rPr lang="sk-SK" dirty="0"/>
              <a:t>:</a:t>
            </a:r>
          </a:p>
          <a:p>
            <a:pPr lvl="2" eaLnBrk="1" hangingPunct="1"/>
            <a:r>
              <a:rPr lang="sk-SK" dirty="0"/>
              <a:t>košeľa musí byť oblečená skôr ako kabát</a:t>
            </a:r>
          </a:p>
          <a:p>
            <a:pPr lvl="2" eaLnBrk="1" hangingPunct="1"/>
            <a:r>
              <a:rPr lang="sk-SK" dirty="0"/>
              <a:t>PAZ</a:t>
            </a:r>
            <a:r>
              <a:rPr lang="en-US" dirty="0"/>
              <a:t>1a </a:t>
            </a:r>
            <a:r>
              <a:rPr lang="en-US" dirty="0" err="1"/>
              <a:t>mus</a:t>
            </a:r>
            <a:r>
              <a:rPr lang="sk-SK" dirty="0"/>
              <a:t>í byť spravený pred PAZ</a:t>
            </a:r>
            <a:r>
              <a:rPr lang="en-US" dirty="0"/>
              <a:t>1b</a:t>
            </a:r>
            <a:endParaRPr lang="sk-SK" dirty="0"/>
          </a:p>
          <a:p>
            <a:pPr lvl="2" eaLnBrk="1" hangingPunct="1"/>
            <a:r>
              <a:rPr lang="sk-SK" dirty="0"/>
              <a:t>vodoinštaláciu môžem ťahať, až keď sú hotové múry</a:t>
            </a:r>
          </a:p>
          <a:p>
            <a:pPr eaLnBrk="1" hangingPunct="1"/>
            <a:r>
              <a:rPr lang="sk-SK" dirty="0"/>
              <a:t>Problém</a:t>
            </a:r>
            <a:r>
              <a:rPr lang="en-US" dirty="0"/>
              <a:t>: </a:t>
            </a:r>
            <a:r>
              <a:rPr lang="sk-SK" dirty="0"/>
              <a:t>nájsť takú postupnosť </a:t>
            </a:r>
            <a:r>
              <a:rPr lang="sk-SK" dirty="0" err="1"/>
              <a:t>vykonávan</a:t>
            </a:r>
            <a:r>
              <a:rPr lang="en-US" dirty="0" err="1"/>
              <a:t>ia</a:t>
            </a:r>
            <a:r>
              <a:rPr lang="sk-SK" dirty="0"/>
              <a:t> činností, aby boli splnené všetky podmienky</a:t>
            </a:r>
          </a:p>
        </p:txBody>
      </p:sp>
    </p:spTree>
  </p:cSld>
  <p:clrMapOvr>
    <a:masterClrMapping/>
  </p:clrMapOvr>
  <p:transition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Topologické usporiadanie</a:t>
            </a:r>
          </a:p>
        </p:txBody>
      </p:sp>
      <p:pic>
        <p:nvPicPr>
          <p:cNvPr id="43011" name="Picture 2" descr="http://ics.upjs.sk/~novotnyr/wiki/uploads/Java/TopologickeTriedenie/prerek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214563"/>
            <a:ext cx="8148637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Topologické usporiadanie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Topologické</a:t>
            </a:r>
            <a:r>
              <a:rPr lang="sk-SK" dirty="0"/>
              <a:t> usporiadanie:</a:t>
            </a:r>
          </a:p>
          <a:p>
            <a:pPr lvl="1" eaLnBrk="1" hangingPunct="1"/>
            <a:r>
              <a:rPr lang="sk-SK" dirty="0"/>
              <a:t>nájsť takú postupnosť vrcholov, aby ak z </a:t>
            </a:r>
            <a:r>
              <a:rPr lang="sk-SK" b="1" dirty="0"/>
              <a:t>u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je v grafe </a:t>
            </a:r>
            <a:r>
              <a:rPr lang="sk-SK" u="sng" dirty="0"/>
              <a:t>orientovaná </a:t>
            </a:r>
            <a:r>
              <a:rPr lang="en-US" u="sng" dirty="0" err="1"/>
              <a:t>hrana</a:t>
            </a:r>
            <a:r>
              <a:rPr lang="sk-SK" dirty="0"/>
              <a:t>, tak </a:t>
            </a:r>
            <a:r>
              <a:rPr lang="sk-SK" b="1" dirty="0"/>
              <a:t>u </a:t>
            </a:r>
            <a:r>
              <a:rPr lang="sk-SK" dirty="0"/>
              <a:t>je v postupnosti </a:t>
            </a:r>
            <a:r>
              <a:rPr lang="sk-SK" u="sng" dirty="0"/>
              <a:t>pred</a:t>
            </a:r>
            <a:r>
              <a:rPr lang="sk-SK" dirty="0"/>
              <a:t> vrcholom </a:t>
            </a:r>
            <a:r>
              <a:rPr lang="sk-SK" b="1" dirty="0"/>
              <a:t>v</a:t>
            </a:r>
          </a:p>
          <a:p>
            <a:pPr eaLnBrk="1" hangingPunct="1"/>
            <a:endParaRPr lang="sk-SK" dirty="0"/>
          </a:p>
        </p:txBody>
      </p:sp>
      <p:sp>
        <p:nvSpPr>
          <p:cNvPr id="44036" name="Oval 3"/>
          <p:cNvSpPr>
            <a:spLocks noChangeArrowheads="1"/>
          </p:cNvSpPr>
          <p:nvPr/>
        </p:nvSpPr>
        <p:spPr bwMode="auto">
          <a:xfrm>
            <a:off x="2286000" y="446563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4037" name="Oval 4"/>
          <p:cNvSpPr>
            <a:spLocks noChangeArrowheads="1"/>
          </p:cNvSpPr>
          <p:nvPr/>
        </p:nvSpPr>
        <p:spPr bwMode="auto">
          <a:xfrm>
            <a:off x="1143000" y="45370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4038" name="Oval 5"/>
          <p:cNvSpPr>
            <a:spLocks noChangeArrowheads="1"/>
          </p:cNvSpPr>
          <p:nvPr/>
        </p:nvSpPr>
        <p:spPr bwMode="auto">
          <a:xfrm>
            <a:off x="2357438" y="36798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44039" name="Oval 6"/>
          <p:cNvSpPr>
            <a:spLocks noChangeArrowheads="1"/>
          </p:cNvSpPr>
          <p:nvPr/>
        </p:nvSpPr>
        <p:spPr bwMode="auto">
          <a:xfrm>
            <a:off x="3500438" y="36798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4040" name="Oval 7"/>
          <p:cNvSpPr>
            <a:spLocks noChangeArrowheads="1"/>
          </p:cNvSpPr>
          <p:nvPr/>
        </p:nvSpPr>
        <p:spPr bwMode="auto">
          <a:xfrm>
            <a:off x="3532188" y="47101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44041" name="Straight Connector 8"/>
          <p:cNvCxnSpPr>
            <a:cxnSpLocks noChangeShapeType="1"/>
            <a:stCxn id="44037" idx="7"/>
            <a:endCxn id="44038" idx="2"/>
          </p:cNvCxnSpPr>
          <p:nvPr/>
        </p:nvCxnSpPr>
        <p:spPr bwMode="auto">
          <a:xfrm rot="5400000" flipH="1" flipV="1">
            <a:off x="1450976" y="3660775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2" name="Straight Connector 9"/>
          <p:cNvCxnSpPr>
            <a:cxnSpLocks noChangeShapeType="1"/>
            <a:stCxn id="44038" idx="6"/>
            <a:endCxn id="44039" idx="2"/>
          </p:cNvCxnSpPr>
          <p:nvPr/>
        </p:nvCxnSpPr>
        <p:spPr bwMode="auto">
          <a:xfrm>
            <a:off x="2571750" y="3786188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3" name="Straight Connector 10"/>
          <p:cNvCxnSpPr>
            <a:cxnSpLocks noChangeShapeType="1"/>
            <a:stCxn id="44036" idx="7"/>
            <a:endCxn id="44038" idx="4"/>
          </p:cNvCxnSpPr>
          <p:nvPr/>
        </p:nvCxnSpPr>
        <p:spPr bwMode="auto">
          <a:xfrm rot="16200000" flipV="1">
            <a:off x="2165351" y="4192587"/>
            <a:ext cx="601662" cy="47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4" name="Straight Connector 11"/>
          <p:cNvCxnSpPr>
            <a:cxnSpLocks noChangeShapeType="1"/>
            <a:stCxn id="44036" idx="6"/>
            <a:endCxn id="44040" idx="2"/>
          </p:cNvCxnSpPr>
          <p:nvPr/>
        </p:nvCxnSpPr>
        <p:spPr bwMode="auto">
          <a:xfrm>
            <a:off x="2500313" y="4572000"/>
            <a:ext cx="1031875" cy="2460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44045" name="Straight Connector 12"/>
          <p:cNvCxnSpPr>
            <a:cxnSpLocks noChangeShapeType="1"/>
            <a:stCxn id="44040" idx="0"/>
            <a:endCxn id="44039" idx="4"/>
          </p:cNvCxnSpPr>
          <p:nvPr/>
        </p:nvCxnSpPr>
        <p:spPr bwMode="auto">
          <a:xfrm rot="16200000" flipV="1">
            <a:off x="3214687" y="4286251"/>
            <a:ext cx="815975" cy="31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3"/>
          <p:cNvSpPr txBox="1"/>
          <p:nvPr/>
        </p:nvSpPr>
        <p:spPr>
          <a:xfrm>
            <a:off x="1000125" y="4822825"/>
            <a:ext cx="346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71688" y="4679950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0438" y="4965700"/>
            <a:ext cx="3413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249613"/>
            <a:ext cx="34925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00438" y="3249613"/>
            <a:ext cx="33020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98393" y="5095516"/>
            <a:ext cx="485775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 err="1">
                <a:latin typeface="+mn-lt"/>
                <a:ea typeface="MS Gothic" charset="-128"/>
              </a:rPr>
              <a:t>Topologicky</a:t>
            </a:r>
            <a:r>
              <a:rPr lang="sk-SK" dirty="0">
                <a:latin typeface="+mn-lt"/>
                <a:ea typeface="MS Gothic" charset="-128"/>
              </a:rPr>
              <a:t> usporiadané vrcholy:</a:t>
            </a:r>
          </a:p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b="1" dirty="0">
                <a:solidFill>
                  <a:srgbClr val="FF0000"/>
                </a:solidFill>
                <a:latin typeface="+mn-lt"/>
                <a:ea typeface="MS Gothic" charset="-128"/>
              </a:rPr>
              <a:t>A, C, B, D, E</a:t>
            </a:r>
            <a:endParaRPr lang="en-US" b="1" dirty="0">
              <a:solidFill>
                <a:srgbClr val="FF0000"/>
              </a:solidFill>
              <a:latin typeface="+mn-lt"/>
              <a:ea typeface="MS Gothic" charset="-128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  <a:ea typeface="MS Gothic" charset="-128"/>
              </a:rPr>
              <a:t>C, B, A, D, E</a:t>
            </a:r>
            <a:endParaRPr lang="sk-SK" b="1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007195" y="3361139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Orientovaný g</a:t>
            </a:r>
            <a:r>
              <a:rPr lang="en-US" sz="1800" dirty="0" err="1">
                <a:latin typeface="Trebuchet MS" pitchFamily="34" charset="0"/>
              </a:rPr>
              <a:t>raf</a:t>
            </a:r>
            <a:r>
              <a:rPr lang="en-US" sz="1800" dirty="0">
                <a:latin typeface="Trebuchet MS" pitchFamily="34" charset="0"/>
              </a:rPr>
              <a:t> m</a:t>
            </a:r>
            <a:r>
              <a:rPr lang="sk-SK" sz="1800" dirty="0" err="1">
                <a:latin typeface="Trebuchet MS" pitchFamily="34" charset="0"/>
              </a:rPr>
              <a:t>ôže</a:t>
            </a:r>
            <a:r>
              <a:rPr lang="sk-SK" sz="1800" dirty="0">
                <a:latin typeface="Trebuchet MS" pitchFamily="34" charset="0"/>
              </a:rPr>
              <a:t> mať </a:t>
            </a:r>
            <a:r>
              <a:rPr lang="sk-SK" sz="1800" b="1" dirty="0">
                <a:latin typeface="Trebuchet MS" pitchFamily="34" charset="0"/>
              </a:rPr>
              <a:t>viacero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dirty="0" err="1">
                <a:latin typeface="Trebuchet MS" pitchFamily="34" charset="0"/>
              </a:rPr>
              <a:t>topologických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b="1" dirty="0">
                <a:latin typeface="Trebuchet MS" pitchFamily="34" charset="0"/>
              </a:rPr>
              <a:t>usporiadaní</a:t>
            </a:r>
            <a:r>
              <a:rPr lang="en-US" sz="1800" b="1" dirty="0">
                <a:latin typeface="Trebuchet MS" pitchFamily="34" charset="0"/>
              </a:rPr>
              <a:t>.</a:t>
            </a:r>
            <a:endParaRPr lang="cs-CZ" sz="1800" b="1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Topologické usporiadanie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Topologické</a:t>
            </a:r>
            <a:r>
              <a:rPr lang="sk-SK" dirty="0"/>
              <a:t> usporiadanie:</a:t>
            </a:r>
          </a:p>
          <a:p>
            <a:pPr lvl="1" eaLnBrk="1" hangingPunct="1"/>
            <a:r>
              <a:rPr lang="sk-SK" dirty="0"/>
              <a:t>nájsť takú postupnosť vrcholov, aby ak z </a:t>
            </a:r>
            <a:r>
              <a:rPr lang="sk-SK" b="1" dirty="0"/>
              <a:t>u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je v grafe </a:t>
            </a:r>
            <a:r>
              <a:rPr lang="sk-SK" u="sng" dirty="0"/>
              <a:t>orientovaná </a:t>
            </a:r>
            <a:r>
              <a:rPr lang="en-US" u="sng" dirty="0" err="1"/>
              <a:t>hrana</a:t>
            </a:r>
            <a:r>
              <a:rPr lang="sk-SK" dirty="0"/>
              <a:t>, tak </a:t>
            </a:r>
            <a:r>
              <a:rPr lang="sk-SK" b="1" dirty="0"/>
              <a:t>u </a:t>
            </a:r>
            <a:r>
              <a:rPr lang="sk-SK" dirty="0"/>
              <a:t>je v postupnosti </a:t>
            </a:r>
            <a:r>
              <a:rPr lang="sk-SK" u="sng" dirty="0"/>
              <a:t>pred</a:t>
            </a:r>
            <a:r>
              <a:rPr lang="sk-SK" dirty="0"/>
              <a:t> vrcholom </a:t>
            </a:r>
            <a:r>
              <a:rPr lang="sk-SK" b="1" dirty="0"/>
              <a:t>v</a:t>
            </a:r>
          </a:p>
          <a:p>
            <a:pPr eaLnBrk="1" hangingPunct="1"/>
            <a:endParaRPr lang="sk-SK" dirty="0"/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286000" y="446563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1143000" y="45370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357438" y="36798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3500438" y="36798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532188" y="47101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45065" name="Straight Connector 8"/>
          <p:cNvCxnSpPr>
            <a:cxnSpLocks noChangeShapeType="1"/>
            <a:stCxn id="45061" idx="7"/>
            <a:endCxn id="45062" idx="2"/>
          </p:cNvCxnSpPr>
          <p:nvPr/>
        </p:nvCxnSpPr>
        <p:spPr bwMode="auto">
          <a:xfrm rot="5400000" flipH="1" flipV="1">
            <a:off x="1450976" y="3660775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066" name="Straight Connector 9"/>
          <p:cNvCxnSpPr>
            <a:cxnSpLocks noChangeShapeType="1"/>
            <a:stCxn id="45062" idx="6"/>
            <a:endCxn id="45063" idx="2"/>
          </p:cNvCxnSpPr>
          <p:nvPr/>
        </p:nvCxnSpPr>
        <p:spPr bwMode="auto">
          <a:xfrm>
            <a:off x="2571750" y="3786188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067" name="Straight Connector 10"/>
          <p:cNvCxnSpPr>
            <a:cxnSpLocks noChangeShapeType="1"/>
            <a:stCxn id="45060" idx="7"/>
            <a:endCxn id="45062" idx="4"/>
          </p:cNvCxnSpPr>
          <p:nvPr/>
        </p:nvCxnSpPr>
        <p:spPr bwMode="auto">
          <a:xfrm rot="16200000" flipV="1">
            <a:off x="2165351" y="4192587"/>
            <a:ext cx="601662" cy="47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068" name="Straight Connector 11"/>
          <p:cNvCxnSpPr>
            <a:cxnSpLocks noChangeShapeType="1"/>
            <a:stCxn id="45060" idx="6"/>
            <a:endCxn id="45064" idx="2"/>
          </p:cNvCxnSpPr>
          <p:nvPr/>
        </p:nvCxnSpPr>
        <p:spPr bwMode="auto">
          <a:xfrm>
            <a:off x="2500313" y="4572000"/>
            <a:ext cx="1031875" cy="2460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45069" name="Straight Connector 12"/>
          <p:cNvCxnSpPr>
            <a:cxnSpLocks noChangeShapeType="1"/>
            <a:stCxn id="45064" idx="0"/>
            <a:endCxn id="45063" idx="4"/>
          </p:cNvCxnSpPr>
          <p:nvPr/>
        </p:nvCxnSpPr>
        <p:spPr bwMode="auto">
          <a:xfrm rot="16200000" flipV="1">
            <a:off x="3214687" y="4286251"/>
            <a:ext cx="815975" cy="31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14" name="TextBox 13"/>
          <p:cNvSpPr txBox="1"/>
          <p:nvPr/>
        </p:nvSpPr>
        <p:spPr>
          <a:xfrm>
            <a:off x="1000125" y="4822825"/>
            <a:ext cx="346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71688" y="4679950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0438" y="4965700"/>
            <a:ext cx="3413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249613"/>
            <a:ext cx="34925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00438" y="3249613"/>
            <a:ext cx="33020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076206" y="3757954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Existujú grafy, ktoré </a:t>
            </a:r>
            <a:r>
              <a:rPr lang="sk-SK" sz="1800" b="1" dirty="0">
                <a:latin typeface="Trebuchet MS" pitchFamily="34" charset="0"/>
              </a:rPr>
              <a:t>nemožno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dirty="0" err="1">
                <a:latin typeface="Trebuchet MS" pitchFamily="34" charset="0"/>
              </a:rPr>
              <a:t>topologicky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b="1" dirty="0">
                <a:latin typeface="Trebuchet MS" pitchFamily="34" charset="0"/>
              </a:rPr>
              <a:t>usporiadať</a:t>
            </a:r>
            <a:r>
              <a:rPr lang="en-US" sz="1800" b="1" dirty="0">
                <a:latin typeface="Trebuchet MS" pitchFamily="34" charset="0"/>
              </a:rPr>
              <a:t>.</a:t>
            </a:r>
            <a:endParaRPr lang="cs-CZ" sz="1800" b="1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TopSort - algoritmus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Idea</a:t>
            </a:r>
            <a:r>
              <a:rPr lang="en-US" b="1" dirty="0"/>
              <a:t>:</a:t>
            </a:r>
          </a:p>
          <a:p>
            <a:pPr lvl="1" eaLnBrk="1" hangingPunct="1"/>
            <a:r>
              <a:rPr lang="sk-SK" dirty="0"/>
              <a:t>kým sa dá</a:t>
            </a:r>
            <a:r>
              <a:rPr lang="en-US" dirty="0"/>
              <a:t>,</a:t>
            </a:r>
            <a:r>
              <a:rPr lang="sk-SK" dirty="0"/>
              <a:t> opakuj:</a:t>
            </a:r>
          </a:p>
          <a:p>
            <a:pPr lvl="2" eaLnBrk="1" hangingPunct="1"/>
            <a:r>
              <a:rPr lang="sk-SK" dirty="0"/>
              <a:t>vyber ľubovoľný vrchol, do ktorého </a:t>
            </a:r>
            <a:r>
              <a:rPr lang="en-US" b="1" dirty="0" err="1">
                <a:solidFill>
                  <a:srgbClr val="FF0000"/>
                </a:solidFill>
              </a:rPr>
              <a:t>nevch</a:t>
            </a:r>
            <a:r>
              <a:rPr lang="sk-SK" b="1" dirty="0" err="1">
                <a:solidFill>
                  <a:srgbClr val="FF0000"/>
                </a:solidFill>
              </a:rPr>
              <a:t>ádza</a:t>
            </a:r>
            <a:r>
              <a:rPr lang="sk-SK" b="1" dirty="0">
                <a:solidFill>
                  <a:srgbClr val="FF0000"/>
                </a:solidFill>
              </a:rPr>
              <a:t> žiadna </a:t>
            </a:r>
            <a:r>
              <a:rPr lang="sk-SK" dirty="0"/>
              <a:t>orientovaná </a:t>
            </a:r>
            <a:r>
              <a:rPr lang="sk-SK" b="1" dirty="0">
                <a:solidFill>
                  <a:srgbClr val="FF0000"/>
                </a:solidFill>
              </a:rPr>
              <a:t>hrana</a:t>
            </a:r>
            <a:r>
              <a:rPr lang="en-US" dirty="0"/>
              <a:t>, </a:t>
            </a:r>
            <a:r>
              <a:rPr lang="sk-SK" dirty="0"/>
              <a:t>„vypíš ho“ a </a:t>
            </a:r>
            <a:r>
              <a:rPr lang="sk-SK" b="1" dirty="0">
                <a:solidFill>
                  <a:srgbClr val="FF0000"/>
                </a:solidFill>
              </a:rPr>
              <a:t>odstráň ho</a:t>
            </a:r>
          </a:p>
          <a:p>
            <a:pPr lvl="1" eaLnBrk="1" hangingPunct="1"/>
            <a:r>
              <a:rPr lang="sk-SK" dirty="0"/>
              <a:t>ak sa skončilo s prázdnym grafom, máme </a:t>
            </a:r>
            <a:r>
              <a:rPr lang="sk-SK" dirty="0" err="1"/>
              <a:t>topologické</a:t>
            </a:r>
            <a:r>
              <a:rPr lang="sk-SK" dirty="0"/>
              <a:t> usporiadanie vrcholov</a:t>
            </a:r>
          </a:p>
          <a:p>
            <a:pPr lvl="1" eaLnBrk="1" hangingPunct="1"/>
            <a:r>
              <a:rPr lang="sk-SK" dirty="0"/>
              <a:t>ak sa skočilo s neprázdnym grafom, graf nemá </a:t>
            </a:r>
            <a:r>
              <a:rPr lang="sk-SK" dirty="0" err="1"/>
              <a:t>topologické</a:t>
            </a:r>
            <a:r>
              <a:rPr lang="sk-SK" dirty="0"/>
              <a:t> usporiadanie</a:t>
            </a:r>
            <a:endParaRPr lang="en-US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sk-SK" dirty="0"/>
              <a:t>Prečo to funguje</a:t>
            </a:r>
            <a:r>
              <a:rPr lang="en-US" dirty="0"/>
              <a:t>?</a:t>
            </a:r>
          </a:p>
          <a:p>
            <a:pPr lvl="1" eaLnBrk="1" hangingPunct="1"/>
            <a:r>
              <a:rPr lang="en-US" dirty="0"/>
              <a:t>D</a:t>
            </a:r>
            <a:r>
              <a:rPr lang="sk-SK" dirty="0" err="1"/>
              <a:t>ôkaz</a:t>
            </a:r>
            <a:r>
              <a:rPr lang="sk-SK" dirty="0"/>
              <a:t> indukciou na </a:t>
            </a:r>
            <a:r>
              <a:rPr lang="en-US" dirty="0" err="1"/>
              <a:t>po</a:t>
            </a:r>
            <a:r>
              <a:rPr lang="sk-SK" dirty="0" err="1"/>
              <a:t>čet</a:t>
            </a:r>
            <a:r>
              <a:rPr lang="sk-SK" dirty="0"/>
              <a:t> vrcholov grafu </a:t>
            </a:r>
            <a:r>
              <a:rPr lang="en-US" dirty="0"/>
              <a:t>(</a:t>
            </a:r>
            <a:r>
              <a:rPr lang="en-US" dirty="0" err="1"/>
              <a:t>cvi</a:t>
            </a:r>
            <a:r>
              <a:rPr lang="sk-SK" dirty="0" err="1"/>
              <a:t>čenia</a:t>
            </a:r>
            <a:r>
              <a:rPr lang="en-US" dirty="0"/>
              <a:t>)</a:t>
            </a: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TopSort – vizualiz</a:t>
            </a:r>
            <a:r>
              <a:rPr lang="sk-SK"/>
              <a:t>ácia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929063" y="3392488"/>
            <a:ext cx="214312" cy="2159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78606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000500" y="26066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143500" y="26066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175250" y="36385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9" name="Straight Connector 8"/>
          <p:cNvCxnSpPr>
            <a:cxnSpLocks noChangeShapeType="1"/>
            <a:stCxn id="5" idx="7"/>
            <a:endCxn id="6" idx="2"/>
          </p:cNvCxnSpPr>
          <p:nvPr/>
        </p:nvCxnSpPr>
        <p:spPr bwMode="auto">
          <a:xfrm rot="5400000" flipH="1" flipV="1">
            <a:off x="3094038" y="2589212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" name="Straight Connector 9"/>
          <p:cNvCxnSpPr>
            <a:cxnSpLocks noChangeShapeType="1"/>
            <a:stCxn id="6" idx="6"/>
            <a:endCxn id="7" idx="2"/>
          </p:cNvCxnSpPr>
          <p:nvPr/>
        </p:nvCxnSpPr>
        <p:spPr bwMode="auto">
          <a:xfrm>
            <a:off x="4214813" y="2714625"/>
            <a:ext cx="928687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" name="Straight Connector 10"/>
          <p:cNvCxnSpPr>
            <a:cxnSpLocks noChangeShapeType="1"/>
            <a:stCxn id="4" idx="7"/>
            <a:endCxn id="6" idx="4"/>
          </p:cNvCxnSpPr>
          <p:nvPr/>
        </p:nvCxnSpPr>
        <p:spPr bwMode="auto">
          <a:xfrm rot="16200000" flipV="1">
            <a:off x="3807619" y="3120232"/>
            <a:ext cx="603250" cy="47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Straight Connector 11"/>
          <p:cNvCxnSpPr>
            <a:cxnSpLocks noChangeShapeType="1"/>
            <a:stCxn id="4" idx="6"/>
            <a:endCxn id="8" idx="2"/>
          </p:cNvCxnSpPr>
          <p:nvPr/>
        </p:nvCxnSpPr>
        <p:spPr bwMode="auto">
          <a:xfrm>
            <a:off x="4143375" y="3500438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13" name="Straight Connector 12"/>
          <p:cNvCxnSpPr>
            <a:cxnSpLocks noChangeShapeType="1"/>
            <a:stCxn id="8" idx="0"/>
            <a:endCxn id="7" idx="4"/>
          </p:cNvCxnSpPr>
          <p:nvPr/>
        </p:nvCxnSpPr>
        <p:spPr bwMode="auto">
          <a:xfrm rot="16200000" flipV="1">
            <a:off x="4857751" y="3214687"/>
            <a:ext cx="817562" cy="301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3"/>
          <p:cNvSpPr txBox="1"/>
          <p:nvPr/>
        </p:nvSpPr>
        <p:spPr>
          <a:xfrm>
            <a:off x="2643188" y="3751263"/>
            <a:ext cx="346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4750" y="3608388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3500" y="3894138"/>
            <a:ext cx="34131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9063" y="2178050"/>
            <a:ext cx="3492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3500" y="2178050"/>
            <a:ext cx="3302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57313" y="4786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A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4563" y="4786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B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85938" y="4786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C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28938" y="4786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E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1750" y="4786313"/>
            <a:ext cx="3571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D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Topologick</a:t>
            </a:r>
            <a:r>
              <a:rPr lang="sk-SK"/>
              <a:t>é usporiadanie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Užitočný algoritmus pri </a:t>
            </a:r>
            <a:r>
              <a:rPr lang="sk-SK" b="1" dirty="0"/>
              <a:t>manažovaní projektov</a:t>
            </a:r>
          </a:p>
          <a:p>
            <a:pPr lvl="1" eaLnBrk="1" hangingPunct="1"/>
            <a:r>
              <a:rPr lang="sk-SK" dirty="0"/>
              <a:t>metóda PERT</a:t>
            </a:r>
          </a:p>
          <a:p>
            <a:pPr eaLnBrk="1" hangingPunct="1"/>
            <a:r>
              <a:rPr lang="sk-SK" dirty="0"/>
              <a:t>Časová zložitosť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k-SK" dirty="0"/>
              <a:t>:</a:t>
            </a:r>
            <a:endParaRPr lang="en-US" dirty="0"/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</a:t>
            </a:r>
            <a:r>
              <a:rPr lang="en-US" dirty="0" err="1"/>
              <a:t>odstr</a:t>
            </a:r>
            <a:r>
              <a:rPr lang="sk-SK" dirty="0" err="1"/>
              <a:t>aňovaných</a:t>
            </a:r>
            <a:r>
              <a:rPr lang="sk-SK" dirty="0"/>
              <a:t> vrcholov</a:t>
            </a:r>
          </a:p>
          <a:p>
            <a:pPr lvl="2" eaLnBrk="1" hangingPunct="1"/>
            <a:r>
              <a:rPr lang="sk-SK" dirty="0"/>
              <a:t>nájdenie vrcholu bez predchodcu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2" eaLnBrk="1" hangingPunct="1"/>
            <a:r>
              <a:rPr lang="sk-SK" dirty="0"/>
              <a:t>o</a:t>
            </a:r>
            <a:r>
              <a:rPr lang="en-US" dirty="0" err="1"/>
              <a:t>dstr</a:t>
            </a:r>
            <a:r>
              <a:rPr lang="sk-SK" dirty="0" err="1"/>
              <a:t>ánenie</a:t>
            </a:r>
            <a:r>
              <a:rPr lang="sk-SK" dirty="0"/>
              <a:t> vrcholu a s ním </a:t>
            </a:r>
            <a:r>
              <a:rPr lang="sk-SK" dirty="0" err="1"/>
              <a:t>incidentných</a:t>
            </a:r>
            <a:r>
              <a:rPr lang="sk-SK" dirty="0"/>
              <a:t> hrán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1" eaLnBrk="1" hangingPunct="1"/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vhodnej</a:t>
            </a:r>
            <a:r>
              <a:rPr lang="sk-SK" dirty="0"/>
              <a:t> reprezentácií grafu</a:t>
            </a:r>
            <a:r>
              <a:rPr lang="en-US" dirty="0"/>
              <a:t> 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</a:t>
            </a:r>
            <a:r>
              <a:rPr lang="en-US" dirty="0" err="1"/>
              <a:t>vrcholmi</a:t>
            </a:r>
            <a:r>
              <a:rPr lang="en-US" dirty="0"/>
              <a:t> 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/>
              <a:t> </a:t>
            </a:r>
            <a:r>
              <a:rPr lang="en-US" dirty="0" err="1"/>
              <a:t>hranami</a:t>
            </a:r>
            <a:r>
              <a:rPr lang="sk-SK" dirty="0"/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n+m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dirty="0"/>
              <a:t>Mo</a:t>
            </a:r>
            <a:r>
              <a:rPr lang="sk-SK" dirty="0" err="1"/>
              <a:t>žno</a:t>
            </a:r>
            <a:r>
              <a:rPr lang="sk-SK" dirty="0"/>
              <a:t> použiť na </a:t>
            </a:r>
            <a:r>
              <a:rPr lang="sk-SK" b="1" dirty="0">
                <a:solidFill>
                  <a:srgbClr val="FF0000"/>
                </a:solidFill>
              </a:rPr>
              <a:t>nájdenie</a:t>
            </a:r>
            <a:r>
              <a:rPr lang="sk-SK" dirty="0"/>
              <a:t> orientovaných </a:t>
            </a:r>
            <a:r>
              <a:rPr lang="sk-SK" b="1" dirty="0">
                <a:solidFill>
                  <a:srgbClr val="FF0000"/>
                </a:solidFill>
              </a:rPr>
              <a:t>cyklov</a:t>
            </a:r>
            <a:r>
              <a:rPr lang="sk-SK" dirty="0"/>
              <a:t> v grafe </a:t>
            </a:r>
            <a:r>
              <a:rPr lang="en-US" dirty="0"/>
              <a:t>(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cvi</a:t>
            </a:r>
            <a:r>
              <a:rPr lang="sk-SK" dirty="0" err="1"/>
              <a:t>čeniach</a:t>
            </a:r>
            <a:r>
              <a:rPr lang="en-US" dirty="0"/>
              <a:t>)</a:t>
            </a: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lvl="2" eaLnBrk="1" hangingPunct="1">
              <a:buFont typeface="Arial" charset="0"/>
              <a:buChar char="•"/>
            </a:pPr>
            <a:endParaRPr lang="sk-SK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randomBar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Sumarizácia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Graf</a:t>
            </a:r>
          </a:p>
          <a:p>
            <a:pPr lvl="1"/>
            <a:r>
              <a:rPr lang="sk-SK" dirty="0"/>
              <a:t>prostriedok na zachytenie vzťahov medzi </a:t>
            </a:r>
            <a:r>
              <a:rPr lang="sk-SK" dirty="0" err="1"/>
              <a:t>objektami</a:t>
            </a:r>
            <a:endParaRPr lang="sk-SK" dirty="0"/>
          </a:p>
          <a:p>
            <a:r>
              <a:rPr lang="sk-SK" b="1" dirty="0"/>
              <a:t>Grafy a grafové algoritmy</a:t>
            </a:r>
          </a:p>
          <a:p>
            <a:pPr lvl="1"/>
            <a:r>
              <a:rPr lang="sk-SK" dirty="0"/>
              <a:t>neuveriteľné množstvo aplikácií a možností použitia</a:t>
            </a:r>
          </a:p>
          <a:p>
            <a:endParaRPr lang="sk-SK" sz="1800" dirty="0"/>
          </a:p>
          <a:p>
            <a:r>
              <a:rPr lang="sk-SK" b="1" dirty="0"/>
              <a:t>Prehľadávania grafov</a:t>
            </a:r>
            <a:endParaRPr lang="sk-SK" dirty="0"/>
          </a:p>
          <a:p>
            <a:pPr lvl="1"/>
            <a:r>
              <a:rPr lang="sk-SK" dirty="0"/>
              <a:t>overenie súvislosti, najkratšie cesty, kostry, ...</a:t>
            </a:r>
          </a:p>
          <a:p>
            <a:r>
              <a:rPr lang="sk-SK" b="1" dirty="0" err="1"/>
              <a:t>Topologické</a:t>
            </a:r>
            <a:r>
              <a:rPr lang="sk-SK" b="1" dirty="0"/>
              <a:t> triedenie</a:t>
            </a:r>
          </a:p>
          <a:p>
            <a:pPr lvl="1"/>
            <a:r>
              <a:rPr lang="sk-SK" dirty="0"/>
              <a:t>usporiadanie vrcholov orientovaného grafu, hľadanie orientovaných cyklov, ...</a:t>
            </a:r>
          </a:p>
        </p:txBody>
      </p:sp>
    </p:spTree>
  </p:cSld>
  <p:clrMapOvr>
    <a:masterClrMapping/>
  </p:clrMapOvr>
  <p:transition spd="med">
    <p:randomBa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„Graf náš každodenný“</a:t>
            </a:r>
          </a:p>
        </p:txBody>
      </p:sp>
      <p:pic>
        <p:nvPicPr>
          <p:cNvPr id="75780" name="Picture 4" descr="http://www.wired.com/images_blogs/epicenter/2011/09/zuckerberg_opengra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983" y="1189695"/>
            <a:ext cx="4276950" cy="3149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5778" name="Picture 2" descr="https://developers.facebook.com/attachment/GraphActionOb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762" y="2688471"/>
            <a:ext cx="5506109" cy="37008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Grafy – form</a:t>
            </a:r>
            <a:r>
              <a:rPr lang="sk-SK"/>
              <a:t>álnejšie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00B050"/>
                </a:solidFill>
              </a:rPr>
              <a:t>Grafom</a:t>
            </a:r>
            <a:r>
              <a:rPr lang="sk-SK" dirty="0"/>
              <a:t>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k-SK" dirty="0"/>
              <a:t> nazývame dvojicu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(V, E)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:</a:t>
            </a:r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/>
              <a:t> je </a:t>
            </a:r>
            <a:r>
              <a:rPr lang="en-US" dirty="0" err="1"/>
              <a:t>mno</a:t>
            </a:r>
            <a:r>
              <a:rPr lang="sk-SK" dirty="0" err="1"/>
              <a:t>žina</a:t>
            </a:r>
            <a:r>
              <a:rPr lang="sk-SK" dirty="0"/>
              <a:t> </a:t>
            </a:r>
            <a:r>
              <a:rPr lang="sk-SK" b="1" dirty="0">
                <a:solidFill>
                  <a:srgbClr val="0070C0"/>
                </a:solidFill>
              </a:rPr>
              <a:t>vrcholov grafu </a:t>
            </a:r>
            <a:r>
              <a:rPr lang="en-US" dirty="0"/>
              <a:t>(</a:t>
            </a:r>
            <a:r>
              <a:rPr lang="en-US" dirty="0" err="1"/>
              <a:t>kr</a:t>
            </a:r>
            <a:r>
              <a:rPr lang="sk-SK" dirty="0" err="1"/>
              <a:t>úžky</a:t>
            </a:r>
            <a:r>
              <a:rPr lang="en-US" dirty="0"/>
              <a:t>)</a:t>
            </a:r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/>
              <a:t> (               ) je </a:t>
            </a:r>
            <a:r>
              <a:rPr lang="en-US" dirty="0" err="1"/>
              <a:t>mno</a:t>
            </a:r>
            <a:r>
              <a:rPr lang="sk-SK" dirty="0" err="1"/>
              <a:t>žina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hrán grafu </a:t>
            </a:r>
            <a:r>
              <a:rPr lang="en-US" dirty="0"/>
              <a:t>(</a:t>
            </a:r>
            <a:r>
              <a:rPr lang="sk-SK" dirty="0"/>
              <a:t>čiary, resp. šípky</a:t>
            </a:r>
            <a:r>
              <a:rPr lang="en-US" dirty="0"/>
              <a:t>)</a:t>
            </a:r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/>
            <a:endParaRPr lang="en-US" sz="3600" dirty="0"/>
          </a:p>
          <a:p>
            <a:pPr eaLnBrk="1" hangingPunct="1"/>
            <a:r>
              <a:rPr lang="en-US" dirty="0"/>
              <a:t>Pr</a:t>
            </a:r>
            <a:r>
              <a:rPr lang="sk-SK" dirty="0" err="1"/>
              <a:t>íklady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vrcholy </a:t>
            </a:r>
            <a:r>
              <a:rPr lang="en-US" dirty="0"/>
              <a:t>= </a:t>
            </a:r>
            <a:r>
              <a:rPr lang="en-US" dirty="0" err="1"/>
              <a:t>mest</a:t>
            </a:r>
            <a:r>
              <a:rPr lang="sk-SK" dirty="0"/>
              <a:t>á, </a:t>
            </a:r>
            <a:r>
              <a:rPr lang="sk-SK" dirty="0" err="1"/>
              <a:t>hran</a:t>
            </a:r>
            <a:r>
              <a:rPr lang="en-US" dirty="0"/>
              <a:t>y = </a:t>
            </a:r>
            <a:r>
              <a:rPr lang="en-US" dirty="0" err="1"/>
              <a:t>priame</a:t>
            </a:r>
            <a:r>
              <a:rPr lang="en-US" dirty="0"/>
              <a:t> </a:t>
            </a:r>
            <a:r>
              <a:rPr lang="en-US" dirty="0" err="1"/>
              <a:t>cesty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mestami</a:t>
            </a:r>
            <a:endParaRPr lang="en-US" dirty="0"/>
          </a:p>
          <a:p>
            <a:pPr lvl="1" eaLnBrk="1" hangingPunct="1"/>
            <a:r>
              <a:rPr lang="en-US" dirty="0" err="1"/>
              <a:t>vrcholy</a:t>
            </a:r>
            <a:r>
              <a:rPr lang="en-US" dirty="0"/>
              <a:t> = </a:t>
            </a:r>
            <a:r>
              <a:rPr lang="en-US" dirty="0" err="1"/>
              <a:t>po</a:t>
            </a:r>
            <a:r>
              <a:rPr lang="sk-SK" dirty="0"/>
              <a:t>užívatelia </a:t>
            </a:r>
            <a:r>
              <a:rPr lang="sk-SK" dirty="0" err="1"/>
              <a:t>Facebook-u</a:t>
            </a:r>
            <a:r>
              <a:rPr lang="sk-SK" dirty="0"/>
              <a:t>, hrany </a:t>
            </a:r>
            <a:r>
              <a:rPr lang="en-US" dirty="0"/>
              <a:t>= </a:t>
            </a:r>
            <a:r>
              <a:rPr lang="en-US" dirty="0" err="1"/>
              <a:t>priate</a:t>
            </a:r>
            <a:r>
              <a:rPr lang="sk-SK" dirty="0" err="1"/>
              <a:t>ľstvo</a:t>
            </a:r>
            <a:r>
              <a:rPr lang="sk-SK" dirty="0"/>
              <a:t> medzi používateľmi FB</a:t>
            </a:r>
            <a:endParaRPr lang="en-US" dirty="0"/>
          </a:p>
          <a:p>
            <a:pPr lvl="1" eaLnBrk="1" hangingPunct="1"/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80923" y="2429745"/>
          <a:ext cx="1568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Rovnica" r:id="rId3" imgW="660240" imgH="190440" progId="Equation.3">
                  <p:embed/>
                </p:oleObj>
              </mc:Choice>
              <mc:Fallback>
                <p:oleObj name="Rovnica" r:id="rId3" imgW="660240" imgH="19044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0923" y="2429745"/>
                        <a:ext cx="15684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6466307" y="3759770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5323307" y="383120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5966244" y="325970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037807" y="297395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8109369" y="325970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7180682" y="383120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7895057" y="4188395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6894932" y="4545582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6037682" y="440270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5323307" y="4759895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5" name="Straight Connector 18"/>
          <p:cNvCxnSpPr>
            <a:cxnSpLocks noChangeShapeType="1"/>
            <a:stCxn id="6" idx="7"/>
            <a:endCxn id="7" idx="3"/>
          </p:cNvCxnSpPr>
          <p:nvPr/>
        </p:nvCxnSpPr>
        <p:spPr bwMode="auto">
          <a:xfrm rot="5400000" flipH="1" flipV="1">
            <a:off x="5541588" y="3406551"/>
            <a:ext cx="420687" cy="4921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6" name="Straight Connector 19"/>
          <p:cNvCxnSpPr>
            <a:cxnSpLocks noChangeShapeType="1"/>
            <a:stCxn id="7" idx="7"/>
            <a:endCxn id="8" idx="2"/>
          </p:cNvCxnSpPr>
          <p:nvPr/>
        </p:nvCxnSpPr>
        <p:spPr bwMode="auto">
          <a:xfrm rot="5400000" flipH="1" flipV="1">
            <a:off x="6487738" y="2741389"/>
            <a:ext cx="211137" cy="88900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" name="Straight Connector 23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7252119" y="3080320"/>
            <a:ext cx="857250" cy="28575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" name="Straight Connector 26"/>
          <p:cNvCxnSpPr>
            <a:cxnSpLocks noChangeShapeType="1"/>
            <a:stCxn id="14" idx="7"/>
            <a:endCxn id="13" idx="2"/>
          </p:cNvCxnSpPr>
          <p:nvPr/>
        </p:nvCxnSpPr>
        <p:spPr bwMode="auto">
          <a:xfrm rot="5400000" flipH="1" flipV="1">
            <a:off x="5630488" y="4384451"/>
            <a:ext cx="282575" cy="53181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Straight Connector 29"/>
          <p:cNvCxnSpPr>
            <a:cxnSpLocks noChangeShapeType="1"/>
            <a:stCxn id="5" idx="7"/>
            <a:endCxn id="8" idx="4"/>
          </p:cNvCxnSpPr>
          <p:nvPr/>
        </p:nvCxnSpPr>
        <p:spPr bwMode="auto">
          <a:xfrm rot="5400000" flipH="1" flipV="1">
            <a:off x="6595688" y="3241451"/>
            <a:ext cx="603250" cy="49688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" name="Straight Connector 32"/>
          <p:cNvCxnSpPr>
            <a:cxnSpLocks noChangeShapeType="1"/>
            <a:stCxn id="7" idx="5"/>
            <a:endCxn id="5" idx="1"/>
          </p:cNvCxnSpPr>
          <p:nvPr/>
        </p:nvCxnSpPr>
        <p:spPr bwMode="auto">
          <a:xfrm rot="16200000" flipH="1">
            <a:off x="6148807" y="3442270"/>
            <a:ext cx="349250" cy="34925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" name="Straight Connector 35"/>
          <p:cNvCxnSpPr>
            <a:cxnSpLocks noChangeShapeType="1"/>
            <a:stCxn id="6" idx="5"/>
            <a:endCxn id="13" idx="1"/>
          </p:cNvCxnSpPr>
          <p:nvPr/>
        </p:nvCxnSpPr>
        <p:spPr bwMode="auto">
          <a:xfrm rot="16200000" flipH="1">
            <a:off x="5577307" y="3942332"/>
            <a:ext cx="420687" cy="56356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2" name="Straight Connector 38"/>
          <p:cNvCxnSpPr>
            <a:cxnSpLocks noChangeShapeType="1"/>
            <a:stCxn id="13" idx="0"/>
            <a:endCxn id="5" idx="3"/>
          </p:cNvCxnSpPr>
          <p:nvPr/>
        </p:nvCxnSpPr>
        <p:spPr bwMode="auto">
          <a:xfrm rot="5400000" flipH="1" flipV="1">
            <a:off x="6091657" y="3996307"/>
            <a:ext cx="460375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" name="Straight Connector 44"/>
          <p:cNvCxnSpPr>
            <a:cxnSpLocks noChangeShapeType="1"/>
            <a:stCxn id="5" idx="5"/>
            <a:endCxn id="12" idx="1"/>
          </p:cNvCxnSpPr>
          <p:nvPr/>
        </p:nvCxnSpPr>
        <p:spPr bwMode="auto">
          <a:xfrm rot="16200000" flipH="1">
            <a:off x="6470276" y="4120925"/>
            <a:ext cx="635000" cy="27781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4" name="Straight Connector 47"/>
          <p:cNvCxnSpPr>
            <a:cxnSpLocks noChangeShapeType="1"/>
            <a:stCxn id="5" idx="6"/>
            <a:endCxn id="10" idx="2"/>
          </p:cNvCxnSpPr>
          <p:nvPr/>
        </p:nvCxnSpPr>
        <p:spPr bwMode="auto">
          <a:xfrm>
            <a:off x="6680619" y="3866132"/>
            <a:ext cx="500063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5" name="Straight Connector 50"/>
          <p:cNvCxnSpPr>
            <a:cxnSpLocks noChangeShapeType="1"/>
            <a:stCxn id="10" idx="5"/>
            <a:endCxn id="11" idx="2"/>
          </p:cNvCxnSpPr>
          <p:nvPr/>
        </p:nvCxnSpPr>
        <p:spPr bwMode="auto">
          <a:xfrm rot="16200000" flipH="1">
            <a:off x="7488657" y="3888357"/>
            <a:ext cx="280987" cy="53181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6" name="Straight Connector 53"/>
          <p:cNvCxnSpPr>
            <a:cxnSpLocks noChangeShapeType="1"/>
            <a:stCxn id="10" idx="6"/>
            <a:endCxn id="9" idx="3"/>
          </p:cNvCxnSpPr>
          <p:nvPr/>
        </p:nvCxnSpPr>
        <p:spPr bwMode="auto">
          <a:xfrm flipV="1">
            <a:off x="7394994" y="3442270"/>
            <a:ext cx="746125" cy="49530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ransition>
    <p:fade thruBlk="1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 dirty="0"/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Ako uložiť graf</a:t>
            </a:r>
            <a:r>
              <a:rPr lang="en-US" dirty="0"/>
              <a:t> v </a:t>
            </a:r>
            <a:r>
              <a:rPr lang="en-US" dirty="0" err="1"/>
              <a:t>programe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b="1" dirty="0" err="1">
                <a:solidFill>
                  <a:srgbClr val="FF0000"/>
                </a:solidFill>
              </a:rPr>
              <a:t>Matica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susednosti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9220" name="Oval 3"/>
          <p:cNvSpPr>
            <a:spLocks noChangeArrowheads="1"/>
          </p:cNvSpPr>
          <p:nvPr/>
        </p:nvSpPr>
        <p:spPr bwMode="auto">
          <a:xfrm>
            <a:off x="1714500" y="335756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571500" y="34290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78593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292893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2960688" y="36036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9225" name="Straight Connector 12"/>
          <p:cNvCxnSpPr>
            <a:cxnSpLocks noChangeShapeType="1"/>
            <a:stCxn id="9221" idx="7"/>
            <a:endCxn id="9222" idx="2"/>
          </p:cNvCxnSpPr>
          <p:nvPr/>
        </p:nvCxnSpPr>
        <p:spPr bwMode="auto">
          <a:xfrm rot="5400000" flipH="1" flipV="1">
            <a:off x="878682" y="2553494"/>
            <a:ext cx="782637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6" name="Straight Connector 13"/>
          <p:cNvCxnSpPr>
            <a:cxnSpLocks noChangeShapeType="1"/>
            <a:stCxn id="9222" idx="6"/>
            <a:endCxn id="9223" idx="2"/>
          </p:cNvCxnSpPr>
          <p:nvPr/>
        </p:nvCxnSpPr>
        <p:spPr bwMode="auto">
          <a:xfrm>
            <a:off x="2000250" y="2678113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7" name="Straight Connector 15"/>
          <p:cNvCxnSpPr>
            <a:cxnSpLocks noChangeShapeType="1"/>
            <a:stCxn id="9220" idx="7"/>
            <a:endCxn id="9222" idx="4"/>
          </p:cNvCxnSpPr>
          <p:nvPr/>
        </p:nvCxnSpPr>
        <p:spPr bwMode="auto">
          <a:xfrm rot="16200000" flipV="1">
            <a:off x="1593057" y="3085306"/>
            <a:ext cx="603250" cy="47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8" name="Straight Connector 17"/>
          <p:cNvCxnSpPr>
            <a:cxnSpLocks noChangeShapeType="1"/>
            <a:stCxn id="9220" idx="6"/>
            <a:endCxn id="9224" idx="2"/>
          </p:cNvCxnSpPr>
          <p:nvPr/>
        </p:nvCxnSpPr>
        <p:spPr bwMode="auto">
          <a:xfrm>
            <a:off x="1928813" y="3465513"/>
            <a:ext cx="1031875" cy="2444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9" name="Straight Connector 18"/>
          <p:cNvCxnSpPr>
            <a:cxnSpLocks noChangeShapeType="1"/>
            <a:stCxn id="9224" idx="0"/>
            <a:endCxn id="9223" idx="4"/>
          </p:cNvCxnSpPr>
          <p:nvPr/>
        </p:nvCxnSpPr>
        <p:spPr bwMode="auto">
          <a:xfrm rot="16200000" flipV="1">
            <a:off x="2642394" y="3178969"/>
            <a:ext cx="817562" cy="31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2" name="TextBox 31"/>
          <p:cNvSpPr txBox="1"/>
          <p:nvPr/>
        </p:nvSpPr>
        <p:spPr>
          <a:xfrm>
            <a:off x="428625" y="3714750"/>
            <a:ext cx="749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 (0)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0188" y="3571875"/>
            <a:ext cx="7540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 (1)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28938" y="3857625"/>
            <a:ext cx="7588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 (2)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14500" y="2143125"/>
            <a:ext cx="7667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 (3)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28938" y="2143125"/>
            <a:ext cx="7477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 (4)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4500563" y="2714625"/>
          <a:ext cx="4000530" cy="321471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66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5785"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" name="Line 5"/>
          <p:cNvSpPr>
            <a:spLocks noChangeShapeType="1"/>
          </p:cNvSpPr>
          <p:nvPr/>
        </p:nvSpPr>
        <p:spPr bwMode="auto">
          <a:xfrm flipV="1">
            <a:off x="2242865" y="4848044"/>
            <a:ext cx="2191112" cy="91139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693987" y="5638512"/>
            <a:ext cx="299812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graf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[u][v] </a:t>
            </a:r>
            <a:r>
              <a:rPr lang="en-US" sz="1800" b="1" dirty="0">
                <a:latin typeface="Trebuchet MS" pitchFamily="34" charset="0"/>
              </a:rPr>
              <a:t>= </a:t>
            </a:r>
            <a:r>
              <a:rPr lang="en-US" sz="1800" dirty="0" err="1">
                <a:latin typeface="Trebuchet MS" pitchFamily="34" charset="0"/>
              </a:rPr>
              <a:t>medzi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vrcholmi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i="1" dirty="0">
                <a:latin typeface="Trebuchet MS" pitchFamily="34" charset="0"/>
              </a:rPr>
              <a:t>u</a:t>
            </a:r>
            <a:r>
              <a:rPr lang="en-US" sz="1800" dirty="0">
                <a:latin typeface="Trebuchet MS" pitchFamily="34" charset="0"/>
              </a:rPr>
              <a:t> a </a:t>
            </a:r>
            <a:r>
              <a:rPr lang="en-US" sz="1800" i="1" dirty="0">
                <a:latin typeface="Trebuchet MS" pitchFamily="34" charset="0"/>
              </a:rPr>
              <a:t>v</a:t>
            </a:r>
            <a:r>
              <a:rPr lang="en-US" sz="1800" dirty="0">
                <a:latin typeface="Trebuchet MS" pitchFamily="34" charset="0"/>
              </a:rPr>
              <a:t> je </a:t>
            </a:r>
            <a:r>
              <a:rPr lang="en-US" sz="1800" dirty="0" err="1">
                <a:latin typeface="Trebuchet MS" pitchFamily="34" charset="0"/>
              </a:rPr>
              <a:t>hrana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5903" y="1694830"/>
            <a:ext cx="42269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b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[n][n]</a:t>
            </a: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Ako uložiť graf</a:t>
            </a:r>
            <a:r>
              <a:rPr lang="en-US" dirty="0"/>
              <a:t> v </a:t>
            </a:r>
            <a:r>
              <a:rPr lang="en-US" dirty="0" err="1"/>
              <a:t>programe</a:t>
            </a:r>
            <a:r>
              <a:rPr lang="en-US" dirty="0"/>
              <a:t>?</a:t>
            </a:r>
            <a:endParaRPr lang="sk-SK" sz="3200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z</a:t>
            </a:r>
            <a:r>
              <a:rPr lang="en-US" dirty="0" err="1"/>
              <a:t>oznam</a:t>
            </a:r>
            <a:r>
              <a:rPr lang="en-US" dirty="0"/>
              <a:t> hr</a:t>
            </a:r>
            <a:r>
              <a:rPr lang="sk-SK" dirty="0" err="1"/>
              <a:t>án</a:t>
            </a:r>
            <a:r>
              <a:rPr lang="en-US" dirty="0"/>
              <a:t> + </a:t>
            </a:r>
            <a:r>
              <a:rPr lang="en-US" dirty="0" err="1"/>
              <a:t>zoznam</a:t>
            </a:r>
            <a:r>
              <a:rPr lang="en-US" dirty="0"/>
              <a:t> </a:t>
            </a:r>
            <a:r>
              <a:rPr lang="en-US" dirty="0" err="1"/>
              <a:t>vrcholov</a:t>
            </a:r>
            <a:r>
              <a:rPr lang="sk-SK" dirty="0"/>
              <a:t>:</a:t>
            </a:r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(A, D), (B, D), (D, E), (B, C), (C, E)</a:t>
            </a:r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(A, B, C, D, E)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sz="2000" dirty="0">
                <a:latin typeface="Consolas" pitchFamily="49" charset="0"/>
                <a:cs typeface="Consolas" pitchFamily="49" charset="0"/>
              </a:rPr>
              <a:t>List&lt;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Hrana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&gt;</a:t>
            </a:r>
            <a:r>
              <a:rPr lang="en-US" sz="2000" dirty="0"/>
              <a:t> +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List&lt;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Vrchol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&gt;</a:t>
            </a:r>
            <a:r>
              <a:rPr lang="en-US" sz="2000" dirty="0"/>
              <a:t>?</a:t>
            </a:r>
          </a:p>
          <a:p>
            <a:pPr eaLnBrk="1" hangingPunct="1"/>
            <a:endParaRPr lang="sk-SK" sz="18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b="1" dirty="0" err="1">
                <a:solidFill>
                  <a:srgbClr val="FF0000"/>
                </a:solidFill>
              </a:rPr>
              <a:t>Inciden</a:t>
            </a:r>
            <a:r>
              <a:rPr lang="sk-SK" b="1" dirty="0" err="1">
                <a:solidFill>
                  <a:srgbClr val="FF0000"/>
                </a:solidFill>
              </a:rPr>
              <a:t>čná</a:t>
            </a:r>
            <a:r>
              <a:rPr lang="sk-SK" b="1" dirty="0">
                <a:solidFill>
                  <a:srgbClr val="FF0000"/>
                </a:solidFill>
              </a:rPr>
              <a:t> matica </a:t>
            </a:r>
            <a:r>
              <a:rPr lang="sk-SK" dirty="0"/>
              <a:t>pre graf s </a:t>
            </a:r>
            <a:r>
              <a:rPr lang="sk-SK" i="1" dirty="0"/>
              <a:t>n</a:t>
            </a:r>
            <a:r>
              <a:rPr lang="sk-SK" dirty="0"/>
              <a:t> vrcholmi a </a:t>
            </a:r>
            <a:r>
              <a:rPr lang="sk-SK" i="1" dirty="0"/>
              <a:t>m</a:t>
            </a:r>
            <a:r>
              <a:rPr lang="sk-SK" dirty="0"/>
              <a:t> hranami:</a:t>
            </a:r>
          </a:p>
          <a:p>
            <a:pPr lvl="1" eaLnBrk="1" hangingPunct="1"/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[n][m]</a:t>
            </a:r>
          </a:p>
          <a:p>
            <a:pPr lvl="1" eaLnBrk="1" hangingPunct="1"/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[u][e]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–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dirty="0"/>
              <a:t>, pr</a:t>
            </a:r>
            <a:r>
              <a:rPr lang="sk-SK" dirty="0" err="1"/>
              <a:t>áve</a:t>
            </a:r>
            <a:r>
              <a:rPr lang="sk-SK" dirty="0"/>
              <a:t> vtedy keď vrchol </a:t>
            </a:r>
            <a:r>
              <a:rPr lang="sk-SK" b="1" dirty="0"/>
              <a:t>u</a:t>
            </a:r>
            <a:r>
              <a:rPr lang="sk-SK" dirty="0"/>
              <a:t> je jedným z koncových vrcholov hrany </a:t>
            </a:r>
            <a:r>
              <a:rPr lang="sk-SK" b="1" dirty="0"/>
              <a:t>e</a:t>
            </a:r>
          </a:p>
          <a:p>
            <a:pPr lvl="1" eaLnBrk="1" hangingPunct="1"/>
            <a:r>
              <a:rPr lang="sk-SK" dirty="0"/>
              <a:t>hrana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(u, v) </a:t>
            </a:r>
            <a:r>
              <a:rPr lang="en-US" dirty="0"/>
              <a:t>je </a:t>
            </a:r>
            <a:r>
              <a:rPr lang="en-US" b="1" dirty="0" err="1">
                <a:solidFill>
                  <a:srgbClr val="FF0000"/>
                </a:solidFill>
              </a:rPr>
              <a:t>incidentn</a:t>
            </a:r>
            <a:r>
              <a:rPr lang="sk-SK" b="1" dirty="0">
                <a:solidFill>
                  <a:srgbClr val="FF0000"/>
                </a:solidFill>
              </a:rPr>
              <a:t>á</a:t>
            </a:r>
            <a:r>
              <a:rPr lang="sk-SK" dirty="0"/>
              <a:t> s vrcholmi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dirty="0"/>
              <a:t>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v</a:t>
            </a:r>
            <a:endParaRPr lang="sk-SK" b="1" i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sk-SK" b="1" dirty="0"/>
          </a:p>
          <a:p>
            <a:pPr lvl="1" eaLnBrk="1" hangingPunct="1"/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en-US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</p:txBody>
      </p:sp>
      <p:sp>
        <p:nvSpPr>
          <p:cNvPr id="10244" name="Oval 3"/>
          <p:cNvSpPr>
            <a:spLocks noChangeArrowheads="1"/>
          </p:cNvSpPr>
          <p:nvPr/>
        </p:nvSpPr>
        <p:spPr bwMode="auto">
          <a:xfrm>
            <a:off x="6929438" y="26781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5786438" y="27495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000875" y="18923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0247" name="Oval 6"/>
          <p:cNvSpPr>
            <a:spLocks noChangeArrowheads="1"/>
          </p:cNvSpPr>
          <p:nvPr/>
        </p:nvSpPr>
        <p:spPr bwMode="auto">
          <a:xfrm>
            <a:off x="8143875" y="18923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0248" name="Oval 7"/>
          <p:cNvSpPr>
            <a:spLocks noChangeArrowheads="1"/>
          </p:cNvSpPr>
          <p:nvPr/>
        </p:nvSpPr>
        <p:spPr bwMode="auto">
          <a:xfrm>
            <a:off x="8175625" y="29241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0249" name="Straight Connector 8"/>
          <p:cNvCxnSpPr>
            <a:cxnSpLocks noChangeShapeType="1"/>
            <a:stCxn id="10245" idx="7"/>
            <a:endCxn id="10246" idx="2"/>
          </p:cNvCxnSpPr>
          <p:nvPr/>
        </p:nvCxnSpPr>
        <p:spPr bwMode="auto">
          <a:xfrm rot="5400000" flipH="1" flipV="1">
            <a:off x="6094413" y="1874837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0" name="Straight Connector 9"/>
          <p:cNvCxnSpPr>
            <a:cxnSpLocks noChangeShapeType="1"/>
            <a:stCxn id="10246" idx="6"/>
            <a:endCxn id="10247" idx="2"/>
          </p:cNvCxnSpPr>
          <p:nvPr/>
        </p:nvCxnSpPr>
        <p:spPr bwMode="auto">
          <a:xfrm>
            <a:off x="7215188" y="2000250"/>
            <a:ext cx="928687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1" name="Straight Connector 10"/>
          <p:cNvCxnSpPr>
            <a:cxnSpLocks noChangeShapeType="1"/>
            <a:stCxn id="10244" idx="7"/>
            <a:endCxn id="10246" idx="4"/>
          </p:cNvCxnSpPr>
          <p:nvPr/>
        </p:nvCxnSpPr>
        <p:spPr bwMode="auto">
          <a:xfrm rot="16200000" flipV="1">
            <a:off x="6808788" y="2406650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2" name="Straight Connector 11"/>
          <p:cNvCxnSpPr>
            <a:cxnSpLocks noChangeShapeType="1"/>
            <a:stCxn id="10244" idx="6"/>
            <a:endCxn id="10248" idx="2"/>
          </p:cNvCxnSpPr>
          <p:nvPr/>
        </p:nvCxnSpPr>
        <p:spPr bwMode="auto">
          <a:xfrm>
            <a:off x="7143750" y="2786063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3" name="Straight Connector 12"/>
          <p:cNvCxnSpPr>
            <a:cxnSpLocks noChangeShapeType="1"/>
            <a:stCxn id="10248" idx="0"/>
            <a:endCxn id="10247" idx="4"/>
          </p:cNvCxnSpPr>
          <p:nvPr/>
        </p:nvCxnSpPr>
        <p:spPr bwMode="auto">
          <a:xfrm rot="16200000" flipV="1">
            <a:off x="7858126" y="2500312"/>
            <a:ext cx="817562" cy="301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TextBox 13"/>
          <p:cNvSpPr txBox="1"/>
          <p:nvPr/>
        </p:nvSpPr>
        <p:spPr>
          <a:xfrm>
            <a:off x="5600431" y="3018047"/>
            <a:ext cx="7493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 (0)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5125" y="2892425"/>
            <a:ext cx="754063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 (1)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43875" y="3178175"/>
            <a:ext cx="758825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 (2)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29438" y="1463675"/>
            <a:ext cx="766762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 (3)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43875" y="1463675"/>
            <a:ext cx="747713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 (4)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Ako uložiť graf</a:t>
            </a:r>
            <a:r>
              <a:rPr lang="en-US" dirty="0"/>
              <a:t> v </a:t>
            </a:r>
            <a:r>
              <a:rPr lang="en-US" dirty="0" err="1"/>
              <a:t>programe</a:t>
            </a:r>
            <a:r>
              <a:rPr lang="en-US" dirty="0"/>
              <a:t>?</a:t>
            </a:r>
            <a:endParaRPr lang="sk-SK" sz="3200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Objektový prístup </a:t>
            </a:r>
            <a:r>
              <a:rPr lang="en-US" dirty="0"/>
              <a:t>(</a:t>
            </a:r>
            <a:r>
              <a:rPr lang="en-US" dirty="0" err="1"/>
              <a:t>kni</a:t>
            </a:r>
            <a:r>
              <a:rPr lang="sk-SK" dirty="0"/>
              <a:t>žnica </a:t>
            </a:r>
            <a:r>
              <a:rPr lang="en-US" i="1" dirty="0" err="1"/>
              <a:t>PAZGraphs</a:t>
            </a:r>
            <a:r>
              <a:rPr lang="sk-SK" i="1" dirty="0"/>
              <a:t>.jar</a:t>
            </a:r>
            <a:r>
              <a:rPr lang="en-US" dirty="0"/>
              <a:t>)</a:t>
            </a:r>
          </a:p>
          <a:p>
            <a:pPr eaLnBrk="1" hangingPunct="1"/>
            <a:r>
              <a:rPr lang="en-US" dirty="0"/>
              <a:t>Z</a:t>
            </a:r>
            <a:r>
              <a:rPr lang="sk-SK" dirty="0" err="1"/>
              <a:t>ákladné</a:t>
            </a:r>
            <a:r>
              <a:rPr lang="sk-SK" dirty="0"/>
              <a:t> objekty: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Graph</a:t>
            </a:r>
            <a:r>
              <a:rPr lang="sk-SK" dirty="0"/>
              <a:t> – reprezentuje graf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Vertex</a:t>
            </a:r>
            <a:r>
              <a:rPr lang="sk-SK" dirty="0"/>
              <a:t> – reprezentuje vrchol grafu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Edge</a:t>
            </a:r>
            <a:r>
              <a:rPr lang="sk-SK" dirty="0"/>
              <a:t> – reprezentuje hranu v grafe</a:t>
            </a:r>
            <a:endParaRPr lang="en-US" dirty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sk-SK" sz="20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Graph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sk-SK" sz="24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sk-SK" sz="24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Graph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Vertex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u =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fb.addVertex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sk-SK" sz="240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"Janko"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Vertex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v =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fb.addVertex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sk-SK" sz="240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"Marienka"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Edge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priatelstvo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fb.addEdge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(u, v);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sk-SK" sz="240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sk-SK" sz="240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sk-SK" sz="240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sk-SK" sz="240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</a:t>
            </a:r>
            <a:r>
              <a:rPr lang="sk-SK" sz="240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sk-SK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6605</TotalTime>
  <Words>2425</Words>
  <Application>Microsoft Office PowerPoint</Application>
  <PresentationFormat>Prezentácia na obrazovke (4:3)</PresentationFormat>
  <Paragraphs>691</Paragraphs>
  <Slides>60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60</vt:i4>
      </vt:variant>
    </vt:vector>
  </HeadingPairs>
  <TitlesOfParts>
    <vt:vector size="61" baseType="lpstr">
      <vt:lpstr>Identity_Lifecycle_Management</vt:lpstr>
      <vt:lpstr>8. prednáška (12.4.2021)</vt:lpstr>
      <vt:lpstr>Čo nie sú grafy ...</vt:lpstr>
      <vt:lpstr>Graphs are everywhere!</vt:lpstr>
      <vt:lpstr>Grafy …</vt:lpstr>
      <vt:lpstr>Zovšeobecnenie relácií ...</vt:lpstr>
      <vt:lpstr>Grafy – formálnejšie</vt:lpstr>
      <vt:lpstr>Ako uložiť graf v programe?</vt:lpstr>
      <vt:lpstr>Ako uložiť graf v programe?</vt:lpstr>
      <vt:lpstr>Ako uložiť graf v programe?</vt:lpstr>
      <vt:lpstr>Prezentácia programu PowerPoint</vt:lpstr>
      <vt:lpstr>Súvislosť grafu</vt:lpstr>
      <vt:lpstr>Súvislosť: Pozriem a vidím?</vt:lpstr>
      <vt:lpstr>Terminológia (neformálne)</vt:lpstr>
      <vt:lpstr>Súvislosť grafu - idea</vt:lpstr>
      <vt:lpstr>Prehľadávanie do šírky</vt:lpstr>
      <vt:lpstr>Prehľadávanie do šírky</vt:lpstr>
      <vt:lpstr>Prehľadávanie do šírky</vt:lpstr>
      <vt:lpstr>Prehľadávanie do šírky</vt:lpstr>
      <vt:lpstr>Prehľadávanie do šírky</vt:lpstr>
      <vt:lpstr>Prehľadávanie do šírky - BFS</vt:lpstr>
      <vt:lpstr>Prehľadávanie do šírky - BFS</vt:lpstr>
      <vt:lpstr>Prehľadávanie do šírky - BFS</vt:lpstr>
      <vt:lpstr>Prehľadávanie do šírky - BFS</vt:lpstr>
      <vt:lpstr>Kostra grafu</vt:lpstr>
      <vt:lpstr>Aplikácie BFS</vt:lpstr>
      <vt:lpstr>Prehľadávanie do hĺbky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Rekurzívne DFS</vt:lpstr>
      <vt:lpstr>Nerekurzívne DFS</vt:lpstr>
      <vt:lpstr>Vlastnosti DFS</vt:lpstr>
      <vt:lpstr>BFS vs. DFS</vt:lpstr>
      <vt:lpstr>Grafová terminológia</vt:lpstr>
      <vt:lpstr>Prezentácia programu PowerPoint</vt:lpstr>
      <vt:lpstr>Orientovaný graf</vt:lpstr>
      <vt:lpstr>Orientovaný graf v programe</vt:lpstr>
      <vt:lpstr>Algoritmy pre orient. grafy</vt:lpstr>
      <vt:lpstr>Topologické usporiadanie</vt:lpstr>
      <vt:lpstr>Topologické usporiadanie</vt:lpstr>
      <vt:lpstr>Topologické usporiadanie</vt:lpstr>
      <vt:lpstr>Topologické usporiadanie</vt:lpstr>
      <vt:lpstr>TopSort - algoritmus</vt:lpstr>
      <vt:lpstr>TopSort – vizualizácia</vt:lpstr>
      <vt:lpstr>Topologické usporiadanie</vt:lpstr>
      <vt:lpstr>Sumarizácia</vt:lpstr>
      <vt:lpstr>„Graf náš každodenný“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RNDr. Juraj Šebej PhD.</cp:lastModifiedBy>
  <cp:revision>580</cp:revision>
  <dcterms:created xsi:type="dcterms:W3CDTF">2007-01-29T19:11:06Z</dcterms:created>
  <dcterms:modified xsi:type="dcterms:W3CDTF">2021-03-29T09:30:05Z</dcterms:modified>
</cp:coreProperties>
</file>