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89" r:id="rId15"/>
    <p:sldId id="549" r:id="rId16"/>
    <p:sldId id="551" r:id="rId17"/>
    <p:sldId id="587" r:id="rId18"/>
    <p:sldId id="552" r:id="rId19"/>
    <p:sldId id="553" r:id="rId20"/>
    <p:sldId id="554" r:id="rId21"/>
    <p:sldId id="550" r:id="rId22"/>
    <p:sldId id="556" r:id="rId23"/>
    <p:sldId id="524" r:id="rId24"/>
    <p:sldId id="588" r:id="rId25"/>
    <p:sldId id="555" r:id="rId26"/>
    <p:sldId id="527" r:id="rId27"/>
    <p:sldId id="528" r:id="rId28"/>
    <p:sldId id="559" r:id="rId29"/>
    <p:sldId id="558" r:id="rId30"/>
    <p:sldId id="529" r:id="rId31"/>
    <p:sldId id="530" r:id="rId32"/>
    <p:sldId id="567" r:id="rId33"/>
    <p:sldId id="531" r:id="rId34"/>
    <p:sldId id="532" r:id="rId35"/>
    <p:sldId id="533" r:id="rId36"/>
    <p:sldId id="569" r:id="rId37"/>
    <p:sldId id="534" r:id="rId38"/>
    <p:sldId id="535" r:id="rId39"/>
    <p:sldId id="543" r:id="rId40"/>
    <p:sldId id="547" r:id="rId41"/>
    <p:sldId id="577" r:id="rId42"/>
    <p:sldId id="570" r:id="rId43"/>
    <p:sldId id="571" r:id="rId44"/>
    <p:sldId id="573" r:id="rId45"/>
    <p:sldId id="574" r:id="rId46"/>
    <p:sldId id="575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FFFFCC"/>
    <a:srgbClr val="006600"/>
    <a:srgbClr val="E7FFE7"/>
    <a:srgbClr val="CCFFCC"/>
    <a:srgbClr val="FFE781"/>
    <a:srgbClr val="CCECFF"/>
    <a:srgbClr val="F7FBC5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B1291-07F6-073A-C6AE-1BF43B29E291}" v="4" dt="2021-03-29T08:36:34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45" d="100"/>
          <a:sy n="45" d="100"/>
        </p:scale>
        <p:origin x="48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</dgm:pt>
    <dgm:pt modelId="{AADC0732-6B41-499A-8DFD-7115261EDF19}" type="pres">
      <dgm:prSet presAssocID="{2740D500-ADF1-4C22-B4B1-4C45D61F801C}" presName="connTx" presStyleLbl="parChTrans1D2" presStyleIdx="0" presStyleCnt="3"/>
      <dgm:spPr/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</dgm:pt>
    <dgm:pt modelId="{D2BCBE20-B3D6-4141-8407-2B1C2C3A8FD0}" type="pres">
      <dgm:prSet presAssocID="{41E22E7F-08EA-4413-8C8F-B7949D67C3B1}" presName="connTx" presStyleLbl="parChTrans1D2" presStyleIdx="1" presStyleCnt="3"/>
      <dgm:spPr/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</dgm:pt>
    <dgm:pt modelId="{6A977F6F-6E3D-4642-9FC2-4D2F7CCC07BF}" type="pres">
      <dgm:prSet presAssocID="{861D0315-2BBF-4B89-A945-8744D866988B}" presName="connTx" presStyleLbl="parChTrans1D2" presStyleIdx="2" presStyleCnt="3"/>
      <dgm:spPr/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/>
            <a:t>R</a:t>
          </a:r>
          <a:r>
            <a:rPr lang="en-US" dirty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</dgm:pt>
    <dgm:pt modelId="{3FF5FA40-C2F3-4AB0-90E5-31300745002A}" type="pres">
      <dgm:prSet presAssocID="{B0BAE2B5-A088-4313-8C51-7110F2A9DAF2}" presName="connTx" presStyleLbl="parChTrans1D2" presStyleIdx="0" presStyleCnt="3"/>
      <dgm:spPr/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</dgm:pt>
    <dgm:pt modelId="{631E9737-7695-4846-A0C5-1546E011A9B9}" type="pres">
      <dgm:prSet presAssocID="{E8EA0C2A-EEBD-4424-B221-F50AFF10986F}" presName="connTx" presStyleLbl="parChTrans1D3" presStyleIdx="0" presStyleCnt="6"/>
      <dgm:spPr/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</dgm:pt>
    <dgm:pt modelId="{4299E2CB-4C52-4EA9-91B4-3C45BEDB5AC1}" type="pres">
      <dgm:prSet presAssocID="{0A6966CF-3DDF-463A-A777-21228A6FE3CE}" presName="connTx" presStyleLbl="parChTrans1D4" presStyleIdx="0" presStyleCnt="13"/>
      <dgm:spPr/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</dgm:pt>
    <dgm:pt modelId="{247ECC30-1BB3-42E2-AE3B-CC53EC1BF26D}" type="pres">
      <dgm:prSet presAssocID="{C0E06F5D-7CE1-4451-BC20-2E53D49EB7EA}" presName="connTx" presStyleLbl="parChTrans1D4" presStyleIdx="1" presStyleCnt="13"/>
      <dgm:spPr/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</dgm:pt>
    <dgm:pt modelId="{E870BCB7-E281-423E-9512-54573DDCDAA1}" type="pres">
      <dgm:prSet presAssocID="{50913F38-3B13-4991-9C2E-413DE8CCF056}" presName="connTx" presStyleLbl="parChTrans1D4" presStyleIdx="2" presStyleCnt="13"/>
      <dgm:spPr/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</dgm:pt>
    <dgm:pt modelId="{070D2691-EAE6-4BF2-B1D9-AC00BCCA0B41}" type="pres">
      <dgm:prSet presAssocID="{F2328B8B-A41F-4B57-BE9B-0941ED60AF62}" presName="connTx" presStyleLbl="parChTrans1D4" presStyleIdx="3" presStyleCnt="13"/>
      <dgm:spPr/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</dgm:pt>
    <dgm:pt modelId="{3F4A3521-F8AA-464B-9A16-0EC05387ADCB}" type="pres">
      <dgm:prSet presAssocID="{ECE52230-CA40-4D36-9819-7B1C5ACBB560}" presName="connTx" presStyleLbl="parChTrans1D4" presStyleIdx="4" presStyleCnt="13"/>
      <dgm:spPr/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</dgm:pt>
    <dgm:pt modelId="{86A87223-CFCD-48BC-8640-34D0D781D044}" type="pres">
      <dgm:prSet presAssocID="{C09C1A4B-25B8-4E93-A6F5-320CDAD77061}" presName="connTx" presStyleLbl="parChTrans1D4" presStyleIdx="5" presStyleCnt="13"/>
      <dgm:spPr/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</dgm:pt>
    <dgm:pt modelId="{075CB8FD-BFE6-4B40-96A8-B2BA9C97B523}" type="pres">
      <dgm:prSet presAssocID="{05FA3D90-D1B6-432F-B02A-8371A9AD2876}" presName="connTx" presStyleLbl="parChTrans1D3" presStyleIdx="1" presStyleCnt="6"/>
      <dgm:spPr/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</dgm:pt>
    <dgm:pt modelId="{A6D98653-A172-4B05-AFC3-641D47FDAB60}" type="pres">
      <dgm:prSet presAssocID="{45624EB3-6E38-4024-9F79-A07828AF92BA}" presName="connTx" presStyleLbl="parChTrans1D4" presStyleIdx="6" presStyleCnt="13"/>
      <dgm:spPr/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</dgm:pt>
    <dgm:pt modelId="{C3F41CF5-84F1-466F-94EE-DF133A4FA19B}" type="pres">
      <dgm:prSet presAssocID="{641791D9-4F42-4F46-8DA6-8C1EC78D4E8E}" presName="connTx" presStyleLbl="parChTrans1D3" presStyleIdx="2" presStyleCnt="6"/>
      <dgm:spPr/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</dgm:pt>
    <dgm:pt modelId="{27BC0BF6-0DDE-4CDC-8513-1C18991D3957}" type="pres">
      <dgm:prSet presAssocID="{ADCF8166-877E-46D7-97B5-0130E0841A95}" presName="connTx" presStyleLbl="parChTrans1D4" presStyleIdx="7" presStyleCnt="13"/>
      <dgm:spPr/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</dgm:pt>
    <dgm:pt modelId="{869BBEE1-C111-4541-AA09-C2AD0A308292}" type="pres">
      <dgm:prSet presAssocID="{E35C3D41-2FBE-4828-9B97-9A3D2E266146}" presName="connTx" presStyleLbl="parChTrans1D4" presStyleIdx="8" presStyleCnt="13"/>
      <dgm:spPr/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</dgm:pt>
    <dgm:pt modelId="{1C545BD7-1157-43BD-B267-A010C02BE0AF}" type="pres">
      <dgm:prSet presAssocID="{1357D766-6C1C-4E73-8F58-1C40375E9C01}" presName="connTx" presStyleLbl="parChTrans1D2" presStyleIdx="1" presStyleCnt="3"/>
      <dgm:spPr/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</dgm:pt>
    <dgm:pt modelId="{B08D0F1C-DF16-449E-A102-134F124D1621}" type="pres">
      <dgm:prSet presAssocID="{FE703B35-F449-4266-8350-1A58641FE71B}" presName="connTx" presStyleLbl="parChTrans1D3" presStyleIdx="3" presStyleCnt="6"/>
      <dgm:spPr/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</dgm:pt>
    <dgm:pt modelId="{ED160C77-922A-470B-A440-DD1E0CC25D74}" type="pres">
      <dgm:prSet presAssocID="{5FE613CA-E2C6-4F3D-AB02-780739A23F59}" presName="connTx" presStyleLbl="parChTrans1D4" presStyleIdx="9" presStyleCnt="13"/>
      <dgm:spPr/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</dgm:pt>
    <dgm:pt modelId="{2DC85D1E-A720-4E80-AD03-B5EEA2FD3C20}" type="pres">
      <dgm:prSet presAssocID="{EF22D59B-B93D-4685-BB7A-192BCA95B3E2}" presName="connTx" presStyleLbl="parChTrans1D3" presStyleIdx="4" presStyleCnt="6"/>
      <dgm:spPr/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</dgm:pt>
    <dgm:pt modelId="{C2E1BD06-9E74-40CA-930E-CCD60D312AB1}" type="pres">
      <dgm:prSet presAssocID="{4A061FA2-677C-46F1-A2DA-4334AEAAE109}" presName="connTx" presStyleLbl="parChTrans1D4" presStyleIdx="10" presStyleCnt="13"/>
      <dgm:spPr/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</dgm:pt>
    <dgm:pt modelId="{D5E41AD5-4CEB-4E86-9625-C7F41D923731}" type="pres">
      <dgm:prSet presAssocID="{3703DAFD-62C4-4FE9-A1DB-F54C77B0648E}" presName="connTx" presStyleLbl="parChTrans1D2" presStyleIdx="2" presStyleCnt="3"/>
      <dgm:spPr/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</dgm:pt>
    <dgm:pt modelId="{3C67F669-270E-4D9E-AF00-8FC480D9CC1D}" type="pres">
      <dgm:prSet presAssocID="{D69CF197-F853-4A84-978B-6234DFC12619}" presName="connTx" presStyleLbl="parChTrans1D3" presStyleIdx="5" presStyleCnt="6"/>
      <dgm:spPr/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</dgm:pt>
    <dgm:pt modelId="{0D84A85C-D402-4030-A3F1-D274912BDC87}" type="pres">
      <dgm:prSet presAssocID="{4FC12E2E-5E66-4138-A377-4AC95C99DF65}" presName="connTx" presStyleLbl="parChTrans1D4" presStyleIdx="11" presStyleCnt="13"/>
      <dgm:spPr/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</dgm:pt>
    <dgm:pt modelId="{A3B8945D-D5C9-4790-8DAD-4A67402A225F}" type="pres">
      <dgm:prSet presAssocID="{A1FFC8CD-7046-4F51-85BD-C0A2FC735CA1}" presName="connTx" presStyleLbl="parChTrans1D4" presStyleIdx="12" presStyleCnt="13"/>
      <dgm:spPr/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9641" y="1857101"/>
        <a:ext cx="2093370" cy="85227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0168"/>
        <a:ext cx="2093370" cy="85227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78165"/>
        <a:ext cx="2093370" cy="85227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3386162"/>
        <a:ext cx="2093370" cy="852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R</a:t>
          </a:r>
          <a:r>
            <a:rPr lang="en-US" sz="2400" kern="1200" dirty="0"/>
            <a:t>[1200]</a:t>
          </a:r>
          <a:endParaRPr lang="sk-SK" sz="2400" kern="1200" dirty="0"/>
        </a:p>
      </dsp:txBody>
      <dsp:txXfrm>
        <a:off x="402515" y="3349624"/>
        <a:ext cx="1071791" cy="519726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R[1100]</a:t>
          </a:r>
          <a:endParaRPr lang="sk-SK" sz="2400" kern="1200" dirty="0"/>
        </a:p>
      </dsp:txBody>
      <dsp:txXfrm>
        <a:off x="1948296" y="1921156"/>
        <a:ext cx="1071791" cy="519726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R[1000]</a:t>
          </a:r>
          <a:endParaRPr lang="sk-SK" sz="2400" kern="1200" dirty="0"/>
        </a:p>
      </dsp:txBody>
      <dsp:txXfrm>
        <a:off x="3494077" y="968845"/>
        <a:ext cx="1071791" cy="519726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R[900]</a:t>
          </a:r>
          <a:endParaRPr lang="sk-SK" sz="2400" kern="1200" dirty="0"/>
        </a:p>
      </dsp:txBody>
      <dsp:txXfrm>
        <a:off x="5039858" y="333971"/>
        <a:ext cx="1071791" cy="519726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R[800]</a:t>
          </a:r>
          <a:endParaRPr lang="sk-SK" sz="2400" kern="1200" dirty="0"/>
        </a:p>
      </dsp:txBody>
      <dsp:txXfrm>
        <a:off x="6585639" y="16533"/>
        <a:ext cx="1071791" cy="519726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651408"/>
        <a:ext cx="1071791" cy="519726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968845"/>
        <a:ext cx="1071791" cy="519726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1603719"/>
        <a:ext cx="1071791" cy="519726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1603719"/>
        <a:ext cx="1071791" cy="519726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2238594"/>
        <a:ext cx="1071791" cy="519726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2238594"/>
        <a:ext cx="1071791" cy="519726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2873468"/>
        <a:ext cx="1071791" cy="519726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2873468"/>
        <a:ext cx="1071791" cy="519726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2873468"/>
        <a:ext cx="1071791" cy="519726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R[700]</a:t>
          </a:r>
          <a:endParaRPr lang="sk-SK" sz="2400" kern="1200" dirty="0"/>
        </a:p>
      </dsp:txBody>
      <dsp:txXfrm>
        <a:off x="1948296" y="3825779"/>
        <a:ext cx="1071791" cy="519726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3508342"/>
        <a:ext cx="1071791" cy="519726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3508342"/>
        <a:ext cx="1071791" cy="519726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3494077" y="4076472"/>
        <a:ext cx="1071791" cy="519726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5039858" y="4143217"/>
        <a:ext cx="1071791" cy="519726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R[400]</a:t>
          </a:r>
          <a:endParaRPr lang="sk-SK" sz="2400" kern="1200" dirty="0"/>
        </a:p>
      </dsp:txBody>
      <dsp:txXfrm>
        <a:off x="1948296" y="4778091"/>
        <a:ext cx="1071791" cy="519726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4778091"/>
        <a:ext cx="1071791" cy="519726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4778091"/>
        <a:ext cx="1071791" cy="519726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4778091"/>
        <a:ext cx="1071791" cy="5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(29</a:t>
            </a:r>
            <a:r>
              <a:rPr lang="sk-SK" sz="4000" dirty="0">
                <a:latin typeface="Lucida Sans"/>
                <a:ea typeface="Verdana"/>
                <a:cs typeface="Verdana"/>
              </a:rPr>
              <a:t>.</a:t>
            </a:r>
            <a:r>
              <a:rPr lang="en-US" sz="4000" dirty="0">
                <a:latin typeface="Lucida Sans"/>
                <a:ea typeface="Verdana"/>
                <a:cs typeface="Verdana"/>
              </a:rPr>
              <a:t>3.2021)</a:t>
            </a:r>
            <a:endParaRPr lang="cs-CZ" sz="4000" dirty="0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Dynamick</a:t>
            </a:r>
            <a:r>
              <a:rPr lang="sk-SK" sz="5400" b="1" dirty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Emitované dlhopisy: 100€,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eaLnBrk="1" hangingPunct="1"/>
            <a:r>
              <a:rPr lang="sk-SK" dirty="0"/>
              <a:t>Suma: </a:t>
            </a:r>
            <a:r>
              <a:rPr lang="en-US" dirty="0"/>
              <a:t>1300</a:t>
            </a:r>
            <a:r>
              <a:rPr lang="sk-SK" dirty="0"/>
              <a:t> €</a:t>
            </a:r>
          </a:p>
          <a:p>
            <a:pPr lvl="1" eaLnBrk="1" hangingPunct="1"/>
            <a:r>
              <a:rPr lang="en-US" b="1" dirty="0"/>
              <a:t>2 x 500</a:t>
            </a:r>
            <a:r>
              <a:rPr lang="sk-SK" b="1" dirty="0"/>
              <a:t>€, </a:t>
            </a:r>
            <a:r>
              <a:rPr lang="en-US" b="1" dirty="0"/>
              <a:t>3 x 100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- 5 </a:t>
            </a:r>
            <a:r>
              <a:rPr lang="en-US" dirty="0" err="1"/>
              <a:t>papierov</a:t>
            </a:r>
            <a:endParaRPr lang="en-US" dirty="0"/>
          </a:p>
          <a:p>
            <a:pPr lvl="1" eaLnBrk="1" hangingPunct="1"/>
            <a:r>
              <a:rPr lang="en-US" b="1" dirty="0"/>
              <a:t>1 x 800</a:t>
            </a:r>
            <a:r>
              <a:rPr lang="sk-SK" b="1" dirty="0"/>
              <a:t>€</a:t>
            </a:r>
            <a:r>
              <a:rPr lang="en-US" b="1" dirty="0"/>
              <a:t>, 1 x 500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- 2 </a:t>
            </a:r>
            <a:r>
              <a:rPr lang="en-US" dirty="0" err="1"/>
              <a:t>papiere</a:t>
            </a:r>
            <a:endParaRPr lang="en-US" dirty="0"/>
          </a:p>
          <a:p>
            <a:pPr eaLnBrk="1" hangingPunct="1"/>
            <a:r>
              <a:rPr lang="en-US" dirty="0"/>
              <a:t>Suma: 250</a:t>
            </a:r>
            <a:r>
              <a:rPr lang="sk-SK" dirty="0"/>
              <a:t> €</a:t>
            </a:r>
            <a:endParaRPr lang="en-US" dirty="0"/>
          </a:p>
          <a:p>
            <a:pPr lvl="1" eaLnBrk="1" hangingPunct="1"/>
            <a:r>
              <a:rPr lang="sk-SK" dirty="0"/>
              <a:t>n</a:t>
            </a:r>
            <a:r>
              <a:rPr lang="en-US" dirty="0" err="1"/>
              <a:t>emo</a:t>
            </a:r>
            <a:r>
              <a:rPr lang="sk-SK" dirty="0" err="1"/>
              <a:t>žno</a:t>
            </a:r>
            <a:r>
              <a:rPr lang="sk-SK" dirty="0"/>
              <a:t>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cenné papiere</a:t>
            </a:r>
            <a:endParaRPr lang="en-US" dirty="0"/>
          </a:p>
          <a:p>
            <a:pPr lvl="1" algn="ctr" eaLnBrk="1" hangingPunct="1">
              <a:buNone/>
            </a:pPr>
            <a:endParaRPr lang="en-US" b="1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Courier New" pitchFamily="49" charset="0"/>
                <a:cs typeface="Courier New" pitchFamily="49" charset="0"/>
              </a:rPr>
              <a:t>IT oddelenie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stratégie </a:t>
            </a:r>
            <a:r>
              <a:rPr lang="en-US" dirty="0"/>
              <a:t>(</a:t>
            </a:r>
            <a:r>
              <a:rPr lang="en-US" dirty="0" err="1"/>
              <a:t>zalo</a:t>
            </a:r>
            <a:r>
              <a:rPr lang="sk-SK" dirty="0" err="1"/>
              <a:t>žené</a:t>
            </a:r>
            <a:r>
              <a:rPr lang="sk-SK" dirty="0"/>
              <a:t> na najlepšom okamžitom rozhodnutí</a:t>
            </a:r>
            <a:r>
              <a:rPr lang="en-US" dirty="0"/>
              <a:t>) </a:t>
            </a:r>
            <a:r>
              <a:rPr lang="sk-SK" b="1" dirty="0">
                <a:solidFill>
                  <a:srgbClr val="FF0000"/>
                </a:solidFill>
              </a:rPr>
              <a:t>nefungujú</a:t>
            </a:r>
            <a:r>
              <a:rPr lang="sk-SK" dirty="0"/>
              <a:t>:</a:t>
            </a:r>
            <a:endParaRPr lang="en-US" dirty="0"/>
          </a:p>
          <a:p>
            <a:pPr lvl="1" eaLnBrk="1" hangingPunct="1"/>
            <a:r>
              <a:rPr lang="sk-SK" dirty="0"/>
              <a:t>kým sa dá, vyberať papier </a:t>
            </a:r>
            <a:r>
              <a:rPr lang="en-US" dirty="0"/>
              <a:t>s </a:t>
            </a:r>
            <a:r>
              <a:rPr lang="en-US" dirty="0" err="1"/>
              <a:t>najv</a:t>
            </a:r>
            <a:r>
              <a:rPr lang="sk-SK" dirty="0" err="1"/>
              <a:t>yššou</a:t>
            </a:r>
            <a:r>
              <a:rPr lang="sk-SK" dirty="0"/>
              <a:t> nominálnou hodnotou</a:t>
            </a:r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800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500</a:t>
            </a:r>
            <a:r>
              <a:rPr lang="sk-SK" dirty="0"/>
              <a:t>€</a:t>
            </a:r>
            <a:r>
              <a:rPr lang="en-US" dirty="0"/>
              <a:t> + 500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</a:p>
          <a:p>
            <a:pPr lvl="1" eaLnBrk="1" hangingPunct="1"/>
            <a:r>
              <a:rPr lang="sk-SK" dirty="0"/>
              <a:t>nájsť papier s najvyššou nominálnou hodnotou, ktorá delí požadovanú sumu </a:t>
            </a:r>
            <a:endParaRPr lang="en-US" dirty="0"/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11 x 100</a:t>
            </a:r>
            <a:r>
              <a:rPr lang="sk-SK" dirty="0"/>
              <a:t>€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 s </a:t>
            </a:r>
            <a:r>
              <a:rPr lang="en-US" dirty="0" err="1"/>
              <a:t>nomin</a:t>
            </a:r>
            <a:r>
              <a:rPr lang="sk-SK" dirty="0" err="1"/>
              <a:t>álnymi</a:t>
            </a:r>
            <a:r>
              <a:rPr lang="sk-SK" dirty="0"/>
              <a:t> hodnotami:  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/>
              <a:t>Zovšeobecn</a:t>
            </a:r>
            <a:r>
              <a:rPr lang="en-US" dirty="0"/>
              <a:t>en</a:t>
            </a:r>
            <a:r>
              <a:rPr lang="sk-SK" dirty="0"/>
              <a:t>é označenie: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/>
              <a:t>–</a:t>
            </a:r>
            <a:r>
              <a:rPr lang="sk-SK" dirty="0"/>
              <a:t> minimálny počet dlhopisov potrebných na vyplatenie sumy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/>
              <a:t>,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sk-SK" dirty="0"/>
              <a:t>ké vyplatenie neexistuje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Okam</a:t>
            </a:r>
            <a:r>
              <a:rPr lang="sk-SK" dirty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/>
              <a:t>ak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pre </a:t>
            </a:r>
            <a:r>
              <a:rPr lang="en-US" dirty="0" err="1"/>
              <a:t>nejak</a:t>
            </a:r>
            <a:r>
              <a:rPr lang="sk-SK" dirty="0"/>
              <a:t>é </a:t>
            </a:r>
            <a:r>
              <a:rPr lang="sk-SK" i="1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/>
              <a:t>, potom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R[m] = 1</a:t>
            </a:r>
            <a:endParaRPr lang="sk-SK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072333" y="3916392"/>
            <a:ext cx="3830128" cy="1861006"/>
          </a:xfrm>
          <a:prstGeom prst="wedgeEllipseCallout">
            <a:avLst>
              <a:gd name="adj1" fmla="val 57001"/>
              <a:gd name="adj2" fmla="val 76483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</a:rPr>
              <a:t>cenn</a:t>
            </a:r>
            <a:r>
              <a:rPr lang="sk-SK" sz="1600" dirty="0" err="1">
                <a:solidFill>
                  <a:srgbClr val="000000"/>
                </a:solidFill>
                <a:latin typeface="Trebuchet MS" pitchFamily="34" charset="0"/>
              </a:rPr>
              <a:t>ých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 papierov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cs-CZ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692106" y="3640347"/>
            <a:ext cx="422694" cy="81951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676" y="4381930"/>
            <a:ext cx="2684693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Špeciálna hodnota pre „</a:t>
            </a:r>
            <a:r>
              <a:rPr lang="sk-SK" sz="1800" dirty="0">
                <a:solidFill>
                  <a:schemeClr val="accent2"/>
                </a:solidFill>
                <a:latin typeface="Trebuchet MS" pitchFamily="34" charset="0"/>
              </a:rPr>
              <a:t>nedá sa vyplatiť</a:t>
            </a:r>
            <a:r>
              <a:rPr lang="sk-SK" sz="1800" dirty="0">
                <a:latin typeface="Trebuchet MS" pitchFamily="34" charset="0"/>
              </a:rPr>
              <a:t>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Reinterpret</a:t>
            </a:r>
            <a:r>
              <a:rPr lang="sk-SK" dirty="0" err="1"/>
              <a:t>ácia</a:t>
            </a:r>
            <a:r>
              <a:rPr lang="sk-SK" dirty="0"/>
              <a:t> pre fyzikov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Rôzne typy </a:t>
            </a:r>
            <a:r>
              <a:rPr lang="en-US" dirty="0" err="1"/>
              <a:t>rezistorov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Ω</a:t>
            </a:r>
            <a:r>
              <a:rPr lang="en-US" dirty="0"/>
              <a:t>, 22</a:t>
            </a:r>
            <a:r>
              <a:rPr lang="el-GR" dirty="0"/>
              <a:t>Ω</a:t>
            </a:r>
            <a:r>
              <a:rPr lang="en-US" dirty="0"/>
              <a:t>, 47</a:t>
            </a:r>
            <a:r>
              <a:rPr lang="el-GR" dirty="0"/>
              <a:t>Ω</a:t>
            </a:r>
            <a:r>
              <a:rPr lang="en-US" dirty="0"/>
              <a:t>, 100</a:t>
            </a:r>
            <a:r>
              <a:rPr lang="el-GR" dirty="0"/>
              <a:t>Ω</a:t>
            </a:r>
            <a:r>
              <a:rPr lang="en-US" dirty="0"/>
              <a:t>, 270</a:t>
            </a:r>
            <a:r>
              <a:rPr lang="el-GR" dirty="0"/>
              <a:t>Ω</a:t>
            </a:r>
            <a:endParaRPr lang="en-US" dirty="0"/>
          </a:p>
          <a:p>
            <a:pPr marL="973137" lvl="1" indent="-342900"/>
            <a:r>
              <a:rPr lang="en-US" dirty="0"/>
              <a:t>z </a:t>
            </a:r>
            <a:r>
              <a:rPr lang="sk-SK" dirty="0"/>
              <a:t>každého typu si vieme </a:t>
            </a:r>
            <a:br>
              <a:rPr lang="sk-SK" dirty="0"/>
            </a:br>
            <a:r>
              <a:rPr lang="sk-SK" dirty="0"/>
              <a:t>objednať ľubovoľný počet</a:t>
            </a:r>
          </a:p>
          <a:p>
            <a:pPr marL="973137" lvl="1" indent="-342900"/>
            <a:endParaRPr lang="sk-SK" dirty="0"/>
          </a:p>
          <a:p>
            <a:r>
              <a:rPr lang="sk-SK" dirty="0"/>
              <a:t>Pri zapojení do série je výsledný odpor súčet odporov jednotlivých </a:t>
            </a:r>
            <a:r>
              <a:rPr lang="sk-SK" dirty="0" err="1"/>
              <a:t>rezistorov</a:t>
            </a:r>
            <a:r>
              <a:rPr lang="sk-SK" dirty="0"/>
              <a:t>.</a:t>
            </a:r>
          </a:p>
          <a:p>
            <a:endParaRPr lang="en-US" dirty="0"/>
          </a:p>
          <a:p>
            <a:r>
              <a:rPr lang="sk-SK" dirty="0"/>
              <a:t>Problém: Aký najmenší počet </a:t>
            </a:r>
            <a:r>
              <a:rPr lang="sk-SK" dirty="0" err="1"/>
              <a:t>rezistorov</a:t>
            </a:r>
            <a:r>
              <a:rPr lang="sk-SK" dirty="0"/>
              <a:t> treba na sériové zapojenie so zadaným celkovým odporom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circuitstudy.com/wp-content/uploads/2014/09/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9" y="1303233"/>
            <a:ext cx="2726434" cy="2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673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vyriešiť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Generujeme všetky možné vyplatenia sumy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sk-SK" sz="1800" dirty="0">
                <a:latin typeface="Trebuchet MS" pitchFamily="34" charset="0"/>
              </a:rPr>
              <a:t>t.j.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sk-SK" sz="1800" dirty="0">
                <a:latin typeface="Trebuchet MS" pitchFamily="34" charset="0"/>
              </a:rPr>
              <a:t>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r>
              <a:rPr lang="sk-SK" dirty="0"/>
              <a:t> - zefektívnenie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2300</a:t>
            </a:r>
            <a:r>
              <a:rPr lang="en-US" sz="1800" dirty="0">
                <a:latin typeface="Trebuchet MS" pitchFamily="34" charset="0"/>
              </a:rPr>
              <a:t>/</a:t>
            </a:r>
            <a:r>
              <a:rPr lang="en-US" sz="1800" dirty="0">
                <a:solidFill>
                  <a:srgbClr val="0070C0"/>
                </a:solidFill>
                <a:latin typeface="Trebuchet MS" pitchFamily="34" charset="0"/>
              </a:rPr>
              <a:t>500</a:t>
            </a:r>
            <a:r>
              <a:rPr lang="en-US" sz="1800" dirty="0">
                <a:latin typeface="Trebuchet MS" pitchFamily="34" charset="0"/>
              </a:rPr>
              <a:t>=0..4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19523" y="4192437"/>
            <a:ext cx="1385986" cy="8970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6693" y="5037536"/>
            <a:ext cx="257255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Ost</a:t>
            </a:r>
            <a:r>
              <a:rPr lang="sk-SK" sz="1800" dirty="0" err="1">
                <a:latin typeface="Trebuchet MS" pitchFamily="34" charset="0"/>
              </a:rPr>
              <a:t>áva</a:t>
            </a:r>
            <a:r>
              <a:rPr lang="sk-SK" sz="1800" dirty="0">
                <a:latin typeface="Trebuchet MS" pitchFamily="34" charset="0"/>
              </a:rPr>
              <a:t>: </a:t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3000 –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.100 = </a:t>
            </a:r>
            <a:r>
              <a:rPr lang="en-US" sz="1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  <a:endParaRPr lang="cs-CZ" sz="1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– </a:t>
            </a:r>
            <a:r>
              <a:rPr lang="en-US" dirty="0" err="1"/>
              <a:t>vylep</a:t>
            </a:r>
            <a:r>
              <a:rPr lang="sk-SK" dirty="0" err="1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/>
              <a:t>Súčet počtu dlhopisov a zostávajúcu sumu vypočítavame priebežne</a:t>
            </a:r>
          </a:p>
          <a:p>
            <a:r>
              <a:rPr lang="sk-SK" sz="2400" dirty="0"/>
              <a:t>Pri generovaní početností jednotlivých typov dlhopisov zohľadňujeme výšku zostávajúcej sumy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</a:t>
            </a:r>
            <a:r>
              <a:rPr lang="en-US" sz="2400" dirty="0" err="1"/>
              <a:t>dlhopisov</a:t>
            </a:r>
            <a:r>
              <a:rPr lang="en-US" sz="2400" dirty="0"/>
              <a:t> v </a:t>
            </a:r>
            <a:r>
              <a:rPr lang="en-US" sz="2400" dirty="0" err="1"/>
              <a:t>klesaj</a:t>
            </a:r>
            <a:r>
              <a:rPr lang="sk-SK" sz="2400" dirty="0" err="1"/>
              <a:t>úcom</a:t>
            </a:r>
            <a:r>
              <a:rPr lang="sk-SK" sz="2400" dirty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Zdá sa, že to funguje</a:t>
            </a:r>
            <a:r>
              <a:rPr lang="en-US" sz="2800" b="1" dirty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VIP klient</a:t>
            </a:r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Nákup dlhopisov za 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už vieme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algoritmov</a:t>
            </a:r>
          </a:p>
          <a:p>
            <a:r>
              <a:rPr lang="sk-SK" dirty="0"/>
              <a:t>Základné </a:t>
            </a:r>
            <a:r>
              <a:rPr lang="sk-SK" b="1" dirty="0">
                <a:solidFill>
                  <a:srgbClr val="FF0000"/>
                </a:solidFill>
              </a:rPr>
              <a:t>údajové štruktúry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spájaný zoznam, strom, zásobník, rad</a:t>
            </a:r>
          </a:p>
          <a:p>
            <a:pPr lvl="1"/>
            <a:r>
              <a:rPr lang="sk-SK" dirty="0"/>
              <a:t>možnosti ich efektívnej implementácie</a:t>
            </a:r>
            <a:endParaRPr lang="en-US" dirty="0"/>
          </a:p>
          <a:p>
            <a:pPr lvl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íklady</a:t>
            </a:r>
            <a:r>
              <a:rPr lang="sk-SK" dirty="0"/>
              <a:t> ich aplikácie pri riešení rôznych úloh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Rekurzia</a:t>
            </a:r>
            <a:r>
              <a:rPr lang="sk-SK" dirty="0"/>
              <a:t> ako dôležitý programovací koncept na zápis algoritmov</a:t>
            </a:r>
          </a:p>
          <a:p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sk-SK" b="1" dirty="0">
                <a:solidFill>
                  <a:srgbClr val="FF0000"/>
                </a:solidFill>
              </a:rPr>
              <a:t>ódy </a:t>
            </a:r>
            <a:r>
              <a:rPr lang="sk-SK" dirty="0"/>
              <a:t>riešenia problémov </a:t>
            </a:r>
            <a:r>
              <a:rPr lang="en-US" dirty="0"/>
              <a:t>(=</a:t>
            </a:r>
            <a:r>
              <a:rPr lang="sk-SK" dirty="0"/>
              <a:t>úloh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rozdeľuj a panuj</a:t>
            </a:r>
          </a:p>
          <a:p>
            <a:pPr lvl="1"/>
            <a:r>
              <a:rPr lang="sk-SK" dirty="0" err="1"/>
              <a:t>backtracking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to zlyhalo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!</a:t>
            </a:r>
            <a:endParaRPr lang="pl-PL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/>
              <a:t>V</a:t>
            </a:r>
            <a:r>
              <a:rPr lang="sk-SK" dirty="0" err="1"/>
              <a:t>ýpočet</a:t>
            </a:r>
            <a:r>
              <a:rPr lang="sk-SK" dirty="0"/>
              <a:t> trvá pridlho pre veľké sumy</a:t>
            </a:r>
          </a:p>
          <a:p>
            <a:r>
              <a:rPr lang="sk-SK" dirty="0"/>
              <a:t>Čas výpočtu zásadne rastie s počtom typov dlhopisov</a:t>
            </a:r>
          </a:p>
          <a:p>
            <a:pPr lvl="1"/>
            <a:r>
              <a:rPr lang="sk-SK" dirty="0"/>
              <a:t>Pri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typoch dlhopisov </a:t>
            </a:r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minimálne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problému</a:t>
            </a:r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3016173" y="5257911"/>
            <a:ext cx="3919544" cy="1428214"/>
          </a:xfrm>
          <a:prstGeom prst="wedgeEllipseCallout">
            <a:avLst>
              <a:gd name="adj1" fmla="val -80749"/>
              <a:gd name="adj2" fmla="val -982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vieme rozložiť problém na menšie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pod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problémy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  <p:sp>
        <p:nvSpPr>
          <p:cNvPr id="6" name="Oval Callout 4"/>
          <p:cNvSpPr/>
          <p:nvPr/>
        </p:nvSpPr>
        <p:spPr bwMode="auto">
          <a:xfrm>
            <a:off x="314279" y="1216839"/>
            <a:ext cx="3488600" cy="1428214"/>
          </a:xfrm>
          <a:prstGeom prst="wedgeEllipseCallout">
            <a:avLst>
              <a:gd name="adj1" fmla="val 45032"/>
              <a:gd name="adj2" fmla="val 956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  <a:latin typeface="+mj-lt"/>
              </a:rPr>
              <a:t>Backtracking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zlyhal, skúsme rozdeľuj a panuj.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optimálneho riešenia</a:t>
            </a:r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Pozorovanie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/>
              <a:t>je</a:t>
            </a:r>
            <a:r>
              <a:rPr lang="sk-SK" dirty="0"/>
              <a:t> také rozdelenie sumy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na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dlhopisov, že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je najmenšie možné a </a:t>
            </a:r>
            <a:br>
              <a:rPr lang="sk-SK" dirty="0"/>
            </a:b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/>
              <a:t> </a:t>
            </a:r>
            <a:r>
              <a:rPr lang="en-US" dirty="0"/>
              <a:t>pre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/>
              <a:t>.</a:t>
            </a:r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je </a:t>
            </a:r>
            <a:r>
              <a:rPr lang="en-US" dirty="0" err="1"/>
              <a:t>vyplatenie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 </a:t>
            </a:r>
            <a:r>
              <a:rPr lang="en-US" u="sng" dirty="0"/>
              <a:t>minim</a:t>
            </a:r>
            <a:r>
              <a:rPr lang="sk-SK" u="sng" dirty="0" err="1"/>
              <a:t>álnym</a:t>
            </a:r>
            <a:r>
              <a:rPr lang="sk-SK" dirty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/>
              <a:t>D</a:t>
            </a:r>
            <a:r>
              <a:rPr lang="sk-SK" dirty="0" err="1"/>
              <a:t>ôkaz</a:t>
            </a:r>
            <a:r>
              <a:rPr lang="en-US" dirty="0"/>
              <a:t> 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sk-SK" dirty="0" err="1"/>
              <a:t>optimalitou</a:t>
            </a:r>
            <a:r>
              <a:rPr lang="en-US" dirty="0"/>
              <a:t>)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by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i</a:t>
            </a:r>
            <a:r>
              <a:rPr lang="sk-SK" dirty="0"/>
              <a:t>šlo vyplatiť menej než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dlhopismi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n</a:t>
            </a:r>
            <a:r>
              <a:rPr lang="sk-SK" dirty="0" err="1"/>
              <a:t>ám</a:t>
            </a:r>
            <a:r>
              <a:rPr lang="sk-SK" dirty="0"/>
              <a:t> stačí k tomuto vyplateniu priložiť dlhopis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a máme vyplatenie sumy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menej ako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dlhopismi.</a:t>
            </a:r>
          </a:p>
        </p:txBody>
      </p:sp>
      <p:sp>
        <p:nvSpPr>
          <p:cNvPr id="4" name="Oval Callout 4"/>
          <p:cNvSpPr/>
          <p:nvPr/>
        </p:nvSpPr>
        <p:spPr bwMode="auto">
          <a:xfrm>
            <a:off x="6473194" y="4042161"/>
            <a:ext cx="2038417" cy="995422"/>
          </a:xfrm>
          <a:prstGeom prst="wedgeEllipseCallout">
            <a:avLst>
              <a:gd name="adj1" fmla="val 81122"/>
              <a:gd name="adj2" fmla="val 10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je ???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vieme povedať o </a:t>
            </a:r>
            <a:r>
              <a:rPr lang="sk-SK" dirty="0" err="1"/>
              <a:t>kôpkách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6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7" y="2000728"/>
            <a:ext cx="1760054" cy="23383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298180">
            <a:off x="3988600" y="2136122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266" y="2049612"/>
            <a:ext cx="1760054" cy="2338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298180">
            <a:off x="6573649" y="218500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800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2023732"/>
            <a:ext cx="1760054" cy="2338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298180">
            <a:off x="1173514" y="215912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100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314" y="1414732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1400+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154" y="1411857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1000+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084" y="1426234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700+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914400" y="233775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4080" y="2921374"/>
            <a:ext cx="242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minimum pre 1400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697857" y="2317629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31368" y="29732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1000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6320287" y="236938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53798" y="302499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700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36393" y="4943167"/>
            <a:ext cx="8574505" cy="185445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Jedna</a:t>
            </a:r>
            <a:r>
              <a:rPr lang="en-US" dirty="0">
                <a:solidFill>
                  <a:srgbClr val="FF0000"/>
                </a:solidFill>
              </a:rPr>
              <a:t> z </a:t>
            </a:r>
            <a:r>
              <a:rPr lang="en-US" dirty="0" err="1">
                <a:solidFill>
                  <a:srgbClr val="FF0000"/>
                </a:solidFill>
              </a:rPr>
              <a:t>kopiek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je minim</a:t>
            </a:r>
            <a:r>
              <a:rPr lang="sk-SK" dirty="0" err="1"/>
              <a:t>álna</a:t>
            </a:r>
            <a:r>
              <a:rPr lang="sk-SK" dirty="0"/>
              <a:t> pre 1</a:t>
            </a:r>
            <a:r>
              <a:rPr lang="en-US" dirty="0"/>
              <a:t>500</a:t>
            </a:r>
            <a:r>
              <a:rPr lang="sk-SK" dirty="0"/>
              <a:t> </a:t>
            </a:r>
          </a:p>
          <a:p>
            <a:pPr eaLnBrk="1" hangingPunct="1"/>
            <a:r>
              <a:rPr lang="sk-SK" dirty="0"/>
              <a:t>Žiadna zo zvyšných </a:t>
            </a:r>
            <a:r>
              <a:rPr lang="sk-SK" dirty="0" err="1"/>
              <a:t>kopiek</a:t>
            </a:r>
            <a:r>
              <a:rPr lang="sk-SK" dirty="0"/>
              <a:t> nemá menej papierov ako m</a:t>
            </a:r>
            <a:r>
              <a:rPr lang="en-US" dirty="0" err="1"/>
              <a:t>inim</a:t>
            </a:r>
            <a:r>
              <a:rPr lang="sk-SK" dirty="0" err="1"/>
              <a:t>álna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riešenie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Rekurz</a:t>
            </a:r>
            <a:r>
              <a:rPr lang="sk-SK" b="1" dirty="0" err="1"/>
              <a:t>ívny</a:t>
            </a:r>
            <a:r>
              <a:rPr lang="sk-SK" b="1" dirty="0"/>
              <a:t> „vzorec“ </a:t>
            </a:r>
            <a:r>
              <a:rPr lang="sk-SK" dirty="0"/>
              <a:t>vyjadrujúci optimálne riešenie na základe </a:t>
            </a:r>
            <a:r>
              <a:rPr lang="sk-SK" u="sng" dirty="0">
                <a:solidFill>
                  <a:schemeClr val="tx1"/>
                </a:solidFill>
              </a:rPr>
              <a:t>optimálnych</a:t>
            </a:r>
            <a:r>
              <a:rPr lang="sk-SK" u="sng" dirty="0"/>
              <a:t> riešení menších problémov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vyplatenia</a:t>
            </a:r>
            <a:r>
              <a:rPr lang="en-US" dirty="0"/>
              <a:t> men</a:t>
            </a:r>
            <a:r>
              <a:rPr lang="sk-SK" dirty="0" err="1"/>
              <a:t>ších</a:t>
            </a:r>
            <a:r>
              <a:rPr lang="sk-SK" dirty="0"/>
              <a:t> súm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>
                <a:solidFill>
                  <a:schemeClr val="tx1"/>
                </a:solidFill>
              </a:rPr>
              <a:t>ak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niektor</a:t>
            </a:r>
            <a:r>
              <a:rPr lang="sk-SK" dirty="0">
                <a:solidFill>
                  <a:schemeClr val="tx1"/>
                </a:solidFill>
              </a:rPr>
              <a:t>é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sk-SK" dirty="0" err="1">
                <a:solidFill>
                  <a:schemeClr val="tx1"/>
                </a:solidFill>
              </a:rPr>
              <a:t>ôzne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Programujeme</a:t>
            </a:r>
            <a:r>
              <a:rPr lang="en-US" dirty="0"/>
              <a:t> (</a:t>
            </a:r>
            <a:r>
              <a:rPr lang="en-US" dirty="0" err="1"/>
              <a:t>rekurz</a:t>
            </a:r>
            <a:r>
              <a:rPr lang="sk-SK" dirty="0" err="1"/>
              <a:t>ív</a:t>
            </a:r>
            <a:r>
              <a:rPr lang="en-US" dirty="0"/>
              <a:t>ne) a </a:t>
            </a:r>
            <a:r>
              <a:rPr lang="en-US" dirty="0" err="1"/>
              <a:t>testujeme</a:t>
            </a:r>
            <a:r>
              <a:rPr lang="en-US" dirty="0"/>
              <a:t> 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Efektívnosť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sk-SK" dirty="0" err="1"/>
              <a:t>ájdenie</a:t>
            </a:r>
            <a:r>
              <a:rPr lang="sk-SK" dirty="0"/>
              <a:t> riešenia je </a:t>
            </a:r>
            <a:r>
              <a:rPr lang="sk-SK" b="1" dirty="0">
                <a:solidFill>
                  <a:srgbClr val="FF0000"/>
                </a:solidFill>
              </a:rPr>
              <a:t>extrémne pomalé </a:t>
            </a:r>
            <a:r>
              <a:rPr lang="sk-SK" dirty="0"/>
              <a:t>aj pre nízke sumy a malé počty nominálnych hodnôt dlhopisov.</a:t>
            </a:r>
          </a:p>
          <a:p>
            <a:pPr lvl="1" eaLnBrk="1" hangingPunct="1"/>
            <a:r>
              <a:rPr lang="sk-SK" dirty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í a priebeh výpočtu...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dirty="0" err="1"/>
              <a:t>volan</a:t>
            </a:r>
            <a:r>
              <a:rPr lang="sk-SK" dirty="0"/>
              <a:t>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k-SK" dirty="0"/>
              <a:t>á sa s tým niečo spraviť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Pozorovanie: </a:t>
            </a:r>
            <a:r>
              <a:rPr lang="sk-SK" dirty="0"/>
              <a:t>Zbytočne </a:t>
            </a:r>
            <a:r>
              <a:rPr lang="sk-SK" b="1" dirty="0">
                <a:solidFill>
                  <a:srgbClr val="FF0000"/>
                </a:solidFill>
              </a:rPr>
              <a:t>opakované výpočty </a:t>
            </a:r>
            <a:r>
              <a:rPr lang="sk-SK" dirty="0"/>
              <a:t>– ak raz vypočítame, že na sumu 200€ treba 2</a:t>
            </a:r>
            <a:r>
              <a:rPr lang="en-US" dirty="0"/>
              <a:t> </a:t>
            </a:r>
            <a:r>
              <a:rPr lang="sk-SK" dirty="0"/>
              <a:t>cenné papiere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 err="1"/>
              <a:t>ále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 err="1"/>
              <a:t>ých</a:t>
            </a:r>
            <a:r>
              <a:rPr lang="sk-SK" dirty="0"/>
              <a:t> nominálnych hodnotách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)</a:t>
            </a:r>
            <a:endParaRPr lang="sk-SK" dirty="0"/>
          </a:p>
          <a:p>
            <a:pPr lvl="1" algn="ctr" eaLnBrk="1" hangingPunct="1">
              <a:buNone/>
            </a:pPr>
            <a:endParaRPr lang="sk-SK" sz="1200" dirty="0"/>
          </a:p>
          <a:p>
            <a:pPr lvl="1" algn="ctr" eaLnBrk="1" hangingPunct="1">
              <a:buNone/>
            </a:pPr>
            <a:r>
              <a:rPr lang="sk-SK" sz="3200" b="1" dirty="0">
                <a:solidFill>
                  <a:srgbClr val="FF0000"/>
                </a:solidFill>
              </a:rPr>
              <a:t>Ako </a:t>
            </a:r>
            <a:r>
              <a:rPr lang="sk-SK" sz="3200" b="1" dirty="0" err="1">
                <a:solidFill>
                  <a:srgbClr val="FF0000"/>
                </a:solidFill>
              </a:rPr>
              <a:t>zabráňiť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sk-SK" sz="32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eaLnBrk="1" hangingPunct="1"/>
            <a:r>
              <a:rPr lang="sk-SK" dirty="0"/>
              <a:t>Zavedenie „</a:t>
            </a:r>
            <a:r>
              <a:rPr lang="sk-SK" dirty="0" err="1"/>
              <a:t>cache</a:t>
            </a:r>
            <a:r>
              <a:rPr lang="sk-SK" dirty="0"/>
              <a:t>“ – po vypočítaní medzivýsledku, si ho </a:t>
            </a:r>
            <a:r>
              <a:rPr lang="sk-SK" b="1" dirty="0">
                <a:solidFill>
                  <a:srgbClr val="FF0000"/>
                </a:solidFill>
              </a:rPr>
              <a:t>uložíme</a:t>
            </a:r>
            <a:r>
              <a:rPr lang="sk-SK" dirty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/>
              <a:t>Divide et impera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Rozdeľuj a panuj </a:t>
            </a:r>
            <a:r>
              <a:rPr lang="en-US" b="1" dirty="0"/>
              <a:t>!</a:t>
            </a:r>
            <a:endParaRPr lang="sk-SK" b="1" dirty="0"/>
          </a:p>
          <a:p>
            <a:pPr lvl="1" eaLnBrk="1" hangingPunct="1"/>
            <a:r>
              <a:rPr lang="sk-SK" dirty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jedna zo základných stratégií riešenia </a:t>
            </a:r>
            <a:br>
              <a:rPr lang="sk-SK" dirty="0"/>
            </a:br>
            <a:r>
              <a:rPr lang="sk-SK" dirty="0"/>
              <a:t>problémov v informatike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Princíp stratégie: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problém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vyriešiť </a:t>
            </a:r>
            <a:r>
              <a:rPr lang="sk-SK" dirty="0" err="1"/>
              <a:t>podproblémy</a:t>
            </a:r>
            <a:endParaRPr lang="sk-SK" dirty="0"/>
          </a:p>
          <a:p>
            <a:pPr lvl="1" eaLnBrk="1" hangingPunct="1"/>
            <a:r>
              <a:rPr lang="sk-SK" dirty="0"/>
              <a:t>ak treba, tak </a:t>
            </a:r>
            <a:r>
              <a:rPr lang="sk-SK" b="1" dirty="0">
                <a:solidFill>
                  <a:srgbClr val="FF0000"/>
                </a:solidFill>
              </a:rPr>
              <a:t>z riešení </a:t>
            </a:r>
            <a:r>
              <a:rPr lang="sk-SK" b="1" dirty="0" err="1">
                <a:solidFill>
                  <a:srgbClr val="FF0000"/>
                </a:solidFill>
              </a:rPr>
              <a:t>podproblémov</a:t>
            </a:r>
            <a:r>
              <a:rPr lang="sk-SK" b="1" dirty="0">
                <a:solidFill>
                  <a:srgbClr val="FF0000"/>
                </a:solidFill>
              </a:rPr>
              <a:t> vytvoriť riešenie</a:t>
            </a:r>
            <a:r>
              <a:rPr lang="sk-SK" dirty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Vytvoríme dostatočne veľké pole a inicializujeme ho na </a:t>
            </a:r>
            <a:r>
              <a:rPr lang="sk-SK" b="1" dirty="0"/>
              <a:t>dohodnutú hodnotu </a:t>
            </a:r>
            <a:r>
              <a:rPr lang="sk-SK" dirty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/>
          </a:p>
          <a:p>
            <a:pPr eaLnBrk="1" hangingPunct="1"/>
            <a:endParaRPr lang="sk-SK" sz="1200" dirty="0"/>
          </a:p>
          <a:p>
            <a:pPr eaLnBrk="1" hangingPunct="1"/>
            <a:r>
              <a:rPr lang="sk-SK" dirty="0"/>
              <a:t>Zmena v algoritme:</a:t>
            </a:r>
          </a:p>
          <a:p>
            <a:pPr lvl="1" eaLnBrk="1" hangingPunct="1"/>
            <a:r>
              <a:rPr lang="sk-SK" dirty="0"/>
              <a:t>prv než začneme počítať, </a:t>
            </a:r>
            <a:r>
              <a:rPr lang="sk-SK" b="1" dirty="0"/>
              <a:t>overíme, či už nemáme výsledok</a:t>
            </a:r>
            <a:r>
              <a:rPr lang="sk-SK" dirty="0"/>
              <a:t> vypočítaný</a:t>
            </a:r>
            <a:endParaRPr lang="en-US" dirty="0"/>
          </a:p>
          <a:p>
            <a:pPr lvl="2" eaLnBrk="1" hangingPunct="1"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Dohodnutá hodnota </a:t>
            </a:r>
            <a:r>
              <a:rPr lang="en-US" sz="1800" dirty="0">
                <a:latin typeface="Trebuchet MS" pitchFamily="34" charset="0"/>
              </a:rPr>
              <a:t>= </a:t>
            </a:r>
            <a:r>
              <a:rPr lang="sk-SK" sz="1800" dirty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 </a:t>
            </a:r>
            <a:r>
              <a:rPr lang="sk-SK" b="1" dirty="0">
                <a:solidFill>
                  <a:srgbClr val="FF0000"/>
                </a:solidFill>
              </a:rPr>
              <a:t>m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dirty="0"/>
              <a:t> nominálnych hodnôt dlhopisov:</a:t>
            </a:r>
          </a:p>
          <a:p>
            <a:pPr lvl="1" eaLnBrk="1" hangingPunct="1"/>
            <a:r>
              <a:rPr lang="sk-SK" dirty="0"/>
              <a:t>skúmaných je vyplatenie nanajvýš </a:t>
            </a:r>
            <a:r>
              <a:rPr lang="sk-SK" b="1" dirty="0"/>
              <a:t>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/>
              <a:t>) r</a:t>
            </a:r>
            <a:r>
              <a:rPr lang="sk-SK" dirty="0" err="1"/>
              <a:t>ôznych</a:t>
            </a:r>
            <a:r>
              <a:rPr lang="sk-SK" dirty="0"/>
              <a:t> súm</a:t>
            </a:r>
          </a:p>
          <a:p>
            <a:pPr lvl="1" eaLnBrk="1" hangingPunct="1"/>
            <a:r>
              <a:rPr lang="sk-SK" dirty="0"/>
              <a:t>na zistenie vyplatenia jednej hodnoty treba čas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,</a:t>
            </a:r>
            <a:r>
              <a:rPr lang="en-US" b="1" dirty="0"/>
              <a:t> </a:t>
            </a:r>
            <a:r>
              <a:rPr lang="sk-SK" dirty="0"/>
              <a:t>ak nezarátavame čas riešenia </a:t>
            </a:r>
            <a:r>
              <a:rPr lang="sk-SK" dirty="0" err="1"/>
              <a:t>podproblémov</a:t>
            </a:r>
            <a:endParaRPr lang="sk-SK" dirty="0"/>
          </a:p>
          <a:p>
            <a:pPr lvl="1" eaLnBrk="1" hangingPunct="1"/>
            <a:r>
              <a:rPr lang="sk-SK" dirty="0"/>
              <a:t>vyplatenie každej sumy je počítané </a:t>
            </a:r>
            <a:r>
              <a:rPr lang="sk-SK" b="1" dirty="0"/>
              <a:t>nanajvýš raz </a:t>
            </a:r>
            <a:r>
              <a:rPr lang="en-US" dirty="0"/>
              <a:t>(</a:t>
            </a:r>
            <a:r>
              <a:rPr lang="sk-SK" dirty="0"/>
              <a:t>vďaka uchovaniu medzivýsledkov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ý čas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  </a:t>
            </a:r>
          </a:p>
          <a:p>
            <a:pPr lvl="1" eaLnBrk="1" hangingPunct="1"/>
            <a:r>
              <a:rPr lang="sk-SK" dirty="0"/>
              <a:t>„</a:t>
            </a:r>
            <a:r>
              <a:rPr lang="sk-SK" dirty="0" err="1"/>
              <a:t>pseudopolynomiálny</a:t>
            </a:r>
            <a:r>
              <a:rPr lang="sk-SK" dirty="0"/>
              <a:t> čas“</a:t>
            </a:r>
            <a:endParaRPr lang="en-US" dirty="0"/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á </a:t>
            </a:r>
            <a:r>
              <a:rPr lang="en-US" dirty="0" err="1"/>
              <a:t>pam</a:t>
            </a:r>
            <a:r>
              <a:rPr lang="sk-SK" dirty="0" err="1"/>
              <a:t>äť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cel</a:t>
            </a:r>
            <a:r>
              <a:rPr lang="sk-SK" dirty="0"/>
              <a:t>é dopadlo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Ukladanie medzivýsledkov – </a:t>
            </a:r>
            <a:r>
              <a:rPr lang="sk-SK" b="1" dirty="0" err="1">
                <a:solidFill>
                  <a:srgbClr val="FF0000"/>
                </a:solidFill>
              </a:rPr>
              <a:t>memoizácia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zhora-nadol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 err="1"/>
              <a:t>ému</a:t>
            </a:r>
            <a:r>
              <a:rPr lang="sk-SK" dirty="0"/>
              <a:t> k </a:t>
            </a:r>
            <a:r>
              <a:rPr lang="sk-SK" dirty="0" err="1"/>
              <a:t>podproblémom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„</a:t>
            </a:r>
            <a:r>
              <a:rPr lang="sk-SK" dirty="0" err="1"/>
              <a:t>cache</a:t>
            </a:r>
            <a:r>
              <a:rPr lang="sk-SK" dirty="0"/>
              <a:t>“ pamäť </a:t>
            </a:r>
            <a:r>
              <a:rPr lang="en-US" dirty="0"/>
              <a:t>(pole </a:t>
            </a:r>
            <a:r>
              <a:rPr lang="en-US" dirty="0" err="1"/>
              <a:t>medziv</a:t>
            </a:r>
            <a:r>
              <a:rPr lang="sk-SK" dirty="0" err="1"/>
              <a:t>ýsledkov</a:t>
            </a:r>
            <a:r>
              <a:rPr lang="en-US" dirty="0"/>
              <a:t>) m</a:t>
            </a:r>
            <a:r>
              <a:rPr lang="sk-SK" dirty="0" err="1"/>
              <a:t>ôžeme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systematicky </a:t>
            </a:r>
            <a:r>
              <a:rPr lang="sk-SK" dirty="0"/>
              <a:t>vyplniť počnúc najmenšími hodnotami</a:t>
            </a:r>
            <a:endParaRPr lang="en-US" dirty="0"/>
          </a:p>
          <a:p>
            <a:pPr lvl="1" eaLnBrk="1" hangingPunct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ístup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: </a:t>
            </a:r>
          </a:p>
          <a:p>
            <a:pPr lvl="2" eaLnBrk="1" hangingPunct="1"/>
            <a:r>
              <a:rPr lang="sk-SK" dirty="0"/>
              <a:t>z riešení problémov </a:t>
            </a:r>
            <a:r>
              <a:rPr lang="sk-SK" b="1" dirty="0"/>
              <a:t>budujeme</a:t>
            </a:r>
            <a:r>
              <a:rPr lang="sk-SK" dirty="0"/>
              <a:t> riešenia väčších problémov </a:t>
            </a:r>
          </a:p>
          <a:p>
            <a:pPr lvl="2" eaLnBrk="1" hangingPunct="1"/>
            <a:r>
              <a:rPr lang="sk-SK" b="1" dirty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/>
              <a:t>možno vyplníme trochu viac</a:t>
            </a:r>
            <a:r>
              <a:rPr lang="en-US" dirty="0"/>
              <a:t>,</a:t>
            </a:r>
            <a:r>
              <a:rPr lang="sk-SK" dirty="0"/>
              <a:t> než treba...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1€, </a:t>
            </a:r>
            <a:r>
              <a:rPr lang="en-US"/>
              <a:t>3</a:t>
            </a:r>
            <a:r>
              <a:rPr lang="sk-SK"/>
              <a:t>€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</a:t>
            </a:r>
            <a:r>
              <a:rPr lang="en-US"/>
              <a:t>2</a:t>
            </a:r>
            <a:r>
              <a:rPr lang="sk-SK"/>
              <a:t>€, </a:t>
            </a:r>
            <a:r>
              <a:rPr lang="en-US"/>
              <a:t>5</a:t>
            </a:r>
            <a:r>
              <a:rPr lang="sk-SK"/>
              <a:t>€</a:t>
            </a:r>
          </a:p>
          <a:p>
            <a:pPr eaLnBrk="1" hangingPunct="1"/>
            <a:endParaRPr lang="sk-SK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sk-SK" dirty="0"/>
              <a:t>vypočíta minimálny počet dlhopisov potrebných na vyplatenie sumy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álne</a:t>
            </a:r>
            <a:r>
              <a:rPr lang="sk-SK" dirty="0"/>
              <a:t> riešenie</a:t>
            </a:r>
            <a:r>
              <a:rPr lang="en-US" dirty="0"/>
              <a:t>), ale </a:t>
            </a:r>
            <a:r>
              <a:rPr lang="sk-SK" dirty="0"/>
              <a:t>nenájde, aké dlhopisy máme použiť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Riešenie: </a:t>
            </a:r>
          </a:p>
          <a:p>
            <a:pPr lvl="1" eaLnBrk="1" hangingPunct="1"/>
            <a:r>
              <a:rPr lang="sk-SK" dirty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Spätným prechodom </a:t>
            </a:r>
            <a:r>
              <a:rPr lang="sk-SK" dirty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1€, </a:t>
            </a:r>
            <a:r>
              <a:rPr lang="en-US" dirty="0"/>
              <a:t>3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</a:t>
            </a:r>
            <a:r>
              <a:rPr lang="en-US" dirty="0"/>
              <a:t>2</a:t>
            </a:r>
            <a:r>
              <a:rPr lang="sk-SK" dirty="0"/>
              <a:t>€, </a:t>
            </a:r>
            <a:r>
              <a:rPr lang="en-US" dirty="0"/>
              <a:t>5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Hodnota</a:t>
            </a:r>
            <a:r>
              <a:rPr lang="sk-SK" sz="1800" dirty="0">
                <a:latin typeface="Trebuchet MS" pitchFamily="34" charset="0"/>
              </a:rPr>
              <a:t> dlhopisu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en-US" sz="1800" dirty="0" err="1">
                <a:latin typeface="Trebuchet MS" pitchFamily="34" charset="0"/>
              </a:rPr>
              <a:t>ktor</a:t>
            </a:r>
            <a:r>
              <a:rPr lang="sk-SK" sz="1800" dirty="0">
                <a:latin typeface="Trebuchet MS" pitchFamily="34" charset="0"/>
              </a:rPr>
              <a:t>ý je</a:t>
            </a:r>
            <a:br>
              <a:rPr lang="sk-SK" sz="1800" dirty="0">
                <a:latin typeface="Trebuchet MS" pitchFamily="34" charset="0"/>
              </a:rPr>
            </a:br>
            <a:r>
              <a:rPr lang="sk-SK" sz="1800" dirty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/>
              <a:t>Formalizácia riešenia, definovanie </a:t>
            </a:r>
            <a:r>
              <a:rPr lang="sk-SK" dirty="0" err="1"/>
              <a:t>podproblémov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charakterizovanie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štruktúry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„Magický vzorec“ </a:t>
            </a:r>
            <a:r>
              <a:rPr lang="sk-SK" dirty="0"/>
              <a:t>na výpočet optimálneho riešenia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dirty="0"/>
              <a:t>Skonštruovanie riešení z riešení </a:t>
            </a:r>
            <a:r>
              <a:rPr lang="sk-SK" dirty="0" err="1"/>
              <a:t>podproblémov</a:t>
            </a:r>
            <a:r>
              <a:rPr lang="sk-SK" dirty="0"/>
              <a:t> prístupom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„vyplnenie tabuľky“</a:t>
            </a:r>
            <a:r>
              <a:rPr lang="en-US" dirty="0"/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sk-SK" b="1" dirty="0" err="1">
                <a:solidFill>
                  <a:srgbClr val="FF0000"/>
                </a:solidFill>
              </a:rPr>
              <a:t>ájdenie</a:t>
            </a:r>
            <a:r>
              <a:rPr lang="sk-SK" b="1" dirty="0">
                <a:solidFill>
                  <a:srgbClr val="FF0000"/>
                </a:solidFill>
              </a:rPr>
              <a:t> hodnoty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dirty="0"/>
              <a:t>Zrekonštruovanie optimálneho riešenia </a:t>
            </a:r>
            <a:r>
              <a:rPr lang="en-US" dirty="0"/>
              <a:t>(sp</a:t>
            </a:r>
            <a:r>
              <a:rPr lang="sk-SK" dirty="0" err="1"/>
              <a:t>ätným</a:t>
            </a:r>
            <a:r>
              <a:rPr lang="sk-SK" dirty="0"/>
              <a:t> prechodom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Fibonacciho</a:t>
            </a:r>
            <a:r>
              <a:rPr lang="sk-SK" b="1" dirty="0">
                <a:solidFill>
                  <a:srgbClr val="FF0000"/>
                </a:solidFill>
              </a:rPr>
              <a:t> čísla </a:t>
            </a:r>
            <a:r>
              <a:rPr lang="sk-SK" dirty="0"/>
              <a:t>F</a:t>
            </a:r>
            <a:r>
              <a:rPr lang="en-US" dirty="0"/>
              <a:t>(n) = F(n-1) + F(n-2)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šili aj </a:t>
            </a:r>
            <a:r>
              <a:rPr lang="sk-SK" dirty="0" err="1"/>
              <a:t>vyplňaním</a:t>
            </a:r>
            <a:r>
              <a:rPr lang="sk-SK" dirty="0"/>
              <a:t> poľa</a:t>
            </a:r>
          </a:p>
          <a:p>
            <a:pPr lvl="1" eaLnBrk="1" hangingPunct="1"/>
            <a:r>
              <a:rPr lang="sk-SK" dirty="0" err="1"/>
              <a:t>Fibonacciho</a:t>
            </a:r>
            <a:r>
              <a:rPr lang="sk-SK" dirty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/>
              <a:t>Idea:</a:t>
            </a:r>
            <a:r>
              <a:rPr lang="sk-SK" dirty="0"/>
              <a:t> na vyplnenie políčka poľa nám stačia len </a:t>
            </a:r>
            <a:r>
              <a:rPr lang="en-US" dirty="0" err="1"/>
              <a:t>dve</a:t>
            </a:r>
            <a:r>
              <a:rPr lang="sk-SK" dirty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/>
              <a:t>Podobnú „fintu“ ide často použiť aj pri dynamickom programovaní – v bankovom probléme potrebujeme </a:t>
            </a:r>
            <a:r>
              <a:rPr lang="en-US" b="1" i="1" dirty="0"/>
              <a:t>max{h[</a:t>
            </a:r>
            <a:r>
              <a:rPr lang="en-US" b="1" i="1" dirty="0" err="1"/>
              <a:t>i</a:t>
            </a:r>
            <a:r>
              <a:rPr lang="en-US" b="1" i="1" dirty="0"/>
              <a:t>]} </a:t>
            </a:r>
            <a:r>
              <a:rPr lang="sk-SK" dirty="0"/>
              <a:t>predchádzajúcich políčok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/>
              <a:t>Kedy dynamické programovanie</a:t>
            </a:r>
            <a:r>
              <a:rPr lang="en-US" sz="3200"/>
              <a:t>?</a:t>
            </a:r>
            <a:endParaRPr lang="sk-SK" sz="32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Optim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podštruktúra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optimálne riešenie je možné získať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Prekrývajúce sa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celkový počet rôznych </a:t>
            </a:r>
            <a:r>
              <a:rPr lang="sk-SK" dirty="0" err="1"/>
              <a:t>podproblémov</a:t>
            </a:r>
            <a:r>
              <a:rPr lang="sk-SK" dirty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Stratégiu </a:t>
            </a:r>
            <a:r>
              <a:rPr lang="sk-SK" b="1" dirty="0"/>
              <a:t>rozdeľuj a panuj </a:t>
            </a:r>
            <a:r>
              <a:rPr lang="sk-SK" dirty="0"/>
              <a:t>sme už používali: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QuickSort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ivotiz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b="1" dirty="0"/>
              <a:t>rozdelí problém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dva</a:t>
            </a:r>
            <a:r>
              <a:rPr lang="en-US" dirty="0"/>
              <a:t> </a:t>
            </a:r>
            <a:r>
              <a:rPr lang="sk-SK" dirty="0"/>
              <a:t>menšie </a:t>
            </a:r>
            <a:r>
              <a:rPr lang="en-US" dirty="0" err="1"/>
              <a:t>probl</a:t>
            </a:r>
            <a:r>
              <a:rPr lang="sk-SK" dirty="0" err="1"/>
              <a:t>émy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postupnosti</a:t>
            </a:r>
            <a:r>
              <a:rPr lang="en-US" dirty="0"/>
              <a:t>)</a:t>
            </a: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robl</a:t>
            </a:r>
            <a:r>
              <a:rPr lang="sk-SK" dirty="0" err="1"/>
              <a:t>émy</a:t>
            </a:r>
            <a:r>
              <a:rPr lang="sk-SK" dirty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MergeSort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/>
              <a:t>rozdelíme problém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 na dva menšie </a:t>
            </a:r>
            <a:r>
              <a:rPr lang="sk-SK" dirty="0" err="1"/>
              <a:t>podproblémy</a:t>
            </a:r>
            <a:r>
              <a:rPr lang="sk-SK" dirty="0"/>
              <a:t> a vyriešime ich</a:t>
            </a:r>
          </a:p>
          <a:p>
            <a:pPr lvl="2" eaLnBrk="1" hangingPunct="1"/>
            <a:r>
              <a:rPr lang="sk-SK" dirty="0"/>
              <a:t>z </a:t>
            </a:r>
            <a:r>
              <a:rPr lang="sk-SK" b="1" dirty="0"/>
              <a:t>riešení </a:t>
            </a:r>
            <a:r>
              <a:rPr lang="sk-SK" b="1" dirty="0" err="1"/>
              <a:t>podproblémov</a:t>
            </a:r>
            <a:r>
              <a:rPr lang="sk-SK" b="1" dirty="0"/>
              <a:t> vytvoríme riešenie </a:t>
            </a:r>
            <a:r>
              <a:rPr lang="sk-SK" dirty="0"/>
              <a:t>problému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</a:t>
            </a:r>
            <a:r>
              <a:rPr lang="sk-SK" dirty="0" err="1"/>
              <a:t>účenie</a:t>
            </a:r>
            <a:r>
              <a:rPr lang="sk-SK" dirty="0"/>
              <a:t> </a:t>
            </a:r>
            <a:r>
              <a:rPr lang="en-US" dirty="0" err="1"/>
              <a:t>dvoch</a:t>
            </a:r>
            <a:r>
              <a:rPr lang="sk-SK" dirty="0"/>
              <a:t> utriedených </a:t>
            </a:r>
            <a:r>
              <a:rPr lang="en-US" dirty="0"/>
              <a:t>(</a:t>
            </a:r>
            <a:r>
              <a:rPr lang="en-US" dirty="0" err="1"/>
              <a:t>usporiadan</a:t>
            </a:r>
            <a:r>
              <a:rPr lang="sk-SK" dirty="0" err="1"/>
              <a:t>ých</a:t>
            </a:r>
            <a:r>
              <a:rPr lang="en-US" dirty="0"/>
              <a:t>) </a:t>
            </a:r>
            <a:r>
              <a:rPr lang="sk-SK" dirty="0"/>
              <a:t>postupností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vybraná rastúca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/>
              <a:t>Najdlhšia vybraná rastúca </a:t>
            </a:r>
            <a:r>
              <a:rPr lang="sk-SK" sz="2400" dirty="0" err="1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Postupnos</a:t>
            </a:r>
            <a:r>
              <a:rPr lang="sk-SK" dirty="0"/>
              <a:t>ť n čísel</a:t>
            </a:r>
            <a:r>
              <a:rPr lang="en-US" dirty="0"/>
              <a:t>:</a:t>
            </a:r>
          </a:p>
          <a:p>
            <a:pPr>
              <a:buNone/>
            </a:pPr>
            <a:endParaRPr lang="sk-SK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vybrať čo najviac čísel tak, aby vybrané čísla tvorili </a:t>
            </a:r>
            <a:r>
              <a:rPr lang="sk-SK" b="1" dirty="0">
                <a:solidFill>
                  <a:srgbClr val="FF0000"/>
                </a:solidFill>
              </a:rPr>
              <a:t>rastúcu </a:t>
            </a:r>
            <a:r>
              <a:rPr lang="sk-SK" b="1" dirty="0" err="1">
                <a:solidFill>
                  <a:srgbClr val="FF0000"/>
                </a:solidFill>
              </a:rPr>
              <a:t>podpostupnosť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Iné riešenie</a:t>
            </a:r>
            <a:r>
              <a:rPr lang="en-US" dirty="0"/>
              <a:t>:</a:t>
            </a:r>
          </a:p>
          <a:p>
            <a:r>
              <a:rPr lang="en-US" i="1" dirty="0" err="1"/>
              <a:t>Existuje</a:t>
            </a:r>
            <a:r>
              <a:rPr lang="en-US" i="1" dirty="0"/>
              <a:t> </a:t>
            </a:r>
            <a:r>
              <a:rPr lang="en-US" i="1" dirty="0" err="1"/>
              <a:t>rie</a:t>
            </a:r>
            <a:r>
              <a:rPr lang="sk-SK" i="1" dirty="0" err="1"/>
              <a:t>šenie</a:t>
            </a:r>
            <a:r>
              <a:rPr lang="sk-SK" i="1" dirty="0"/>
              <a:t>, kde vyberieme viac ako 4 čísla</a:t>
            </a:r>
            <a:r>
              <a:rPr lang="en-US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Charakterizovanie</a:t>
            </a:r>
            <a:r>
              <a:rPr lang="en-US" dirty="0"/>
              <a:t> </a:t>
            </a:r>
            <a:r>
              <a:rPr lang="sk-SK" dirty="0"/>
              <a:t>štruktúry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Uvažujme </a:t>
            </a:r>
            <a:r>
              <a:rPr lang="sk-SK" sz="1800" b="1" dirty="0">
                <a:latin typeface="Trebuchet MS" pitchFamily="34" charset="0"/>
              </a:rPr>
              <a:t>najdlhšiu </a:t>
            </a:r>
            <a:r>
              <a:rPr lang="en-US" sz="1800" b="1" dirty="0" err="1">
                <a:latin typeface="Trebuchet MS" pitchFamily="34" charset="0"/>
              </a:rPr>
              <a:t>vybran</a:t>
            </a:r>
            <a:r>
              <a:rPr lang="sk-SK" sz="1800" b="1" dirty="0">
                <a:latin typeface="Trebuchet MS" pitchFamily="34" charset="0"/>
              </a:rPr>
              <a:t>ú rastúcu </a:t>
            </a:r>
            <a:r>
              <a:rPr lang="sk-SK" sz="1800" b="1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, ktorá končí vo zvolenom </a:t>
            </a:r>
            <a:r>
              <a:rPr lang="en-US" sz="1800" dirty="0" err="1">
                <a:latin typeface="Trebuchet MS" pitchFamily="34" charset="0"/>
              </a:rPr>
              <a:t>prvku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postupnosti</a:t>
            </a:r>
            <a:br>
              <a:rPr lang="sk-SK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(a </a:t>
            </a:r>
            <a:r>
              <a:rPr lang="en-US" sz="1800" dirty="0" err="1">
                <a:latin typeface="Trebuchet MS" pitchFamily="34" charset="0"/>
              </a:rPr>
              <a:t>obsahuje</a:t>
            </a:r>
            <a:r>
              <a:rPr lang="en-US" sz="1800" dirty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Optimálne riešenie </a:t>
            </a:r>
            <a:r>
              <a:rPr lang="sk-SK" dirty="0" err="1">
                <a:latin typeface="+mj-lt"/>
              </a:rPr>
              <a:t>predĺžuje</a:t>
            </a:r>
            <a:r>
              <a:rPr lang="sk-SK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jeden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prvok</a:t>
            </a:r>
            <a:r>
              <a:rPr lang="en-US" dirty="0">
                <a:latin typeface="+mj-lt"/>
              </a:rPr>
              <a:t> (8)</a:t>
            </a:r>
            <a:r>
              <a:rPr lang="sk-SK" dirty="0">
                <a:latin typeface="+mj-lt"/>
              </a:rPr>
              <a:t> nejakú </a:t>
            </a:r>
            <a:r>
              <a:rPr lang="sk-SK" b="1" dirty="0">
                <a:latin typeface="+mj-lt"/>
              </a:rPr>
              <a:t>najdlhšiu vybranú rastúcu </a:t>
            </a:r>
            <a:r>
              <a:rPr lang="sk-SK" b="1" dirty="0" err="1">
                <a:latin typeface="+mj-lt"/>
              </a:rPr>
              <a:t>podpostupnosť</a:t>
            </a:r>
            <a:r>
              <a:rPr lang="sk-SK" dirty="0">
                <a:latin typeface="+mj-lt"/>
              </a:rPr>
              <a:t>, ktorá končí v nejakom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>
                <a:latin typeface="+mj-lt"/>
              </a:rPr>
              <a:t>, ktorý je 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>
                <a:latin typeface="+mj-lt"/>
              </a:rPr>
              <a:t>a je 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„Magický vzorec“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Nevieme, ktorú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predĺžujeme</a:t>
            </a:r>
            <a:r>
              <a:rPr lang="sk-SK" sz="1800" dirty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Sk</a:t>
            </a:r>
            <a:r>
              <a:rPr lang="sk-SK" sz="1800" dirty="0" err="1">
                <a:latin typeface="Trebuchet MS" pitchFamily="34" charset="0"/>
              </a:rPr>
              <a:t>úšame</a:t>
            </a:r>
            <a:r>
              <a:rPr lang="sk-SK" sz="1800" dirty="0">
                <a:latin typeface="Trebuchet MS" pitchFamily="34" charset="0"/>
              </a:rPr>
              <a:t> predĺžiť každú </a:t>
            </a:r>
            <a:r>
              <a:rPr lang="sk-SK" sz="1800" b="1" dirty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končiacu </a:t>
            </a:r>
            <a:r>
              <a:rPr lang="sk-SK" sz="1800" b="1" dirty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>
                <a:latin typeface="Trebuchet MS" pitchFamily="34" charset="0"/>
              </a:rPr>
              <a:t>a </a:t>
            </a:r>
            <a:r>
              <a:rPr lang="en-US" sz="1800" dirty="0" err="1">
                <a:latin typeface="Trebuchet MS" pitchFamily="34" charset="0"/>
              </a:rPr>
              <a:t>vyberieme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="1" dirty="0">
                <a:latin typeface="Trebuchet MS" pitchFamily="34" charset="0"/>
              </a:rPr>
              <a:t>maximum</a:t>
            </a:r>
            <a:r>
              <a:rPr lang="en-US" sz="1800" dirty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nb-NO" sz="2400" b="1" dirty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Na </a:t>
            </a:r>
            <a:r>
              <a:rPr lang="en-US" sz="1800" dirty="0" err="1">
                <a:latin typeface="Trebuchet MS" pitchFamily="34" charset="0"/>
              </a:rPr>
              <a:t>ur</a:t>
            </a:r>
            <a:r>
              <a:rPr lang="sk-SK" sz="1800" dirty="0" err="1">
                <a:latin typeface="Trebuchet MS" pitchFamily="34" charset="0"/>
              </a:rPr>
              <a:t>čenie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b="1" dirty="0">
                <a:latin typeface="Trebuchet MS" pitchFamily="34" charset="0"/>
              </a:rPr>
              <a:t>] </a:t>
            </a:r>
            <a:r>
              <a:rPr lang="en-US" sz="1800" dirty="0" err="1">
                <a:latin typeface="Trebuchet MS" pitchFamily="34" charset="0"/>
              </a:rPr>
              <a:t>treba</a:t>
            </a:r>
            <a:r>
              <a:rPr lang="en-US" sz="1800" dirty="0">
                <a:latin typeface="Trebuchet MS" pitchFamily="34" charset="0"/>
              </a:rPr>
              <a:t> ma</a:t>
            </a:r>
            <a:r>
              <a:rPr lang="sk-SK" sz="1800" dirty="0">
                <a:latin typeface="Trebuchet MS" pitchFamily="34" charset="0"/>
              </a:rPr>
              <a:t>ť vypočítané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[j] </a:t>
            </a:r>
            <a:r>
              <a:rPr lang="en-US" sz="1800" dirty="0">
                <a:latin typeface="Trebuchet MS" pitchFamily="34" charset="0"/>
              </a:rPr>
              <a:t>pre </a:t>
            </a:r>
            <a:r>
              <a:rPr lang="en-US" sz="1800" b="1" dirty="0">
                <a:latin typeface="Trebuchet MS" pitchFamily="34" charset="0"/>
              </a:rPr>
              <a:t>j &lt; 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dirty="0">
                <a:latin typeface="Trebuchet MS" pitchFamily="34" charset="0"/>
              </a:rPr>
              <a:t>. </a:t>
            </a:r>
            <a:r>
              <a:rPr lang="en-US" sz="1800" dirty="0" err="1">
                <a:latin typeface="Trebuchet MS" pitchFamily="34" charset="0"/>
              </a:rPr>
              <a:t>Preto</a:t>
            </a:r>
            <a:r>
              <a:rPr lang="en-US" sz="1800" dirty="0">
                <a:latin typeface="Trebuchet MS" pitchFamily="34" charset="0"/>
              </a:rPr>
              <a:t> D </a:t>
            </a:r>
            <a:r>
              <a:rPr lang="en-US" sz="1800" dirty="0" err="1">
                <a:latin typeface="Trebuchet MS" pitchFamily="34" charset="0"/>
              </a:rPr>
              <a:t>budeme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</a:t>
            </a:r>
            <a:r>
              <a:rPr lang="sk-SK" sz="1800" dirty="0">
                <a:latin typeface="Trebuchet MS" pitchFamily="34" charset="0"/>
              </a:rPr>
              <a:t>čítať postupne D</a:t>
            </a:r>
            <a:r>
              <a:rPr lang="en-US" sz="1800" dirty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sk-SK" dirty="0" err="1"/>
              <a:t>álneho</a:t>
            </a:r>
            <a:r>
              <a:rPr lang="sk-SK" dirty="0"/>
              <a:t> riešenia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/>
              <a:t>Nevieme, v ktorom </a:t>
            </a:r>
            <a:r>
              <a:rPr lang="sk-SK" dirty="0" err="1"/>
              <a:t>prvk</a:t>
            </a:r>
            <a:r>
              <a:rPr lang="en-US" dirty="0"/>
              <a:t>u </a:t>
            </a:r>
            <a:r>
              <a:rPr lang="sk-SK" dirty="0"/>
              <a:t>postupnosti </a:t>
            </a:r>
            <a:r>
              <a:rPr lang="en-US" dirty="0" err="1"/>
              <a:t>kon</a:t>
            </a:r>
            <a:r>
              <a:rPr lang="sk-SK" dirty="0"/>
              <a:t>čí </a:t>
            </a:r>
            <a:r>
              <a:rPr lang="sk-SK" b="1" dirty="0">
                <a:solidFill>
                  <a:srgbClr val="FF0000"/>
                </a:solidFill>
              </a:rPr>
              <a:t>globálne</a:t>
            </a:r>
            <a:r>
              <a:rPr lang="sk-SK" dirty="0"/>
              <a:t> </a:t>
            </a:r>
            <a:r>
              <a:rPr lang="sk-SK" b="1" dirty="0"/>
              <a:t>najdlhšia vybraná rastúca </a:t>
            </a:r>
            <a:r>
              <a:rPr lang="sk-SK" b="1" dirty="0" err="1"/>
              <a:t>podpostupnosť</a:t>
            </a:r>
            <a:r>
              <a:rPr lang="sk-SK" dirty="0"/>
              <a:t>...</a:t>
            </a:r>
          </a:p>
          <a:p>
            <a:r>
              <a:rPr lang="sk-SK" dirty="0"/>
              <a:t>Vyberieme tú najdlhšiu: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spoločná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>
                <a:solidFill>
                  <a:srgbClr val="FF0000"/>
                </a:solidFill>
              </a:rPr>
              <a:t>LCS </a:t>
            </a:r>
            <a:r>
              <a:rPr lang="en-US" b="1">
                <a:solidFill>
                  <a:srgbClr val="FF0000"/>
                </a:solidFill>
              </a:rPr>
              <a:t>(Longest common subsequence) </a:t>
            </a:r>
            <a:r>
              <a:rPr lang="en-US"/>
              <a:t>– najdlh</a:t>
            </a:r>
            <a:r>
              <a:rPr lang="sk-SK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2 postupnosti </a:t>
            </a:r>
            <a:r>
              <a:rPr lang="en-US"/>
              <a:t>(m</a:t>
            </a:r>
            <a:r>
              <a:rPr lang="sk-SK"/>
              <a:t>ôžu byť aj rôznej dĺžky</a:t>
            </a:r>
            <a:r>
              <a:rPr lang="en-US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hľadáme najdlhšiu spoločnú podpostupnosť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Pou</a:t>
            </a:r>
            <a:r>
              <a:rPr lang="sk-SK"/>
              <a:t>žitie: hľadanie </a:t>
            </a:r>
            <a:r>
              <a:rPr lang="en-US"/>
              <a:t>rozdielov </a:t>
            </a:r>
            <a:r>
              <a:rPr lang="sk-SK"/>
              <a:t>v textoch </a:t>
            </a:r>
            <a:r>
              <a:rPr lang="en-US"/>
              <a:t>(v Linuxe pr</a:t>
            </a:r>
            <a:r>
              <a:rPr lang="sk-SK"/>
              <a:t>íkaz </a:t>
            </a:r>
            <a:r>
              <a:rPr lang="sk-SK" b="1">
                <a:solidFill>
                  <a:schemeClr val="tx1"/>
                </a:solidFill>
              </a:rPr>
              <a:t>diff</a:t>
            </a:r>
            <a:r>
              <a:rPr lang="en-US"/>
              <a:t>)</a:t>
            </a:r>
            <a:r>
              <a:rPr lang="sk-SK"/>
              <a:t>, hľadanie génových mutácií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 baseline="-25000"/>
          </a:p>
          <a:p>
            <a:pPr lvl="1" eaLnBrk="1" hangingPunct="1">
              <a:buFont typeface="Arial" charset="0"/>
              <a:buChar char="•"/>
            </a:pPr>
            <a:endParaRPr lang="sk-SK" baseline="-250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Formaliz</a:t>
            </a:r>
            <a:r>
              <a:rPr lang="sk-SK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Postupnosti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indexujeme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1)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/>
              <a:t>Podproblém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b="1" dirty="0"/>
              <a:t>LCS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</a:t>
            </a:r>
            <a:r>
              <a:rPr lang="en-US" dirty="0"/>
              <a:t>– d</a:t>
            </a:r>
            <a:r>
              <a:rPr lang="sk-SK" dirty="0" err="1"/>
              <a:t>ĺžka</a:t>
            </a:r>
            <a:r>
              <a:rPr lang="sk-SK" dirty="0"/>
              <a:t> najdlhšej spoločnej </a:t>
            </a:r>
            <a:r>
              <a:rPr lang="sk-SK" dirty="0" err="1"/>
              <a:t>podpostupnosti</a:t>
            </a:r>
            <a:r>
              <a:rPr lang="sk-SK" dirty="0"/>
              <a:t> z postupností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sk-SK" i="1" baseline="-25000" dirty="0">
                <a:solidFill>
                  <a:srgbClr val="FF0000"/>
                </a:solidFill>
              </a:rPr>
              <a:t>i</a:t>
            </a:r>
            <a:r>
              <a:rPr lang="sk-SK" dirty="0"/>
              <a:t> a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b</a:t>
            </a:r>
            <a:r>
              <a:rPr lang="sk-SK" i="1" baseline="-25000" dirty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Náš cieľ: </a:t>
            </a:r>
            <a:r>
              <a:rPr lang="sk-SK" b="1" dirty="0"/>
              <a:t>LCS</a:t>
            </a:r>
            <a:r>
              <a:rPr lang="en-US" b="1" dirty="0"/>
              <a:t>(n, m)</a:t>
            </a:r>
          </a:p>
          <a:p>
            <a:pPr eaLnBrk="1" hangingPunct="1"/>
            <a:r>
              <a:rPr lang="en-US" dirty="0" err="1"/>
              <a:t>Trivi</a:t>
            </a:r>
            <a:r>
              <a:rPr lang="sk-SK" dirty="0" err="1"/>
              <a:t>álne</a:t>
            </a:r>
            <a:r>
              <a:rPr lang="sk-SK" dirty="0"/>
              <a:t> fakty: </a:t>
            </a:r>
            <a:r>
              <a:rPr lang="en-US" i="1" dirty="0"/>
              <a:t>LCS(0, ?) = 0, LCS(?, 0) = 0 </a:t>
            </a:r>
            <a:endParaRPr lang="sk-SK" i="1" dirty="0"/>
          </a:p>
          <a:p>
            <a:pPr eaLnBrk="1" hangingPunct="1"/>
            <a:endParaRPr lang="sk-SK" baseline="-25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Schéma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ešte raz</a:t>
            </a:r>
            <a:r>
              <a:rPr lang="en-US" dirty="0"/>
              <a:t>)</a:t>
            </a:r>
            <a:r>
              <a:rPr lang="sk-SK" b="1" dirty="0"/>
              <a:t>:</a:t>
            </a:r>
          </a:p>
          <a:p>
            <a:pPr lvl="1" eaLnBrk="1" hangingPunct="1"/>
            <a:r>
              <a:rPr lang="sk-SK" sz="2000" dirty="0">
                <a:solidFill>
                  <a:srgbClr val="FF0000"/>
                </a:solidFill>
              </a:rPr>
              <a:t>rozdeľ problém </a:t>
            </a:r>
            <a:r>
              <a:rPr lang="sk-SK" sz="2000" dirty="0"/>
              <a:t>na menšie </a:t>
            </a:r>
            <a:r>
              <a:rPr lang="en-US" sz="2000" dirty="0"/>
              <a:t>(</a:t>
            </a:r>
            <a:r>
              <a:rPr lang="en-US" sz="2000" dirty="0" err="1"/>
              <a:t>jednoduch</a:t>
            </a:r>
            <a:r>
              <a:rPr lang="sk-SK" sz="2000" dirty="0" err="1"/>
              <a:t>šie</a:t>
            </a:r>
            <a:r>
              <a:rPr lang="en-US" sz="2000" dirty="0"/>
              <a:t>) </a:t>
            </a:r>
            <a:r>
              <a:rPr lang="en-US" sz="2000" dirty="0" err="1"/>
              <a:t>podprobl</a:t>
            </a:r>
            <a:r>
              <a:rPr lang="sk-SK" sz="2000" dirty="0" err="1"/>
              <a:t>émy</a:t>
            </a:r>
            <a:endParaRPr lang="sk-SK" sz="2000" dirty="0"/>
          </a:p>
          <a:p>
            <a:pPr lvl="1" eaLnBrk="1" hangingPunct="1"/>
            <a:r>
              <a:rPr lang="sk-SK" sz="2000" dirty="0"/>
              <a:t>vyrieš </a:t>
            </a:r>
            <a:r>
              <a:rPr lang="sk-SK" sz="2000" dirty="0" err="1"/>
              <a:t>podproblémy</a:t>
            </a:r>
            <a:endParaRPr lang="sk-SK" sz="2000" dirty="0"/>
          </a:p>
          <a:p>
            <a:pPr lvl="1" eaLnBrk="1" hangingPunct="1"/>
            <a:r>
              <a:rPr lang="sk-SK" sz="2000" dirty="0"/>
              <a:t>z riešení </a:t>
            </a:r>
            <a:r>
              <a:rPr lang="sk-SK" sz="2000" dirty="0" err="1"/>
              <a:t>podproblémov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vytvor riešenie </a:t>
            </a:r>
            <a:r>
              <a:rPr lang="sk-SK" sz="2000" dirty="0"/>
              <a:t>pre pôvodný problém </a:t>
            </a:r>
            <a:r>
              <a:rPr lang="en-US" sz="2000" dirty="0"/>
              <a:t>(</a:t>
            </a:r>
            <a:r>
              <a:rPr lang="en-US" sz="2000" dirty="0" err="1"/>
              <a:t>skombinovanie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sk-SK" sz="2000" dirty="0" err="1"/>
              <a:t>ešení</a:t>
            </a:r>
            <a:r>
              <a:rPr lang="en-US" sz="2000" dirty="0"/>
              <a:t>)</a:t>
            </a:r>
            <a:endParaRPr lang="en-US" b="1" dirty="0"/>
          </a:p>
          <a:p>
            <a:pPr eaLnBrk="1" hangingPunct="1"/>
            <a:r>
              <a:rPr lang="sk-SK" b="1" dirty="0" err="1"/>
              <a:t>QuickSort</a:t>
            </a:r>
            <a:endParaRPr lang="sk-SK" b="1" dirty="0"/>
          </a:p>
          <a:p>
            <a:pPr lvl="1" eaLnBrk="1" hangingPunct="1"/>
            <a:r>
              <a:rPr lang="sk-SK" dirty="0"/>
              <a:t>zložité rozdeľovanie, jednoduché kombinovanie riešení</a:t>
            </a:r>
          </a:p>
          <a:p>
            <a:pPr eaLnBrk="1" hangingPunct="1"/>
            <a:r>
              <a:rPr lang="sk-SK" b="1" dirty="0" err="1"/>
              <a:t>MergeSort</a:t>
            </a:r>
            <a:endParaRPr lang="sk-SK" b="1" dirty="0"/>
          </a:p>
          <a:p>
            <a:pPr lvl="1" eaLnBrk="1" hangingPunct="1"/>
            <a:r>
              <a:rPr lang="sk-SK" dirty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Zoberme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 optimálne riešenie pre     LCS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j)</a:t>
            </a:r>
            <a:r>
              <a:rPr lang="sk-SK" dirty="0"/>
              <a:t>, potom platí jedno z nasledujúceho:</a:t>
            </a:r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</a:t>
            </a:r>
            <a:r>
              <a:rPr lang="en-US" dirty="0" err="1"/>
              <a:t>i</a:t>
            </a:r>
            <a:r>
              <a:rPr lang="en-US" dirty="0"/>
              <a:t>, j-1) 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nie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baseline="-25000" dirty="0"/>
              <a:t>  </a:t>
            </a:r>
            <a:r>
              <a:rPr lang="sk-SK" dirty="0"/>
              <a:t>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j) </a:t>
            </a:r>
            <a:endParaRPr lang="sk-SK" dirty="0"/>
          </a:p>
          <a:p>
            <a:pPr lvl="1" eaLnBrk="1" hangingPunct="1"/>
            <a:r>
              <a:rPr lang="sk-SK" dirty="0"/>
              <a:t>ani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 ani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j-1)</a:t>
            </a:r>
            <a:r>
              <a:rPr lang="sk-SK" dirty="0"/>
              <a:t>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!=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aj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1 + LCS(i-1, j-1) 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2" eaLnBrk="1" hangingPunct="1"/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s</a:t>
            </a:r>
            <a:r>
              <a:rPr lang="sk-SK" dirty="0"/>
              <a:t>ú v nejakej optimálnej </a:t>
            </a:r>
            <a:r>
              <a:rPr lang="sk-SK" dirty="0" err="1"/>
              <a:t>podpostupnosti</a:t>
            </a:r>
            <a:r>
              <a:rPr lang="sk-SK" dirty="0"/>
              <a:t>, potom nie je čo riešiť a </a:t>
            </a:r>
            <a:r>
              <a:rPr lang="en-US" i="1" dirty="0"/>
              <a:t>LCS(</a:t>
            </a:r>
            <a:r>
              <a:rPr lang="en-US" i="1" dirty="0" err="1"/>
              <a:t>i</a:t>
            </a:r>
            <a:r>
              <a:rPr lang="en-US" i="1" dirty="0"/>
              <a:t>, j) = 1 + LCS(i-1, j-1)</a:t>
            </a:r>
            <a:endParaRPr lang="sk-SK" i="1" dirty="0"/>
          </a:p>
          <a:p>
            <a:pPr lvl="1" eaLnBrk="1" hangingPunct="1"/>
            <a:r>
              <a:rPr lang="sk-SK" dirty="0"/>
              <a:t>Ak len jedno z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baseline="-25000" dirty="0"/>
              <a:t> </a:t>
            </a:r>
            <a:r>
              <a:rPr lang="sk-SK" dirty="0"/>
              <a:t>nie je v optimálnej postupnosti, tak existuje optimálna postupnosť, kde sú obe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i="1" baseline="-25000" dirty="0"/>
              <a:t> </a:t>
            </a:r>
            <a:r>
              <a:rPr lang="sk-SK" dirty="0"/>
              <a:t>nie sú spoločne v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pridať na koniec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postupnosti, čím ju pred</a:t>
            </a:r>
            <a:r>
              <a:rPr lang="en-US" dirty="0"/>
              <a:t>l</a:t>
            </a:r>
            <a:r>
              <a:rPr lang="sk-SK" dirty="0" err="1"/>
              <a:t>žíme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en-US" dirty="0" err="1"/>
              <a:t>optimalitou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!=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baseline="-25000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j-1)</a:t>
            </a:r>
            <a:r>
              <a:rPr lang="en-US" dirty="0"/>
              <a:t> a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j-1)+1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!=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max{LCS(i-1, j), 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/>
          </a:p>
          <a:p>
            <a:pPr lvl="1" eaLnBrk="1" hangingPunct="1">
              <a:buFont typeface="Arial" charset="0"/>
              <a:buChar char="•"/>
            </a:pPr>
            <a:endParaRPr lang="en-US" baseline="-25000" dirty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Algoritmus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Pam</a:t>
            </a:r>
            <a:r>
              <a:rPr lang="sk-SK" dirty="0" err="1">
                <a:latin typeface="Trebuchet MS" pitchFamily="34" charset="0"/>
              </a:rPr>
              <a:t>äťová</a:t>
            </a:r>
            <a:r>
              <a:rPr lang="sk-SK" dirty="0">
                <a:latin typeface="Trebuchet MS" pitchFamily="34" charset="0"/>
              </a:rPr>
              <a:t>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Ďalšie príklady, ktoré už poznáme:</a:t>
            </a:r>
          </a:p>
          <a:p>
            <a:pPr lvl="1" eaLnBrk="1" hangingPunct="1"/>
            <a:r>
              <a:rPr lang="sk-SK" dirty="0"/>
              <a:t>konštrukcia stromu z </a:t>
            </a:r>
            <a:r>
              <a:rPr lang="sk-SK" b="1" dirty="0" err="1"/>
              <a:t>inorder</a:t>
            </a:r>
            <a:r>
              <a:rPr lang="sk-SK" dirty="0"/>
              <a:t> a </a:t>
            </a:r>
            <a:r>
              <a:rPr lang="sk-SK" b="1" dirty="0" err="1"/>
              <a:t>preorder</a:t>
            </a:r>
            <a:r>
              <a:rPr lang="sk-SK" dirty="0"/>
              <a:t> postupnosti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onštrukcia</a:t>
            </a:r>
            <a:r>
              <a:rPr lang="sk-SK" dirty="0"/>
              <a:t> stromu z</a:t>
            </a:r>
            <a:r>
              <a:rPr lang="en-US" dirty="0"/>
              <a:t>o </a:t>
            </a:r>
            <a:r>
              <a:rPr lang="sk-SK" dirty="0" err="1"/>
              <a:t>zátvorkového</a:t>
            </a:r>
            <a:r>
              <a:rPr lang="sk-SK" dirty="0"/>
              <a:t> popisu </a:t>
            </a:r>
            <a:r>
              <a:rPr lang="en-US" i="1" dirty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Ďalšie úlohy:</a:t>
            </a:r>
          </a:p>
          <a:p>
            <a:pPr lvl="1" eaLnBrk="1" hangingPunct="1"/>
            <a:r>
              <a:rPr lang="sk-SK" dirty="0"/>
              <a:t>vyhodnotenie aritmetického výrazu</a:t>
            </a:r>
          </a:p>
          <a:p>
            <a:pPr lvl="1" eaLnBrk="1" hangingPunct="1"/>
            <a:r>
              <a:rPr lang="sk-SK" dirty="0"/>
              <a:t>nájdenie medián</a:t>
            </a:r>
            <a:r>
              <a:rPr lang="en-US" dirty="0"/>
              <a:t>u</a:t>
            </a:r>
            <a:endParaRPr lang="sk-SK" dirty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robia v banke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Banky môžu emitovať </a:t>
            </a:r>
            <a:r>
              <a:rPr lang="sk-SK" b="1" dirty="0"/>
              <a:t>dlhopisy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cenn</a:t>
            </a:r>
            <a:r>
              <a:rPr lang="sk-SK" dirty="0"/>
              <a:t>é papiere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dlhopis</a:t>
            </a:r>
            <a:r>
              <a:rPr lang="en-US" dirty="0"/>
              <a:t> m</a:t>
            </a:r>
            <a:r>
              <a:rPr lang="sk-SK" dirty="0"/>
              <a:t>á svoju </a:t>
            </a:r>
            <a:r>
              <a:rPr lang="sk-SK" b="1" dirty="0"/>
              <a:t>nominálnu hodnotu </a:t>
            </a:r>
            <a:r>
              <a:rPr lang="en-US" dirty="0"/>
              <a:t>(napr.100 </a:t>
            </a:r>
            <a:r>
              <a:rPr lang="sk-SK" dirty="0"/>
              <a:t>€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druh emitovaného dlhopisu musí schváliť CDCP </a:t>
            </a:r>
            <a:r>
              <a:rPr lang="en-US" dirty="0"/>
              <a:t>(</a:t>
            </a:r>
            <a:r>
              <a:rPr lang="en-US" dirty="0" err="1"/>
              <a:t>centr</a:t>
            </a:r>
            <a:r>
              <a:rPr lang="sk-SK" dirty="0" err="1"/>
              <a:t>álny</a:t>
            </a:r>
            <a:r>
              <a:rPr lang="sk-SK" dirty="0"/>
              <a:t> depozitár CP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k-SK" dirty="0"/>
              <a:t>necháva schvaľovať malý počet druhov</a:t>
            </a:r>
            <a:r>
              <a:rPr lang="en-US" dirty="0"/>
              <a:t> </a:t>
            </a:r>
            <a:r>
              <a:rPr lang="en-US" dirty="0" err="1"/>
              <a:t>dlhopisov</a:t>
            </a:r>
            <a:endParaRPr lang="sk-SK" dirty="0"/>
          </a:p>
          <a:p>
            <a:pPr eaLnBrk="1" hangingPunct="1"/>
            <a:r>
              <a:rPr lang="sk-SK" b="1" dirty="0"/>
              <a:t>Príklad: </a:t>
            </a:r>
            <a:r>
              <a:rPr lang="en-US" dirty="0"/>
              <a:t>B</a:t>
            </a:r>
            <a:r>
              <a:rPr lang="sk-SK" dirty="0" err="1"/>
              <a:t>anka</a:t>
            </a:r>
            <a:r>
              <a:rPr lang="sk-SK" dirty="0"/>
              <a:t> sa rozhodne emitovať 3 druhy dlhopisov s nominálnymi hodnotami 100 €, </a:t>
            </a:r>
            <a:r>
              <a:rPr lang="en-US" dirty="0"/>
              <a:t>500</a:t>
            </a:r>
            <a:r>
              <a:rPr lang="sk-SK" dirty="0"/>
              <a:t> €, </a:t>
            </a:r>
            <a:r>
              <a:rPr lang="en-US" dirty="0"/>
              <a:t>800 </a:t>
            </a:r>
            <a:r>
              <a:rPr lang="sk-SK" dirty="0"/>
              <a:t>€, t.j.</a:t>
            </a:r>
            <a:r>
              <a:rPr lang="en-US" dirty="0"/>
              <a:t>,</a:t>
            </a:r>
            <a:r>
              <a:rPr lang="sk-SK" dirty="0"/>
              <a:t> musí požiadať CDCP </a:t>
            </a:r>
            <a:r>
              <a:rPr lang="en-US" dirty="0"/>
              <a:t>                            </a:t>
            </a:r>
            <a:r>
              <a:rPr lang="sk-SK" dirty="0"/>
              <a:t>o</a:t>
            </a:r>
            <a:r>
              <a:rPr lang="en-US" dirty="0"/>
              <a:t> </a:t>
            </a:r>
            <a:r>
              <a:rPr lang="sk-SK" dirty="0"/>
              <a:t>schválenie 3 druhov CP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Šetrenie </a:t>
            </a:r>
            <a:r>
              <a:rPr lang="en-US" sz="3200" dirty="0"/>
              <a:t>(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bojova</a:t>
            </a:r>
            <a:r>
              <a:rPr lang="sk-SK" sz="3200" dirty="0"/>
              <a:t>ť s k</a:t>
            </a:r>
            <a:r>
              <a:rPr lang="en-US" sz="3200" dirty="0"/>
              <a:t>r</a:t>
            </a:r>
            <a:r>
              <a:rPr lang="sk-SK" sz="3200" dirty="0" err="1"/>
              <a:t>ízou</a:t>
            </a:r>
            <a:r>
              <a:rPr lang="en-US" sz="3200" dirty="0"/>
              <a:t>)</a:t>
            </a:r>
            <a:endParaRPr lang="sk-SK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Klient pri kúpe </a:t>
            </a:r>
            <a:r>
              <a:rPr lang="en-US" dirty="0" err="1"/>
              <a:t>dostan</a:t>
            </a:r>
            <a:r>
              <a:rPr lang="sk-SK" dirty="0"/>
              <a:t>e od banky </a:t>
            </a:r>
            <a:r>
              <a:rPr lang="en-US" dirty="0" err="1"/>
              <a:t>dlhopisy</a:t>
            </a:r>
            <a:r>
              <a:rPr lang="en-US" dirty="0"/>
              <a:t> (</a:t>
            </a:r>
            <a:r>
              <a:rPr lang="sk-SK" dirty="0"/>
              <a:t>cenné papier</a:t>
            </a:r>
            <a:r>
              <a:rPr lang="en-US" dirty="0"/>
              <a:t>e)</a:t>
            </a:r>
            <a:r>
              <a:rPr lang="sk-SK" dirty="0"/>
              <a:t> na špeciálnom papieri</a:t>
            </a:r>
          </a:p>
          <a:p>
            <a:pPr eaLnBrk="1" hangingPunct="1"/>
            <a:r>
              <a:rPr lang="sk-SK" dirty="0"/>
              <a:t>Špeciálny papier je </a:t>
            </a:r>
            <a:r>
              <a:rPr lang="sk-SK" b="1" dirty="0"/>
              <a:t>drahý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Problém: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Ak klient chce nakúpiť dlhopisy za 1</a:t>
            </a:r>
            <a:r>
              <a:rPr lang="en-US" dirty="0"/>
              <a:t>000</a:t>
            </a:r>
            <a:r>
              <a:rPr lang="sk-SK" dirty="0"/>
              <a:t>€, dlhopisy v akej nominálnej hodnote </a:t>
            </a:r>
            <a:r>
              <a:rPr lang="en-US" dirty="0"/>
              <a:t>a v </a:t>
            </a:r>
            <a:r>
              <a:rPr lang="en-US" dirty="0" err="1"/>
              <a:t>akom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 err="1"/>
              <a:t>čte</a:t>
            </a:r>
            <a:r>
              <a:rPr lang="sk-SK" dirty="0"/>
              <a:t> vydať, aby sa použilo </a:t>
            </a:r>
            <a:r>
              <a:rPr lang="sk-SK" b="1" dirty="0"/>
              <a:t>čo najmenej papiera</a:t>
            </a:r>
            <a:r>
              <a:rPr lang="en-US" dirty="0"/>
              <a:t>? (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ušetriť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sk-SK" dirty="0"/>
              <a:t> skladovať veľa „papiera“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Je vôbec možné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dlhopisy v požadovanej hodnote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7292</TotalTime>
  <Words>2829</Words>
  <Application>Microsoft Office PowerPoint</Application>
  <PresentationFormat>Prezentácia na obrazovke (4:3)</PresentationFormat>
  <Paragraphs>524</Paragraphs>
  <Slides>54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Identity_Lifecycle_Management</vt:lpstr>
      <vt:lpstr>7. prednáška (29.3.2021)</vt:lpstr>
      <vt:lpstr>Čo už vieme</vt:lpstr>
      <vt:lpstr>Divide et impera</vt:lpstr>
      <vt:lpstr>Rozdeľuj a panuj</vt:lpstr>
      <vt:lpstr>Rozdeľuj a panuj</vt:lpstr>
      <vt:lpstr>Rozdeľuj a panuj</vt:lpstr>
      <vt:lpstr>Prezentácia programu PowerPoint</vt:lpstr>
      <vt:lpstr>Čo robia v banke?</vt:lpstr>
      <vt:lpstr>Šetrenie (Ako bojovať s krízou)</vt:lpstr>
      <vt:lpstr>Príklad</vt:lpstr>
      <vt:lpstr>Prezentácia programu PowerPoint</vt:lpstr>
      <vt:lpstr>„Greedy“ stratégie</vt:lpstr>
      <vt:lpstr>Formalizácia problému</vt:lpstr>
      <vt:lpstr>Reinterpretácia pre fyzikov</vt:lpstr>
      <vt:lpstr>Ako to vyriešiť?</vt:lpstr>
      <vt:lpstr>Backtracking</vt:lpstr>
      <vt:lpstr>Backtracking - zefektívnenie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Čo vieme povedať o kôpkách?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Prezentácia programu PowerPoint</vt:lpstr>
      <vt:lpstr>Prezentácia programu PowerPoint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Prezentácia programu PowerPoint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Juraj Šebej PhD.</cp:lastModifiedBy>
  <cp:revision>566</cp:revision>
  <dcterms:created xsi:type="dcterms:W3CDTF">2007-01-29T19:11:06Z</dcterms:created>
  <dcterms:modified xsi:type="dcterms:W3CDTF">2021-03-29T09:30:21Z</dcterms:modified>
</cp:coreProperties>
</file>