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50"/>
  </p:notesMasterIdLst>
  <p:handoutMasterIdLst>
    <p:handoutMasterId r:id="rId51"/>
  </p:handoutMasterIdLst>
  <p:sldIdLst>
    <p:sldId id="352" r:id="rId2"/>
    <p:sldId id="387" r:id="rId3"/>
    <p:sldId id="388" r:id="rId4"/>
    <p:sldId id="389" r:id="rId5"/>
    <p:sldId id="391" r:id="rId6"/>
    <p:sldId id="393" r:id="rId7"/>
    <p:sldId id="390" r:id="rId8"/>
    <p:sldId id="436" r:id="rId9"/>
    <p:sldId id="394" r:id="rId10"/>
    <p:sldId id="385" r:id="rId11"/>
    <p:sldId id="395" r:id="rId12"/>
    <p:sldId id="397" r:id="rId13"/>
    <p:sldId id="405" r:id="rId14"/>
    <p:sldId id="406" r:id="rId15"/>
    <p:sldId id="399" r:id="rId16"/>
    <p:sldId id="400" r:id="rId17"/>
    <p:sldId id="401" r:id="rId18"/>
    <p:sldId id="403" r:id="rId19"/>
    <p:sldId id="407" r:id="rId20"/>
    <p:sldId id="404" r:id="rId21"/>
    <p:sldId id="398" r:id="rId22"/>
    <p:sldId id="408" r:id="rId23"/>
    <p:sldId id="409" r:id="rId24"/>
    <p:sldId id="410" r:id="rId25"/>
    <p:sldId id="413" r:id="rId26"/>
    <p:sldId id="411" r:id="rId27"/>
    <p:sldId id="414" r:id="rId28"/>
    <p:sldId id="421" r:id="rId29"/>
    <p:sldId id="412" r:id="rId30"/>
    <p:sldId id="415" r:id="rId31"/>
    <p:sldId id="419" r:id="rId32"/>
    <p:sldId id="420" r:id="rId33"/>
    <p:sldId id="423" r:id="rId34"/>
    <p:sldId id="424" r:id="rId35"/>
    <p:sldId id="416" r:id="rId36"/>
    <p:sldId id="426" r:id="rId37"/>
    <p:sldId id="417" r:id="rId38"/>
    <p:sldId id="418" r:id="rId39"/>
    <p:sldId id="427" r:id="rId40"/>
    <p:sldId id="429" r:id="rId41"/>
    <p:sldId id="435" r:id="rId42"/>
    <p:sldId id="428" r:id="rId43"/>
    <p:sldId id="430" r:id="rId44"/>
    <p:sldId id="431" r:id="rId45"/>
    <p:sldId id="432" r:id="rId46"/>
    <p:sldId id="433" r:id="rId47"/>
    <p:sldId id="434" r:id="rId48"/>
    <p:sldId id="347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F7FBC5"/>
    <a:srgbClr val="008000"/>
    <a:srgbClr val="FFFFCC"/>
    <a:srgbClr val="FF66FF"/>
    <a:srgbClr val="CC9900"/>
    <a:srgbClr val="E7FFE7"/>
    <a:srgbClr val="CCFFCC"/>
    <a:srgbClr val="FFE781"/>
    <a:srgbClr val="99CCFF"/>
    <a:srgbClr val="A7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93750" autoAdjust="0"/>
  </p:normalViewPr>
  <p:slideViewPr>
    <p:cSldViewPr snapToGrid="0">
      <p:cViewPr varScale="1">
        <p:scale>
          <a:sx n="108" d="100"/>
          <a:sy n="108" d="100"/>
        </p:scale>
        <p:origin x="1776" y="78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49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57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7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2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11" Type="http://schemas.openxmlformats.org/officeDocument/2006/relationships/image" Target="../media/image4.jpe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5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9.png"/><Relationship Id="rId4" Type="http://schemas.openxmlformats.org/officeDocument/2006/relationships/image" Target="../media/image38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2. </a:t>
            </a:r>
            <a:r>
              <a:rPr lang="en-US" sz="4000" dirty="0" err="1"/>
              <a:t>predn</a:t>
            </a:r>
            <a:r>
              <a:rPr lang="sk-SK" sz="4000" dirty="0" err="1"/>
              <a:t>áška</a:t>
            </a:r>
            <a:r>
              <a:rPr lang="en-US" sz="4000" dirty="0"/>
              <a:t> </a:t>
            </a:r>
            <a:r>
              <a:rPr lang="en-US" sz="4000" dirty="0" smtClean="0"/>
              <a:t>(22.2.2021)</a:t>
            </a:r>
            <a:endParaRPr lang="cs-CZ" sz="4000" dirty="0"/>
          </a:p>
        </p:txBody>
      </p:sp>
      <p:pic>
        <p:nvPicPr>
          <p:cNvPr id="18436" name="Picture 4" descr="http://www.cs.ucsb.edu/~pconrad/cs40/images/ch03_jpeg/03-2-003.jpg"/>
          <p:cNvPicPr>
            <a:picLocks noChangeAspect="1" noChangeArrowheads="1"/>
          </p:cNvPicPr>
          <p:nvPr/>
        </p:nvPicPr>
        <p:blipFill>
          <a:blip r:embed="rId2" cstate="print"/>
          <a:srcRect t="5887"/>
          <a:stretch>
            <a:fillRect/>
          </a:stretch>
        </p:blipFill>
        <p:spPr bwMode="auto">
          <a:xfrm>
            <a:off x="394537" y="3183147"/>
            <a:ext cx="3528506" cy="3359989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2867" y="1356833"/>
            <a:ext cx="6366295" cy="1886699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en-US" sz="115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6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(d </a:t>
            </a:r>
            <a:r>
              <a:rPr lang="sk-SK" sz="6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triedenia</a:t>
            </a:r>
            <a:r>
              <a:rPr lang="en-US" sz="6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)</a:t>
            </a:r>
            <a:r>
              <a:rPr lang="sk-SK" sz="6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/>
            </a:r>
            <a:br>
              <a:rPr lang="sk-SK" sz="6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r>
              <a:rPr lang="sk-SK" sz="6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k zložitosti</a:t>
            </a:r>
            <a:endParaRPr lang="en-US" sz="32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algn="ctr" eaLnBrk="1" hangingPunct="1">
              <a:buFontTx/>
              <a:buNone/>
            </a:pPr>
            <a:endParaRPr lang="sk-SK" sz="36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18438" name="Picture 6" descr="http://a.kbimg.net/product_images/16541/750403_Sortierbrett_Sorting_Board_01_medium.jpg"/>
          <p:cNvPicPr>
            <a:picLocks noChangeAspect="1" noChangeArrowheads="1"/>
          </p:cNvPicPr>
          <p:nvPr/>
        </p:nvPicPr>
        <p:blipFill>
          <a:blip r:embed="rId3" cstate="print"/>
          <a:srcRect t="10868" b="12453"/>
          <a:stretch>
            <a:fillRect/>
          </a:stretch>
        </p:blipFill>
        <p:spPr bwMode="auto">
          <a:xfrm>
            <a:off x="5236234" y="4302581"/>
            <a:ext cx="2837609" cy="21758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Je bin</a:t>
            </a:r>
            <a:r>
              <a:rPr lang="sk-SK" sz="3200" dirty="0" err="1"/>
              <a:t>árne</a:t>
            </a:r>
            <a:r>
              <a:rPr lang="sk-SK" sz="3200" dirty="0"/>
              <a:t> vyhľadávanie lepšie</a:t>
            </a:r>
            <a:r>
              <a:rPr lang="en-US" sz="3200" dirty="0"/>
              <a:t>?</a:t>
            </a:r>
            <a:endParaRPr lang="sk-SK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49549" y="1526876"/>
          <a:ext cx="7205931" cy="3566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01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1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1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3470">
                <a:tc>
                  <a:txBody>
                    <a:bodyPr/>
                    <a:lstStyle/>
                    <a:p>
                      <a:pPr algn="ctr"/>
                      <a:r>
                        <a:rPr lang="sk-SK" sz="2400" i="1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Line</a:t>
                      </a:r>
                      <a:r>
                        <a:rPr lang="sk-SK" sz="2400" dirty="0" err="1"/>
                        <a:t>árne</a:t>
                      </a:r>
                      <a:r>
                        <a:rPr lang="sk-SK" sz="2400" baseline="0" dirty="0"/>
                        <a:t> vyhľadávanie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/>
                        <a:t>Binárne vyhľadávanie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4</a:t>
                      </a:r>
                      <a:endParaRPr lang="sk-S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7</a:t>
                      </a:r>
                      <a:endParaRPr lang="sk-S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</a:t>
                      </a:r>
                      <a:endParaRPr lang="sk-S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1000000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1000000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20</a:t>
                      </a:r>
                      <a:endParaRPr lang="sk-S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1000000000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1000000000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30</a:t>
                      </a:r>
                      <a:endParaRPr lang="sk-S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1000000000000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1000000000000</a:t>
                      </a:r>
                      <a:endParaRPr lang="sk-SK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sk-SK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val Callout 4"/>
          <p:cNvSpPr/>
          <p:nvPr/>
        </p:nvSpPr>
        <p:spPr bwMode="auto">
          <a:xfrm>
            <a:off x="3844213" y="5472623"/>
            <a:ext cx="4704564" cy="1168539"/>
          </a:xfrm>
          <a:prstGeom prst="wedgeEllipseCallout">
            <a:avLst>
              <a:gd name="adj1" fmla="val 34539"/>
              <a:gd name="adj2" fmla="val -88311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 dirty="0" err="1">
                <a:latin typeface="+mj-lt"/>
              </a:rPr>
              <a:t>Oplat</a:t>
            </a:r>
            <a:r>
              <a:rPr lang="sk-SK" sz="1600" b="1" i="1" dirty="0">
                <a:latin typeface="+mj-lt"/>
              </a:rPr>
              <a:t>í sa mať veci usporiadané a vďaka tomu môcť použiť binárne vyhľadávanie.</a:t>
            </a:r>
            <a:endParaRPr lang="pl-PL" sz="1600" b="1" i="1" dirty="0">
              <a:latin typeface="+mj-lt"/>
            </a:endParaRPr>
          </a:p>
        </p:txBody>
      </p:sp>
      <p:pic>
        <p:nvPicPr>
          <p:cNvPr id="61442" name="Picture 2" descr="http://cache.io9.com/assets/images/8/2011/02/phone_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397" y="5422606"/>
            <a:ext cx="2352435" cy="1323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Ako </a:t>
            </a:r>
            <a:r>
              <a:rPr lang="en-US" sz="3200" dirty="0" err="1"/>
              <a:t>da</a:t>
            </a:r>
            <a:r>
              <a:rPr lang="sk-SK" sz="3200" dirty="0"/>
              <a:t>ť veci na správne miesto</a:t>
            </a:r>
            <a:r>
              <a:rPr lang="en-US" sz="3200" dirty="0"/>
              <a:t>?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931350"/>
            <a:ext cx="8574505" cy="4645914"/>
          </a:xfrm>
        </p:spPr>
        <p:txBody>
          <a:bodyPr/>
          <a:lstStyle/>
          <a:p>
            <a:pPr algn="ctr">
              <a:buNone/>
            </a:pPr>
            <a:r>
              <a:rPr lang="en-US" dirty="0" err="1"/>
              <a:t>Karti</a:t>
            </a:r>
            <a:r>
              <a:rPr lang="sk-SK" dirty="0" err="1"/>
              <a:t>čkový</a:t>
            </a:r>
            <a:r>
              <a:rPr lang="sk-SK" dirty="0"/>
              <a:t> experiment...</a:t>
            </a:r>
            <a:endParaRPr lang="en-US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46" y="3347015"/>
            <a:ext cx="76771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Bublinkov</a:t>
            </a:r>
            <a:r>
              <a:rPr lang="sk-SK" dirty="0"/>
              <a:t>é triedenie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/>
              <a:t>Kým nie sú všetky susedné prvky v poli v správnom poradí, opakuj:</a:t>
            </a:r>
          </a:p>
          <a:p>
            <a:pPr lvl="1"/>
            <a:r>
              <a:rPr lang="sk-SK" sz="2000" dirty="0"/>
              <a:t>nájdi </a:t>
            </a:r>
            <a:r>
              <a:rPr lang="sk-SK" sz="2000" dirty="0" err="1"/>
              <a:t>dv</a:t>
            </a:r>
            <a:r>
              <a:rPr lang="en-US" sz="2000" dirty="0"/>
              <a:t>a</a:t>
            </a:r>
            <a:r>
              <a:rPr lang="sk-SK" sz="2000"/>
              <a:t> </a:t>
            </a:r>
            <a:r>
              <a:rPr lang="sk-SK" sz="2000" dirty="0"/>
              <a:t>susedné prvky „v zlom poradí“ a navzájom ich vymeň</a:t>
            </a:r>
          </a:p>
          <a:p>
            <a:pPr lvl="1"/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465827" y="2669008"/>
            <a:ext cx="831586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bubbleSort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[] p) {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boolean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do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{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false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sk-SK" dirty="0">
              <a:latin typeface="Consolas"/>
            </a:endParaRP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nn-NO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i=0; i&lt;p.</a:t>
            </a:r>
            <a:r>
              <a:rPr lang="nn-NO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-1; i++) 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    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b="1" dirty="0">
                <a:solidFill>
                  <a:srgbClr val="FF0000"/>
                </a:solidFill>
                <a:latin typeface="Consolas"/>
              </a:rPr>
              <a:t>p[i] &gt; p[i+1]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 { </a:t>
            </a:r>
          </a:p>
          <a:p>
            <a:r>
              <a:rPr lang="sk-SK" i="1" dirty="0">
                <a:solidFill>
                  <a:srgbClr val="000000"/>
                </a:solidFill>
                <a:latin typeface="Consolas"/>
              </a:rPr>
              <a:t>                </a:t>
            </a:r>
            <a:r>
              <a:rPr lang="sk-SK" i="1" dirty="0" err="1">
                <a:solidFill>
                  <a:srgbClr val="000000"/>
                </a:solidFill>
                <a:latin typeface="Consolas"/>
              </a:rPr>
              <a:t>vymen</a:t>
            </a:r>
            <a:r>
              <a:rPr lang="sk-SK" i="1" dirty="0">
                <a:solidFill>
                  <a:srgbClr val="000000"/>
                </a:solidFill>
                <a:latin typeface="Consolas"/>
              </a:rPr>
              <a:t>(p, i, i+1);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           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true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        }</a:t>
            </a:r>
          </a:p>
          <a:p>
            <a:endParaRPr lang="sk-SK" dirty="0">
              <a:latin typeface="Consolas"/>
            </a:endParaRP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}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while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}</a:t>
            </a:r>
            <a:endParaRPr lang="sk-SK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5037825" y="3476443"/>
            <a:ext cx="1130059" cy="65560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22235" y="3076597"/>
            <a:ext cx="2940609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Hľadáme susedné prvky, ktoré sú v zlom poradí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5339750" y="5443269"/>
            <a:ext cx="695861" cy="60959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941721" y="5765163"/>
            <a:ext cx="2940609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Poznačíme si, že sme našli v poli niečo „zlé“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5210353" y="4865299"/>
            <a:ext cx="1509623" cy="18115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637586" y="4442447"/>
            <a:ext cx="2118225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None/>
            </a:pP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pom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p[i];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p[i] = p[i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+1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p[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i+1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 =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pom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;</a:t>
            </a:r>
          </a:p>
        </p:txBody>
      </p:sp>
    </p:spTree>
  </p:cSld>
  <p:clrMapOvr>
    <a:masterClrMapping/>
  </p:clrMapOvr>
  <p:transition spd="med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Bubli</a:t>
            </a:r>
            <a:r>
              <a:rPr lang="sk-SK" dirty="0"/>
              <a:t>n</a:t>
            </a:r>
            <a:r>
              <a:rPr lang="en-US" dirty="0" err="1"/>
              <a:t>kov</a:t>
            </a:r>
            <a:r>
              <a:rPr lang="sk-SK" dirty="0"/>
              <a:t>é triedenie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Pozorovanie: </a:t>
            </a:r>
            <a:r>
              <a:rPr lang="sk-SK" dirty="0"/>
              <a:t>od konca poľa sa postupne vytvára </a:t>
            </a:r>
            <a:r>
              <a:rPr lang="en-US" dirty="0"/>
              <a:t>(</a:t>
            </a:r>
            <a:r>
              <a:rPr lang="en-US" dirty="0" err="1"/>
              <a:t>vybubl</a:t>
            </a:r>
            <a:r>
              <a:rPr lang="sk-SK" dirty="0" err="1"/>
              <a:t>áva</a:t>
            </a:r>
            <a:r>
              <a:rPr lang="en-US" dirty="0"/>
              <a:t>) </a:t>
            </a:r>
            <a:r>
              <a:rPr lang="sk-SK" dirty="0">
                <a:solidFill>
                  <a:srgbClr val="FF0000"/>
                </a:solidFill>
              </a:rPr>
              <a:t>usporiadaná </a:t>
            </a:r>
            <a:r>
              <a:rPr lang="en-US" dirty="0">
                <a:solidFill>
                  <a:srgbClr val="FF0000"/>
                </a:solidFill>
              </a:rPr>
              <a:t>pod</a:t>
            </a:r>
            <a:r>
              <a:rPr lang="sk-SK" dirty="0">
                <a:solidFill>
                  <a:srgbClr val="FF0000"/>
                </a:solidFill>
              </a:rPr>
              <a:t>postupnosť</a:t>
            </a:r>
          </a:p>
          <a:p>
            <a:pPr lvl="1"/>
            <a:r>
              <a:rPr lang="sk-SK" b="1" dirty="0"/>
              <a:t>vylepšenie</a:t>
            </a:r>
            <a:r>
              <a:rPr lang="sk-SK" dirty="0"/>
              <a:t>: pri hľadaní „zlých“ susedov nemusíme ísť do konca poľa </a:t>
            </a:r>
            <a:r>
              <a:rPr lang="en-US" dirty="0"/>
              <a:t>(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,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dirty="0"/>
              <a:t>,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dirty="0"/>
              <a:t>,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en-US" dirty="0"/>
              <a:t>, …)</a:t>
            </a:r>
          </a:p>
          <a:p>
            <a:pPr lvl="1"/>
            <a:r>
              <a:rPr lang="sk-SK" dirty="0"/>
              <a:t>v</a:t>
            </a:r>
            <a:r>
              <a:rPr lang="en-US" dirty="0" err="1"/>
              <a:t>ylep</a:t>
            </a:r>
            <a:r>
              <a:rPr lang="sk-SK" dirty="0" err="1"/>
              <a:t>šená</a:t>
            </a:r>
            <a:r>
              <a:rPr lang="sk-SK" dirty="0"/>
              <a:t> verzia na cvičeniach...</a:t>
            </a:r>
            <a:endParaRPr lang="en-US" dirty="0"/>
          </a:p>
          <a:p>
            <a:r>
              <a:rPr lang="sk-SK" dirty="0"/>
              <a:t>Koľko krát sa zopakuje</a:t>
            </a:r>
            <a:r>
              <a:rPr lang="en-US" dirty="0"/>
              <a:t/>
            </a:r>
            <a:br>
              <a:rPr lang="en-US" dirty="0"/>
            </a:br>
            <a:r>
              <a:rPr lang="sk-SK" b="1" kern="1200" dirty="0" err="1">
                <a:solidFill>
                  <a:srgbClr val="7F0055"/>
                </a:solidFill>
                <a:latin typeface="Consolas"/>
                <a:ea typeface="+mn-ea"/>
                <a:cs typeface="Arial" charset="0"/>
              </a:rPr>
              <a:t>do-while</a:t>
            </a:r>
            <a:r>
              <a:rPr lang="sk-SK" dirty="0"/>
              <a:t> cyklus</a:t>
            </a:r>
            <a:r>
              <a:rPr lang="en-US" dirty="0"/>
              <a:t>?</a:t>
            </a:r>
          </a:p>
          <a:p>
            <a:pPr lvl="1"/>
            <a:r>
              <a:rPr lang="sk-SK" b="1" dirty="0"/>
              <a:t>v</a:t>
            </a:r>
            <a:r>
              <a:rPr lang="en-US" b="1" dirty="0"/>
              <a:t> </a:t>
            </a:r>
            <a:r>
              <a:rPr lang="en-US" b="1" dirty="0" err="1"/>
              <a:t>najlep</a:t>
            </a:r>
            <a:r>
              <a:rPr lang="sk-SK" b="1" dirty="0" err="1"/>
              <a:t>šom</a:t>
            </a:r>
            <a:r>
              <a:rPr lang="sk-SK" b="1" dirty="0"/>
              <a:t> prípade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(</a:t>
            </a:r>
            <a:r>
              <a:rPr lang="sk-SK" dirty="0"/>
              <a:t>u</a:t>
            </a:r>
            <a:r>
              <a:rPr lang="en-US" dirty="0" err="1"/>
              <a:t>sporiadan</a:t>
            </a:r>
            <a:r>
              <a:rPr lang="sk-SK" dirty="0"/>
              <a:t>é pole</a:t>
            </a:r>
            <a:r>
              <a:rPr lang="en-US" dirty="0"/>
              <a:t>):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/>
              <a:t> </a:t>
            </a:r>
            <a:r>
              <a:rPr lang="en-US" dirty="0" err="1"/>
              <a:t>kr</a:t>
            </a:r>
            <a:r>
              <a:rPr lang="sk-SK" dirty="0" err="1"/>
              <a:t>át</a:t>
            </a:r>
            <a:endParaRPr lang="en-US" dirty="0"/>
          </a:p>
          <a:p>
            <a:pPr lvl="1"/>
            <a:r>
              <a:rPr lang="sk-SK" b="1" dirty="0"/>
              <a:t>v</a:t>
            </a:r>
            <a:r>
              <a:rPr lang="en-US" b="1" dirty="0"/>
              <a:t> </a:t>
            </a:r>
            <a:r>
              <a:rPr lang="en-US" b="1" dirty="0" err="1"/>
              <a:t>najhor</a:t>
            </a:r>
            <a:r>
              <a:rPr lang="sk-SK" b="1" dirty="0" err="1"/>
              <a:t>šom</a:t>
            </a:r>
            <a:r>
              <a:rPr lang="sk-SK" b="1" dirty="0"/>
              <a:t> prípade</a:t>
            </a:r>
            <a:r>
              <a:rPr lang="sk-SK" dirty="0"/>
              <a:t>: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 krát</a:t>
            </a:r>
          </a:p>
        </p:txBody>
      </p:sp>
      <p:pic>
        <p:nvPicPr>
          <p:cNvPr id="7172" name="Picture 4" descr="http://pamperedbeast.com/wp-content/uploads/2011/01/Bubbles-300x29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5191" y="3440986"/>
            <a:ext cx="3021701" cy="29411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Bublinky</a:t>
            </a:r>
            <a:r>
              <a:rPr lang="en-US" dirty="0"/>
              <a:t> a </a:t>
            </a:r>
            <a:r>
              <a:rPr lang="en-US" dirty="0" err="1"/>
              <a:t>po</a:t>
            </a:r>
            <a:r>
              <a:rPr lang="sk-SK" dirty="0" err="1"/>
              <a:t>čet</a:t>
            </a:r>
            <a:r>
              <a:rPr lang="sk-SK" dirty="0"/>
              <a:t> porovnaní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Aký je </a:t>
            </a:r>
            <a:r>
              <a:rPr lang="sk-SK" dirty="0">
                <a:solidFill>
                  <a:srgbClr val="FF0000"/>
                </a:solidFill>
              </a:rPr>
              <a:t>počet porovnaní</a:t>
            </a:r>
            <a:r>
              <a:rPr lang="sk-SK" dirty="0"/>
              <a:t>, ktoré vykoná algoritmus</a:t>
            </a:r>
            <a:r>
              <a:rPr lang="en-US" dirty="0"/>
              <a:t>?</a:t>
            </a:r>
            <a:endParaRPr lang="sk-SK" dirty="0"/>
          </a:p>
          <a:p>
            <a:pPr lvl="1"/>
            <a:r>
              <a:rPr lang="sk-SK" b="1" dirty="0"/>
              <a:t>v</a:t>
            </a:r>
            <a:r>
              <a:rPr lang="en-US" b="1" dirty="0"/>
              <a:t> </a:t>
            </a:r>
            <a:r>
              <a:rPr lang="en-US" b="1" dirty="0" err="1"/>
              <a:t>najle</a:t>
            </a:r>
            <a:r>
              <a:rPr lang="sk-SK" b="1" dirty="0" err="1"/>
              <a:t>pšom</a:t>
            </a:r>
            <a:r>
              <a:rPr lang="sk-SK" b="1" dirty="0"/>
              <a:t> prípade</a:t>
            </a:r>
            <a:r>
              <a:rPr lang="en-US" dirty="0"/>
              <a:t>:</a:t>
            </a:r>
            <a:r>
              <a:rPr lang="sk-SK" dirty="0"/>
              <a:t>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n-1</a:t>
            </a:r>
          </a:p>
          <a:p>
            <a:pPr lvl="2"/>
            <a:r>
              <a:rPr lang="en-US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/>
              <a:t> </a:t>
            </a:r>
            <a:r>
              <a:rPr lang="en-US" dirty="0" err="1"/>
              <a:t>iter</a:t>
            </a:r>
            <a:r>
              <a:rPr lang="sk-SK" dirty="0" err="1"/>
              <a:t>ácia</a:t>
            </a:r>
            <a:r>
              <a:rPr lang="en-US" dirty="0"/>
              <a:t> </a:t>
            </a:r>
            <a:r>
              <a:rPr lang="sk-SK" b="1" kern="1200" dirty="0" err="1">
                <a:solidFill>
                  <a:srgbClr val="7F0055"/>
                </a:solidFill>
                <a:latin typeface="Consolas"/>
                <a:cs typeface="Arial" charset="0"/>
              </a:rPr>
              <a:t>do-while</a:t>
            </a:r>
            <a:r>
              <a:rPr lang="en-US" dirty="0"/>
              <a:t> </a:t>
            </a:r>
            <a:r>
              <a:rPr lang="en-US" dirty="0" err="1"/>
              <a:t>cyklu</a:t>
            </a:r>
            <a:endParaRPr lang="en-US" dirty="0"/>
          </a:p>
          <a:p>
            <a:pPr lvl="1"/>
            <a:r>
              <a:rPr lang="en-US" b="1" dirty="0"/>
              <a:t>v </a:t>
            </a:r>
            <a:r>
              <a:rPr lang="en-US" b="1" dirty="0" err="1"/>
              <a:t>najhor</a:t>
            </a:r>
            <a:r>
              <a:rPr lang="sk-SK" b="1" dirty="0" err="1"/>
              <a:t>šom</a:t>
            </a:r>
            <a:r>
              <a:rPr lang="sk-SK" b="1" dirty="0"/>
              <a:t> prípade</a:t>
            </a:r>
            <a:r>
              <a:rPr lang="sk-SK" dirty="0"/>
              <a:t>: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n(n-1)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=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-n</a:t>
            </a:r>
          </a:p>
          <a:p>
            <a:pPr lvl="2"/>
            <a:r>
              <a:rPr lang="en-US" i="1" dirty="0">
                <a:latin typeface="Times New Roman" pitchFamily="18" charset="0"/>
                <a:cs typeface="Times New Roman" pitchFamily="18" charset="0"/>
              </a:rPr>
              <a:t>n-1 </a:t>
            </a:r>
            <a:r>
              <a:rPr lang="en-US" dirty="0" err="1"/>
              <a:t>porovnan</a:t>
            </a:r>
            <a:r>
              <a:rPr lang="sk-SK" dirty="0"/>
              <a:t>í v jednej iterácii </a:t>
            </a:r>
            <a:r>
              <a:rPr lang="sk-SK" b="1" kern="1200" dirty="0" err="1">
                <a:solidFill>
                  <a:srgbClr val="7F0055"/>
                </a:solidFill>
                <a:latin typeface="Consolas"/>
                <a:ea typeface="+mn-ea"/>
                <a:cs typeface="Arial" charset="0"/>
              </a:rPr>
              <a:t>do-while</a:t>
            </a:r>
            <a:r>
              <a:rPr lang="sk-SK" dirty="0"/>
              <a:t> cyklu</a:t>
            </a:r>
          </a:p>
          <a:p>
            <a:pPr lvl="2"/>
            <a:r>
              <a:rPr lang="sk-SK" dirty="0"/>
              <a:t>nanajvýš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 iterácií </a:t>
            </a:r>
            <a:r>
              <a:rPr lang="sk-SK" b="1" kern="1200" dirty="0" err="1">
                <a:solidFill>
                  <a:srgbClr val="7F0055"/>
                </a:solidFill>
                <a:latin typeface="Consolas"/>
                <a:ea typeface="+mn-ea"/>
                <a:cs typeface="Arial" charset="0"/>
              </a:rPr>
              <a:t>do-while</a:t>
            </a:r>
            <a:r>
              <a:rPr lang="sk-SK" dirty="0"/>
              <a:t> cyklu</a:t>
            </a:r>
          </a:p>
          <a:p>
            <a:endParaRPr lang="sk-SK" dirty="0"/>
          </a:p>
        </p:txBody>
      </p:sp>
      <p:pic>
        <p:nvPicPr>
          <p:cNvPr id="6148" name="Picture 4" descr="http://www.writeawriting.com/wp-content/uploads/2011/04/Comparison-of-Business-and-Academic-Wri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3968" y="4480304"/>
            <a:ext cx="3384550" cy="20412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Triedenie</a:t>
            </a:r>
            <a:r>
              <a:rPr lang="en-US" dirty="0"/>
              <a:t> v</a:t>
            </a:r>
            <a:r>
              <a:rPr lang="sk-SK" dirty="0" err="1"/>
              <a:t>ýberom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SelectionSort</a:t>
            </a:r>
            <a:r>
              <a:rPr lang="en-US" dirty="0"/>
              <a:t>, </a:t>
            </a:r>
            <a:r>
              <a:rPr lang="en-US" dirty="0" err="1"/>
              <a:t>MinSort</a:t>
            </a:r>
            <a:endParaRPr lang="en-US" dirty="0"/>
          </a:p>
          <a:p>
            <a:endParaRPr lang="sk-SK" sz="1600" dirty="0"/>
          </a:p>
          <a:p>
            <a:r>
              <a:rPr lang="en-US" b="1" dirty="0" err="1"/>
              <a:t>Strat</a:t>
            </a:r>
            <a:r>
              <a:rPr lang="sk-SK" b="1" dirty="0" err="1"/>
              <a:t>égia</a:t>
            </a:r>
            <a:r>
              <a:rPr lang="sk-SK" dirty="0"/>
              <a:t> pre pole veľkosti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:</a:t>
            </a:r>
          </a:p>
          <a:p>
            <a:pPr lvl="1"/>
            <a:r>
              <a:rPr lang="sk-SK" b="1" dirty="0"/>
              <a:t>ak</a:t>
            </a:r>
            <a:r>
              <a:rPr lang="sk-SK" dirty="0"/>
              <a:t> je pole </a:t>
            </a:r>
            <a:r>
              <a:rPr lang="sk-SK" dirty="0">
                <a:solidFill>
                  <a:srgbClr val="FF0000"/>
                </a:solidFill>
              </a:rPr>
              <a:t>veľkosti 1</a:t>
            </a:r>
            <a:r>
              <a:rPr lang="sk-SK" dirty="0"/>
              <a:t>, </a:t>
            </a:r>
            <a:r>
              <a:rPr lang="sk-SK" b="1" dirty="0"/>
              <a:t>tak</a:t>
            </a:r>
            <a:r>
              <a:rPr lang="sk-SK" dirty="0"/>
              <a:t> už je usporiadané </a:t>
            </a:r>
            <a:r>
              <a:rPr lang="en-US" dirty="0"/>
              <a:t>a m</a:t>
            </a:r>
            <a:r>
              <a:rPr lang="sk-SK" dirty="0" err="1"/>
              <a:t>ôžeme</a:t>
            </a:r>
            <a:r>
              <a:rPr lang="sk-SK" dirty="0"/>
              <a:t> skončiť</a:t>
            </a:r>
          </a:p>
          <a:p>
            <a:pPr lvl="1"/>
            <a:r>
              <a:rPr lang="en-US" b="1" dirty="0" err="1"/>
              <a:t>i</a:t>
            </a:r>
            <a:r>
              <a:rPr lang="sk-SK" b="1" dirty="0" err="1"/>
              <a:t>nak</a:t>
            </a:r>
            <a:r>
              <a:rPr lang="sk-SK" b="1" dirty="0"/>
              <a:t> </a:t>
            </a:r>
            <a:r>
              <a:rPr lang="en-US" sz="2000" i="1" dirty="0"/>
              <a:t>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n ≥ 2</a:t>
            </a:r>
            <a:r>
              <a:rPr lang="en-US" sz="2000" i="1" dirty="0"/>
              <a:t>)</a:t>
            </a:r>
            <a:endParaRPr lang="sk-SK" i="1" dirty="0"/>
          </a:p>
          <a:p>
            <a:pPr lvl="2"/>
            <a:r>
              <a:rPr lang="sk-SK" b="1" dirty="0">
                <a:solidFill>
                  <a:srgbClr val="FF0000"/>
                </a:solidFill>
              </a:rPr>
              <a:t>nájdi najmenšie </a:t>
            </a:r>
            <a:r>
              <a:rPr lang="sk-SK" dirty="0"/>
              <a:t>číslo</a:t>
            </a:r>
          </a:p>
          <a:p>
            <a:pPr lvl="2"/>
            <a:r>
              <a:rPr lang="sk-SK" b="1" dirty="0">
                <a:solidFill>
                  <a:srgbClr val="FF0000"/>
                </a:solidFill>
              </a:rPr>
              <a:t>vymeň</a:t>
            </a:r>
            <a:r>
              <a:rPr lang="sk-SK" dirty="0"/>
              <a:t> najmenšie číslo s číslom na začiatku poľa</a:t>
            </a:r>
          </a:p>
          <a:p>
            <a:pPr lvl="2"/>
            <a:r>
              <a:rPr lang="sk-SK" dirty="0"/>
              <a:t>p</a:t>
            </a:r>
            <a:r>
              <a:rPr lang="en-US" dirty="0" err="1"/>
              <a:t>rv</a:t>
            </a:r>
            <a:r>
              <a:rPr lang="sk-SK" dirty="0"/>
              <a:t>é číslo v poli „ignoruj“ a usporiadaj </a:t>
            </a:r>
            <a:r>
              <a:rPr lang="sk-SK" b="1" dirty="0">
                <a:solidFill>
                  <a:srgbClr val="FF0000"/>
                </a:solidFill>
              </a:rPr>
              <a:t>zvyšok</a:t>
            </a:r>
            <a:r>
              <a:rPr lang="sk-SK" dirty="0"/>
              <a:t> poľa </a:t>
            </a:r>
            <a:r>
              <a:rPr lang="en-US" dirty="0"/>
              <a:t>(</a:t>
            </a:r>
            <a:r>
              <a:rPr lang="en-US" dirty="0" err="1"/>
              <a:t>zv</a:t>
            </a:r>
            <a:r>
              <a:rPr lang="sk-SK" dirty="0" err="1"/>
              <a:t>yšných</a:t>
            </a:r>
            <a:r>
              <a:rPr lang="sk-SK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n-1 </a:t>
            </a:r>
            <a:r>
              <a:rPr lang="sk-SK" dirty="0"/>
              <a:t>čísel</a:t>
            </a:r>
            <a:r>
              <a:rPr lang="en-US" dirty="0"/>
              <a:t>)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rovnakým postupom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5115464" y="2587924"/>
            <a:ext cx="4235570" cy="1908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Triedenie</a:t>
            </a:r>
            <a:r>
              <a:rPr lang="en-US" dirty="0"/>
              <a:t> v</a:t>
            </a:r>
            <a:r>
              <a:rPr lang="sk-SK" dirty="0" err="1"/>
              <a:t>ýberom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public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static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indexNajmensieho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[] p,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0070C0"/>
                </a:solidFill>
                <a:latin typeface="Consolas"/>
              </a:rPr>
              <a:t>odIdx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,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0070C0"/>
                </a:solidFill>
                <a:latin typeface="Consolas"/>
              </a:rPr>
              <a:t>poIdx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>
              <a:buNone/>
            </a:pPr>
            <a:r>
              <a:rPr lang="sk-SK" sz="17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najIdx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r>
              <a:rPr lang="sk-SK" sz="17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nn-NO" sz="1700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17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17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1700" dirty="0">
                <a:solidFill>
                  <a:srgbClr val="000000"/>
                </a:solidFill>
                <a:latin typeface="Consolas"/>
              </a:rPr>
              <a:t>i = </a:t>
            </a:r>
            <a:r>
              <a:rPr lang="nn-NO" sz="1700" b="1" dirty="0">
                <a:solidFill>
                  <a:srgbClr val="0070C0"/>
                </a:solidFill>
                <a:latin typeface="Consolas"/>
              </a:rPr>
              <a:t>odIdx</a:t>
            </a:r>
            <a:r>
              <a:rPr lang="nn-NO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1700" dirty="0">
                <a:solidFill>
                  <a:srgbClr val="000000"/>
                </a:solidFill>
                <a:latin typeface="Consolas"/>
              </a:rPr>
              <a:t>+ 1; i &lt;= </a:t>
            </a:r>
            <a:r>
              <a:rPr lang="nn-NO" sz="1700" b="1" dirty="0">
                <a:solidFill>
                  <a:srgbClr val="0070C0"/>
                </a:solidFill>
                <a:latin typeface="Consolas"/>
              </a:rPr>
              <a:t>poIdx</a:t>
            </a:r>
            <a:r>
              <a:rPr lang="nn-NO" sz="1700" dirty="0">
                <a:solidFill>
                  <a:srgbClr val="000000"/>
                </a:solidFill>
                <a:latin typeface="Consolas"/>
              </a:rPr>
              <a:t>; i++)</a:t>
            </a:r>
          </a:p>
          <a:p>
            <a:pPr>
              <a:buNone/>
            </a:pPr>
            <a:r>
              <a:rPr lang="sk-SK" sz="17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(p[i] &lt; p[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najIdx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])</a:t>
            </a:r>
          </a:p>
          <a:p>
            <a:pPr>
              <a:buNone/>
            </a:pPr>
            <a:r>
              <a:rPr lang="sk-SK" sz="1700" dirty="0">
                <a:solidFill>
                  <a:srgbClr val="000000"/>
                </a:solidFill>
                <a:latin typeface="Consolas"/>
              </a:rPr>
              <a:t>           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najIdx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 = i;</a:t>
            </a:r>
          </a:p>
          <a:p>
            <a:pPr>
              <a:buNone/>
            </a:pPr>
            <a:endParaRPr lang="sk-SK" sz="1700" dirty="0">
              <a:latin typeface="Consolas"/>
            </a:endParaRPr>
          </a:p>
          <a:p>
            <a:pPr>
              <a:buNone/>
            </a:pPr>
            <a:r>
              <a:rPr lang="sk-SK" sz="17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najIdx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r>
              <a:rPr lang="sk-SK" sz="17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pPr>
              <a:buNone/>
            </a:pPr>
            <a:endParaRPr lang="sk-SK" sz="1700" dirty="0">
              <a:latin typeface="Consolas"/>
            </a:endParaRPr>
          </a:p>
          <a:p>
            <a:pPr>
              <a:buNone/>
            </a:pPr>
            <a:r>
              <a:rPr lang="en-US" sz="17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onsolas"/>
              </a:rPr>
              <a:t>vymen</a:t>
            </a:r>
            <a:r>
              <a:rPr lang="en-US" sz="17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nsolas"/>
              </a:rPr>
              <a:t>[] p,</a:t>
            </a:r>
            <a:r>
              <a:rPr lang="en-US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Consolas"/>
              </a:rPr>
              <a:t>idx1,</a:t>
            </a:r>
            <a:r>
              <a:rPr lang="en-US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Consolas"/>
              </a:rPr>
              <a:t>idx2) {</a:t>
            </a:r>
          </a:p>
          <a:p>
            <a:pPr>
              <a:buNone/>
            </a:pPr>
            <a:r>
              <a:rPr lang="sk-SK" sz="17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pom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 = p[idx1];</a:t>
            </a:r>
          </a:p>
          <a:p>
            <a:pPr>
              <a:buNone/>
            </a:pPr>
            <a:r>
              <a:rPr lang="sk-SK" sz="1700" dirty="0">
                <a:solidFill>
                  <a:srgbClr val="000000"/>
                </a:solidFill>
                <a:latin typeface="Consolas"/>
              </a:rPr>
              <a:t>    p[idx1] = p[idx2];</a:t>
            </a:r>
          </a:p>
          <a:p>
            <a:pPr>
              <a:buNone/>
            </a:pPr>
            <a:r>
              <a:rPr lang="sk-SK" sz="1700" dirty="0">
                <a:solidFill>
                  <a:srgbClr val="000000"/>
                </a:solidFill>
                <a:latin typeface="Consolas"/>
              </a:rPr>
              <a:t>    p[idx2] =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pom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r>
              <a:rPr lang="sk-SK" sz="17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pPr>
              <a:buNone/>
            </a:pPr>
            <a:endParaRPr lang="sk-SK" sz="1600" dirty="0">
              <a:latin typeface="Consolas"/>
            </a:endParaRPr>
          </a:p>
          <a:p>
            <a:endParaRPr lang="sk-SK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68818" y="2645663"/>
            <a:ext cx="3994028" cy="187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Arial" pitchFamily="34" charset="0"/>
              <a:buChar char="•"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nájdi najmenšie 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číslo</a:t>
            </a:r>
          </a:p>
          <a:p>
            <a:pPr marL="6858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Arial" pitchFamily="34" charset="0"/>
              <a:buChar char="•"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vymeň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najmenšie číslo s číslom na začiatku poľa</a:t>
            </a:r>
          </a:p>
          <a:p>
            <a:pPr marL="6858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Arial" pitchFamily="34" charset="0"/>
              <a:buChar char="•"/>
            </a:pP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p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rv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é číslo v poli „ignoruj“ a usporiadaj </a:t>
            </a: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zvyšok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poľa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zv</a:t>
            </a:r>
            <a:r>
              <a:rPr kumimoji="0" lang="sk-SK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yšných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-1 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čísel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)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rovnakým postupom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4321832" y="2527539"/>
            <a:ext cx="1147314" cy="29329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079630" y="3157269"/>
            <a:ext cx="2380891" cy="1371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Triedenie</a:t>
            </a:r>
            <a:r>
              <a:rPr lang="en-US" dirty="0"/>
              <a:t> v</a:t>
            </a:r>
            <a:r>
              <a:rPr lang="sk-SK" dirty="0" err="1"/>
              <a:t>ýberom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public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static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void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selectionSort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[] p,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br>
              <a:rPr lang="sk-SK" sz="2000" b="1" dirty="0">
                <a:solidFill>
                  <a:srgbClr val="000000"/>
                </a:solidFill>
                <a:latin typeface="Consolas"/>
              </a:rPr>
            </a:br>
            <a:r>
              <a:rPr lang="sk-SK" sz="2000" b="1" dirty="0">
                <a:solidFill>
                  <a:srgbClr val="000000"/>
                </a:solidFill>
                <a:latin typeface="Consolas"/>
              </a:rPr>
              <a:t>					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,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==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sz="2000" dirty="0">
              <a:latin typeface="Consolas"/>
            </a:endParaRPr>
          </a:p>
          <a:p>
            <a:pPr>
              <a:buNone/>
            </a:pPr>
            <a:r>
              <a:rPr lang="sk-SK" sz="2000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2000" b="1" i="1" dirty="0" err="1">
                <a:solidFill>
                  <a:srgbClr val="00B050"/>
                </a:solidFill>
                <a:latin typeface="Consolas"/>
              </a:rPr>
              <a:t>vymen</a:t>
            </a:r>
            <a:r>
              <a:rPr lang="sk-SK" sz="2000" i="1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sz="2000" i="1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2000" i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2000" b="1" i="1" dirty="0" err="1">
                <a:solidFill>
                  <a:srgbClr val="0070C0"/>
                </a:solidFill>
                <a:latin typeface="Consolas"/>
              </a:rPr>
              <a:t>indexNajmensieho</a:t>
            </a:r>
            <a:r>
              <a:rPr lang="sk-SK" sz="2000" b="1" i="1" dirty="0">
                <a:solidFill>
                  <a:srgbClr val="0070C0"/>
                </a:solidFill>
                <a:latin typeface="Consolas"/>
              </a:rPr>
              <a:t>(p, </a:t>
            </a:r>
            <a:r>
              <a:rPr lang="sk-SK" sz="2000" b="1" i="1" dirty="0" err="1">
                <a:solidFill>
                  <a:srgbClr val="0070C0"/>
                </a:solidFill>
                <a:latin typeface="Consolas"/>
              </a:rPr>
              <a:t>odIdx</a:t>
            </a:r>
            <a:r>
              <a:rPr lang="sk-SK" sz="2000" b="1" i="1" dirty="0">
                <a:solidFill>
                  <a:srgbClr val="0070C0"/>
                </a:solidFill>
                <a:latin typeface="Consolas"/>
              </a:rPr>
              <a:t>, </a:t>
            </a:r>
            <a:r>
              <a:rPr lang="sk-SK" sz="2000" b="1" i="1" dirty="0" err="1">
                <a:solidFill>
                  <a:srgbClr val="0070C0"/>
                </a:solidFill>
                <a:latin typeface="Consolas"/>
              </a:rPr>
              <a:t>poIdx</a:t>
            </a:r>
            <a:r>
              <a:rPr lang="sk-SK" sz="2000" b="1" i="1" dirty="0">
                <a:solidFill>
                  <a:srgbClr val="0070C0"/>
                </a:solidFill>
                <a:latin typeface="Consolas"/>
              </a:rPr>
              <a:t>)</a:t>
            </a:r>
            <a:r>
              <a:rPr lang="sk-SK" sz="200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>
              <a:buNone/>
            </a:pPr>
            <a:r>
              <a:rPr lang="sk-SK" sz="2000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2000" i="1" dirty="0" err="1">
                <a:solidFill>
                  <a:srgbClr val="000000"/>
                </a:solidFill>
                <a:latin typeface="Consolas"/>
              </a:rPr>
              <a:t>selectionSort</a:t>
            </a:r>
            <a:r>
              <a:rPr lang="sk-SK" sz="2000" i="1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sz="2000" b="1" i="1" dirty="0" err="1">
                <a:solidFill>
                  <a:srgbClr val="FF0000"/>
                </a:solidFill>
                <a:latin typeface="Consolas"/>
              </a:rPr>
              <a:t>odIdx</a:t>
            </a:r>
            <a:r>
              <a:rPr lang="sk-SK" sz="2000" b="1" i="1" dirty="0">
                <a:solidFill>
                  <a:srgbClr val="FF0000"/>
                </a:solidFill>
                <a:latin typeface="Consolas"/>
              </a:rPr>
              <a:t> + 1</a:t>
            </a:r>
            <a:r>
              <a:rPr lang="sk-SK" sz="2000" i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2000" i="1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200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endParaRPr lang="sk-SK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4451230" y="4589252"/>
            <a:ext cx="4235570" cy="1908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304584" y="4646991"/>
            <a:ext cx="3994028" cy="187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Arial" pitchFamily="34" charset="0"/>
              <a:buChar char="•"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nájdi najmenšie 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číslo</a:t>
            </a:r>
          </a:p>
          <a:p>
            <a:pPr marL="6858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Arial" pitchFamily="34" charset="0"/>
              <a:buChar char="•"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vymeň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najmenšie číslo s číslom na začiatku poľa</a:t>
            </a:r>
          </a:p>
          <a:p>
            <a:pPr marL="6858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Arial" pitchFamily="34" charset="0"/>
              <a:buChar char="•"/>
            </a:pP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p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rv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é číslo v poli „ignoruj“ a usporiadaj </a:t>
            </a: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zvyšok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poľa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zv</a:t>
            </a:r>
            <a:r>
              <a:rPr kumimoji="0" lang="sk-SK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yšných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-1 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čísel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)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rovnakým postupom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2648308" y="4157930"/>
            <a:ext cx="854015" cy="73324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79300" y="4715615"/>
            <a:ext cx="1758792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Zmenšenie problému o 1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1" name="Oval Callout 10"/>
          <p:cNvSpPr/>
          <p:nvPr/>
        </p:nvSpPr>
        <p:spPr bwMode="auto">
          <a:xfrm>
            <a:off x="3621510" y="2233738"/>
            <a:ext cx="5522490" cy="822305"/>
          </a:xfrm>
          <a:prstGeom prst="wedgeEllipseCallout">
            <a:avLst>
              <a:gd name="adj1" fmla="val 48674"/>
              <a:gd name="adj2" fmla="val 101823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600" b="1" i="1" dirty="0">
                <a:latin typeface="+mj-lt"/>
              </a:rPr>
              <a:t>Rekurzívna myšlienka neznamená rekurzívny program</a:t>
            </a:r>
            <a:r>
              <a:rPr lang="en-US" sz="1600" b="1" i="1" dirty="0">
                <a:latin typeface="+mj-lt"/>
              </a:rPr>
              <a:t>!</a:t>
            </a:r>
            <a:endParaRPr lang="pl-PL" sz="1600" b="1" i="1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Triedenie</a:t>
            </a:r>
            <a:r>
              <a:rPr lang="en-US" dirty="0"/>
              <a:t> v</a:t>
            </a:r>
            <a:r>
              <a:rPr lang="sk-SK" dirty="0" err="1"/>
              <a:t>ýberom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selection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Sort(</a:t>
            </a:r>
            <a:r>
              <a:rPr lang="en-US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p) {</a:t>
            </a:r>
            <a:endParaRPr lang="sk-SK" sz="2000" dirty="0">
              <a:solidFill>
                <a:srgbClr val="000000"/>
              </a:solidFill>
              <a:latin typeface="Consolas"/>
            </a:endParaRPr>
          </a:p>
          <a:p>
            <a:pPr>
              <a:buNone/>
            </a:pPr>
            <a:r>
              <a:rPr lang="sk-SK" sz="20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nn-NO" sz="2000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20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000" dirty="0">
                <a:solidFill>
                  <a:srgbClr val="000000"/>
                </a:solidFill>
                <a:latin typeface="Consolas"/>
              </a:rPr>
              <a:t>i = 0; i &lt; p.</a:t>
            </a:r>
            <a:r>
              <a:rPr lang="nn-NO" sz="2000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sz="2000" dirty="0">
                <a:solidFill>
                  <a:srgbClr val="000000"/>
                </a:solidFill>
                <a:latin typeface="Consolas"/>
              </a:rPr>
              <a:t> - 1; i++) {</a:t>
            </a:r>
          </a:p>
          <a:p>
            <a:pPr>
              <a:buNone/>
            </a:pPr>
            <a:endParaRPr lang="sk-SK" sz="2000" dirty="0">
              <a:latin typeface="Consolas"/>
            </a:endParaRP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= i;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for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j = i + 1; j &lt;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p.</a:t>
            </a:r>
            <a:r>
              <a:rPr lang="sk-SK" sz="2000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; j++)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    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(p[j] &lt; p[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])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               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= j;</a:t>
            </a:r>
          </a:p>
          <a:p>
            <a:pPr>
              <a:buNone/>
            </a:pPr>
            <a:endParaRPr lang="sk-SK" sz="2000" dirty="0">
              <a:latin typeface="Consolas"/>
            </a:endParaRP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pom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= p[i];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        p[i] = p[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        p[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] =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pom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    }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5374257" y="3502324"/>
            <a:ext cx="1587259" cy="52621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744527" y="3973743"/>
            <a:ext cx="4209692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Nájdi index najmenšieho prvku v </a:t>
            </a:r>
            <a:r>
              <a:rPr lang="sk-SK" dirty="0" err="1">
                <a:latin typeface="Trebuchet MS" pitchFamily="34" charset="0"/>
              </a:rPr>
              <a:t>podpoli</a:t>
            </a:r>
            <a:r>
              <a:rPr lang="sk-SK" dirty="0">
                <a:latin typeface="Trebuchet MS" pitchFamily="34" charset="0"/>
              </a:rPr>
              <a:t> začínajúcom na indexe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k-SK" dirty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67199" y="4988784"/>
            <a:ext cx="4393721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Vymeň prvok na indexe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k-SK" dirty="0">
                <a:latin typeface="Trebuchet MS" pitchFamily="34" charset="0"/>
              </a:rPr>
              <a:t> a najmenší prvok v </a:t>
            </a:r>
            <a:r>
              <a:rPr lang="sk-SK" dirty="0" err="1">
                <a:latin typeface="Trebuchet MS" pitchFamily="34" charset="0"/>
              </a:rPr>
              <a:t>podpoli</a:t>
            </a:r>
            <a:r>
              <a:rPr lang="sk-SK" dirty="0">
                <a:latin typeface="Trebuchet MS" pitchFamily="34" charset="0"/>
              </a:rPr>
              <a:t> od indexu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k-SK" dirty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8" name="AutoShape 8"/>
          <p:cNvSpPr>
            <a:spLocks/>
          </p:cNvSpPr>
          <p:nvPr/>
        </p:nvSpPr>
        <p:spPr bwMode="auto">
          <a:xfrm>
            <a:off x="3756280" y="4687043"/>
            <a:ext cx="500062" cy="1260000"/>
          </a:xfrm>
          <a:prstGeom prst="rightBrace">
            <a:avLst>
              <a:gd name="adj1" fmla="val 42222"/>
              <a:gd name="adj2" fmla="val 51369"/>
            </a:avLst>
          </a:prstGeom>
          <a:noFill/>
          <a:ln w="28575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Triedenie</a:t>
            </a:r>
            <a:r>
              <a:rPr lang="en-US" sz="3200" dirty="0"/>
              <a:t> v</a:t>
            </a:r>
            <a:r>
              <a:rPr lang="sk-SK" sz="3200" dirty="0" err="1"/>
              <a:t>ýberom</a:t>
            </a:r>
            <a:r>
              <a:rPr lang="en-US" sz="3200" dirty="0"/>
              <a:t> a </a:t>
            </a:r>
            <a:r>
              <a:rPr lang="en-US" sz="3200" dirty="0" err="1"/>
              <a:t>porovnania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8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selection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Sort(</a:t>
            </a:r>
            <a:r>
              <a:rPr lang="en-US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[] p) {</a:t>
            </a:r>
            <a:endParaRPr lang="sk-SK" sz="1800" dirty="0">
              <a:solidFill>
                <a:srgbClr val="000000"/>
              </a:solidFill>
              <a:latin typeface="Consolas"/>
            </a:endParaRPr>
          </a:p>
          <a:p>
            <a:pPr>
              <a:buNone/>
            </a:pPr>
            <a:r>
              <a:rPr lang="sk-SK" sz="18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nn-NO" sz="1800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18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1800" dirty="0">
                <a:solidFill>
                  <a:srgbClr val="000000"/>
                </a:solidFill>
                <a:latin typeface="Consolas"/>
              </a:rPr>
              <a:t>i = 0; i &lt; p.</a:t>
            </a:r>
            <a:r>
              <a:rPr lang="nn-NO" sz="1800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sz="1800" dirty="0">
                <a:solidFill>
                  <a:srgbClr val="000000"/>
                </a:solidFill>
                <a:latin typeface="Consolas"/>
              </a:rPr>
              <a:t> - 1; i++) {</a:t>
            </a:r>
          </a:p>
          <a:p>
            <a:pPr>
              <a:buNone/>
            </a:pPr>
            <a:endParaRPr lang="sk-SK" sz="1800" dirty="0">
              <a:latin typeface="Consolas"/>
            </a:endParaRPr>
          </a:p>
          <a:p>
            <a:pPr>
              <a:buNone/>
            </a:pPr>
            <a:r>
              <a:rPr lang="sk-SK" sz="18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i;</a:t>
            </a:r>
          </a:p>
          <a:p>
            <a:pPr>
              <a:buNone/>
            </a:pPr>
            <a:r>
              <a:rPr lang="sk-SK" sz="18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for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j = i + 1; j &lt;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p.</a:t>
            </a:r>
            <a:r>
              <a:rPr lang="sk-SK" sz="1800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; j++)</a:t>
            </a:r>
          </a:p>
          <a:p>
            <a:pPr>
              <a:buNone/>
            </a:pPr>
            <a:r>
              <a:rPr lang="sk-SK" sz="1800" b="1" dirty="0">
                <a:solidFill>
                  <a:srgbClr val="7F0055"/>
                </a:solidFill>
                <a:latin typeface="Consolas"/>
              </a:rPr>
              <a:t>        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b="1" dirty="0">
                <a:solidFill>
                  <a:srgbClr val="FF0000"/>
                </a:solidFill>
                <a:latin typeface="Consolas"/>
              </a:rPr>
              <a:t>p[j] &lt; p[</a:t>
            </a:r>
            <a:r>
              <a:rPr lang="sk-SK" sz="1800" b="1" dirty="0" err="1">
                <a:solidFill>
                  <a:srgbClr val="FF0000"/>
                </a:solidFill>
                <a:latin typeface="Consolas"/>
              </a:rPr>
              <a:t>minIdx</a:t>
            </a:r>
            <a:r>
              <a:rPr lang="sk-SK" sz="1800" b="1" dirty="0">
                <a:solidFill>
                  <a:srgbClr val="FF0000"/>
                </a:solidFill>
                <a:latin typeface="Consolas"/>
              </a:rPr>
              <a:t>]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               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j;</a:t>
            </a:r>
          </a:p>
          <a:p>
            <a:pPr>
              <a:buNone/>
            </a:pPr>
            <a:endParaRPr lang="sk-SK" sz="1800" dirty="0">
              <a:latin typeface="Consolas"/>
            </a:endParaRPr>
          </a:p>
          <a:p>
            <a:pPr>
              <a:buNone/>
            </a:pPr>
            <a:r>
              <a:rPr lang="en-US" sz="18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en-US" sz="1800" i="1" dirty="0" err="1">
                <a:solidFill>
                  <a:srgbClr val="000000"/>
                </a:solidFill>
                <a:latin typeface="Consolas"/>
              </a:rPr>
              <a:t>vymen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en-US" sz="18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nsolas"/>
              </a:rPr>
              <a:t>minIdx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);</a:t>
            </a:r>
            <a:endParaRPr lang="sk-SK" sz="1800" dirty="0">
              <a:solidFill>
                <a:srgbClr val="000000"/>
              </a:solidFill>
              <a:latin typeface="Consolas"/>
            </a:endParaRP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    }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625086" y="1290928"/>
            <a:ext cx="1984077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nn-NO" dirty="0">
                <a:solidFill>
                  <a:srgbClr val="000000"/>
                </a:solidFill>
                <a:latin typeface="Consolas"/>
              </a:rPr>
              <a:t>p.</a:t>
            </a:r>
            <a:r>
              <a:rPr lang="nn-NO" dirty="0">
                <a:solidFill>
                  <a:srgbClr val="0000C0"/>
                </a:solidFill>
                <a:latin typeface="Consolas"/>
              </a:rPr>
              <a:t>length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=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8</a:t>
            </a:r>
            <a:endParaRPr lang="cs-CZ" dirty="0">
              <a:latin typeface="Trebuchet MS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406550" y="1888705"/>
          <a:ext cx="2349262" cy="3528686"/>
        </p:xfrm>
        <a:graphic>
          <a:graphicData uri="http://schemas.openxmlformats.org/drawingml/2006/table">
            <a:tbl>
              <a:tblPr bandRow="1">
                <a:tableStyleId>{306799F8-075E-4A3A-A7F6-7FBC6576F1A4}</a:tableStyleId>
              </a:tblPr>
              <a:tblGrid>
                <a:gridCol w="1174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=0</a:t>
                      </a:r>
                      <a:endParaRPr lang="sk-SK" sz="2000" baseline="0" dirty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=1</a:t>
                      </a:r>
                      <a:endParaRPr lang="sk-SK" sz="2000" baseline="0" dirty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=2</a:t>
                      </a:r>
                      <a:endParaRPr lang="sk-SK" sz="2000" baseline="0" dirty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=3</a:t>
                      </a:r>
                      <a:endParaRPr lang="sk-SK" sz="2000" baseline="0" dirty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=4</a:t>
                      </a:r>
                      <a:endParaRPr lang="sk-SK" sz="2000" baseline="0" dirty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=5</a:t>
                      </a:r>
                      <a:endParaRPr lang="sk-SK" sz="2000" baseline="0" dirty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=6</a:t>
                      </a:r>
                      <a:endParaRPr lang="sk-SK" sz="2000" baseline="0" dirty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7504979" y="5520905"/>
            <a:ext cx="483080" cy="86264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288656" y="6311501"/>
            <a:ext cx="2096220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Po</a:t>
            </a:r>
            <a:r>
              <a:rPr lang="sk-SK" dirty="0" err="1">
                <a:latin typeface="Trebuchet MS" pitchFamily="34" charset="0"/>
              </a:rPr>
              <a:t>čet</a:t>
            </a:r>
            <a:r>
              <a:rPr lang="sk-SK" dirty="0">
                <a:latin typeface="Trebuchet MS" pitchFamily="34" charset="0"/>
              </a:rPr>
              <a:t> porovnaní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78609" y="5368346"/>
            <a:ext cx="5135593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Po</a:t>
            </a:r>
            <a:r>
              <a:rPr lang="sk-SK" dirty="0" err="1">
                <a:latin typeface="Trebuchet MS" pitchFamily="34" charset="0"/>
              </a:rPr>
              <a:t>čet</a:t>
            </a:r>
            <a:r>
              <a:rPr lang="sk-SK" dirty="0">
                <a:latin typeface="Trebuchet MS" pitchFamily="34" charset="0"/>
              </a:rPr>
              <a:t> porovnaní pri poli veľkosti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>
                <a:latin typeface="Trebuchet MS" pitchFamily="34" charset="0"/>
              </a:rPr>
              <a:t>:</a:t>
            </a:r>
          </a:p>
          <a:p>
            <a:endParaRPr lang="sk-SK" dirty="0">
              <a:latin typeface="Trebuchet MS" pitchFamily="34" charset="0"/>
            </a:endParaRPr>
          </a:p>
          <a:p>
            <a:endParaRPr lang="sk-SK" dirty="0">
              <a:latin typeface="Trebuchet MS" pitchFamily="34" charset="0"/>
            </a:endParaRPr>
          </a:p>
          <a:p>
            <a:endParaRPr lang="cs-CZ" dirty="0">
              <a:latin typeface="Trebuchet MS" pitchFamily="34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963613" y="5788025"/>
          <a:ext cx="45116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Rovnica" r:id="rId4" imgW="2400120" imgH="431640" progId="Equation.3">
                  <p:embed/>
                </p:oleObj>
              </mc:Choice>
              <mc:Fallback>
                <p:oleObj name="Rovnica" r:id="rId4" imgW="240012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3" y="5788025"/>
                        <a:ext cx="4511675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Hľadanie ihly v kope sena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16" y="2817842"/>
            <a:ext cx="8574505" cy="3684774"/>
          </a:xfrm>
        </p:spPr>
        <p:txBody>
          <a:bodyPr/>
          <a:lstStyle/>
          <a:p>
            <a:r>
              <a:rPr lang="en-US" dirty="0"/>
              <a:t>8 </a:t>
            </a:r>
            <a:r>
              <a:rPr lang="en-US" dirty="0" err="1"/>
              <a:t>kariet</a:t>
            </a:r>
            <a:r>
              <a:rPr lang="en-US" dirty="0"/>
              <a:t>, pod ka</a:t>
            </a:r>
            <a:r>
              <a:rPr lang="sk-SK" dirty="0" err="1"/>
              <a:t>ždou</a:t>
            </a:r>
            <a:r>
              <a:rPr lang="sk-SK" dirty="0"/>
              <a:t> je jedno číslo...</a:t>
            </a:r>
          </a:p>
          <a:p>
            <a:r>
              <a:rPr lang="sk-SK" b="1" dirty="0"/>
              <a:t>Úloha:</a:t>
            </a:r>
            <a:r>
              <a:rPr lang="sk-SK" dirty="0"/>
              <a:t> </a:t>
            </a:r>
            <a:r>
              <a:rPr lang="sk-SK" i="1" dirty="0"/>
              <a:t>Ako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najmenej</a:t>
            </a:r>
            <a:r>
              <a:rPr lang="en-US" i="1" dirty="0"/>
              <a:t> </a:t>
            </a:r>
            <a:r>
              <a:rPr lang="en-US" i="1" dirty="0" err="1"/>
              <a:t>oto</a:t>
            </a:r>
            <a:r>
              <a:rPr lang="sk-SK" i="1" dirty="0" err="1"/>
              <a:t>čení</a:t>
            </a:r>
            <a:r>
              <a:rPr lang="sk-SK" i="1" dirty="0"/>
              <a:t> kariet zistiť, či je na niektorej z kariet zadané</a:t>
            </a:r>
            <a:r>
              <a:rPr lang="en-US" i="1" dirty="0"/>
              <a:t> </a:t>
            </a:r>
            <a:r>
              <a:rPr lang="sk-SK" i="1" dirty="0"/>
              <a:t>číslo</a:t>
            </a:r>
            <a:r>
              <a:rPr lang="en-US" i="1" dirty="0"/>
              <a:t>?</a:t>
            </a:r>
            <a:endParaRPr lang="sk-SK" i="1" dirty="0"/>
          </a:p>
          <a:p>
            <a:pPr lvl="1">
              <a:defRPr/>
            </a:pPr>
            <a:r>
              <a:rPr lang="sk-SK" dirty="0">
                <a:solidFill>
                  <a:srgbClr val="FF0000"/>
                </a:solidFill>
              </a:rPr>
              <a:t>Najlepší prípad</a:t>
            </a:r>
            <a:r>
              <a:rPr lang="sk-SK" dirty="0"/>
              <a:t>: Ak máme šťastie, tak ho nájdeme na prvý pokus.</a:t>
            </a:r>
          </a:p>
          <a:p>
            <a:pPr lvl="1">
              <a:defRPr/>
            </a:pPr>
            <a:r>
              <a:rPr lang="sk-SK" dirty="0">
                <a:solidFill>
                  <a:srgbClr val="FF0000"/>
                </a:solidFill>
              </a:rPr>
              <a:t>Najhorší prípad:</a:t>
            </a:r>
            <a:r>
              <a:rPr lang="sk-SK" dirty="0"/>
              <a:t> Ak tam číslo nie je, tak musíme nazrieť pod každú kartu.</a:t>
            </a:r>
          </a:p>
          <a:p>
            <a:pPr lvl="2">
              <a:defRPr/>
            </a:pPr>
            <a:r>
              <a:rPr lang="sk-SK" dirty="0"/>
              <a:t>pri </a:t>
            </a:r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 kartách po nanajvýš </a:t>
            </a:r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 krokoch vieme dať odpoveď</a:t>
            </a:r>
          </a:p>
          <a:p>
            <a:endParaRPr lang="sk-SK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14398" y="139026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87892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30283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803777" y="139648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761720" y="140270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735214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77605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51099" y="140892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Bublinky </a:t>
            </a:r>
            <a:r>
              <a:rPr lang="sk-SK" dirty="0" err="1"/>
              <a:t>vs</a:t>
            </a:r>
            <a:r>
              <a:rPr lang="sk-SK" dirty="0"/>
              <a:t>. výber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020" y="4451230"/>
            <a:ext cx="4620278" cy="2234241"/>
          </a:xfrm>
        </p:spPr>
        <p:txBody>
          <a:bodyPr/>
          <a:lstStyle/>
          <a:p>
            <a:r>
              <a:rPr lang="sk-SK" sz="2400" dirty="0"/>
              <a:t>A čo </a:t>
            </a:r>
            <a:r>
              <a:rPr lang="sk-SK" sz="2400" b="1" dirty="0"/>
              <a:t>ďalšie operácie</a:t>
            </a:r>
            <a:r>
              <a:rPr lang="sk-SK" sz="2400" dirty="0"/>
              <a:t> v </a:t>
            </a:r>
            <a:r>
              <a:rPr lang="en-US" sz="2400" dirty="0" err="1"/>
              <a:t>algoritmoch</a:t>
            </a:r>
            <a:r>
              <a:rPr lang="en-US" sz="2400" dirty="0"/>
              <a:t> (v</a:t>
            </a:r>
            <a:r>
              <a:rPr lang="sk-SK" sz="2400" dirty="0" err="1"/>
              <a:t>ýmeny</a:t>
            </a:r>
            <a:r>
              <a:rPr lang="sk-SK" sz="2400" dirty="0"/>
              <a:t>, priradenia, </a:t>
            </a:r>
            <a:r>
              <a:rPr lang="en-US" sz="2400" dirty="0"/>
              <a:t>++, …)?</a:t>
            </a:r>
          </a:p>
          <a:p>
            <a:r>
              <a:rPr lang="sk-SK" sz="2400" dirty="0"/>
              <a:t>Ktorý z algoritmov je </a:t>
            </a:r>
            <a:r>
              <a:rPr lang="sk-SK" sz="2400" b="1" dirty="0"/>
              <a:t>rýchlejší</a:t>
            </a:r>
            <a:r>
              <a:rPr lang="en-US" sz="2400" dirty="0"/>
              <a:t>?</a:t>
            </a:r>
            <a:endParaRPr lang="sk-SK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1639" y="1336616"/>
          <a:ext cx="6610707" cy="263153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203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30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</a:t>
                      </a:r>
                      <a:r>
                        <a:rPr lang="sk-SK" sz="1800" dirty="0" err="1"/>
                        <a:t>čet</a:t>
                      </a:r>
                      <a:r>
                        <a:rPr lang="sk-SK" sz="1800" baseline="0" dirty="0"/>
                        <a:t> porovnaní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 </a:t>
                      </a:r>
                      <a:r>
                        <a:rPr lang="en-US" sz="1800" dirty="0" err="1"/>
                        <a:t>najlep</a:t>
                      </a:r>
                      <a:r>
                        <a:rPr lang="sk-SK" sz="1800" dirty="0" err="1"/>
                        <a:t>šom</a:t>
                      </a:r>
                      <a:r>
                        <a:rPr lang="sk-SK" sz="1800" dirty="0"/>
                        <a:t> prípade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V najhoršom</a:t>
                      </a:r>
                      <a:r>
                        <a:rPr lang="sk-SK" sz="1800" baseline="0" dirty="0"/>
                        <a:t> prípade</a:t>
                      </a:r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Bubble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099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itchFamily="49" charset="0"/>
                          <a:cs typeface="Consolas" pitchFamily="49" charset="0"/>
                        </a:rPr>
                        <a:t>Vylep</a:t>
                      </a:r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šený</a:t>
                      </a:r>
                      <a:r>
                        <a:rPr lang="sk-SK" baseline="0" dirty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BubbleSort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SelectionSort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098" name="Picture 2" descr="http://zitronesauer.lima-city.de/Bilder/Sprin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8981" y="4464873"/>
            <a:ext cx="3735237" cy="21582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Analýza algoritmov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Korektnos</a:t>
            </a:r>
            <a:r>
              <a:rPr lang="sk-SK" b="1" dirty="0">
                <a:solidFill>
                  <a:srgbClr val="FF0000"/>
                </a:solidFill>
              </a:rPr>
              <a:t>ť</a:t>
            </a:r>
            <a:r>
              <a:rPr lang="sk-SK" dirty="0"/>
              <a:t>: </a:t>
            </a:r>
          </a:p>
          <a:p>
            <a:pPr lvl="1"/>
            <a:r>
              <a:rPr lang="en-US" i="1" dirty="0"/>
              <a:t>Rob</a:t>
            </a:r>
            <a:r>
              <a:rPr lang="sk-SK" i="1" dirty="0"/>
              <a:t>í algoritmus</a:t>
            </a:r>
            <a:r>
              <a:rPr lang="en-US" i="1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v</a:t>
            </a:r>
            <a:r>
              <a:rPr lang="sk-SK" b="1" i="1" dirty="0" err="1">
                <a:solidFill>
                  <a:srgbClr val="FF0000"/>
                </a:solidFill>
              </a:rPr>
              <a:t>ždy</a:t>
            </a:r>
            <a:r>
              <a:rPr lang="sk-SK" b="1" i="1" dirty="0">
                <a:solidFill>
                  <a:srgbClr val="FF0000"/>
                </a:solidFill>
              </a:rPr>
              <a:t> </a:t>
            </a:r>
            <a:r>
              <a:rPr lang="sk-SK" i="1" dirty="0"/>
              <a:t>to, čo má</a:t>
            </a:r>
            <a:r>
              <a:rPr lang="en-US" i="1" dirty="0"/>
              <a:t>?</a:t>
            </a:r>
            <a:endParaRPr lang="sk-SK" i="1" dirty="0"/>
          </a:p>
          <a:p>
            <a:r>
              <a:rPr lang="sk-SK" b="1" dirty="0">
                <a:solidFill>
                  <a:srgbClr val="FF0000"/>
                </a:solidFill>
              </a:rPr>
              <a:t>Časová zložitosť</a:t>
            </a:r>
            <a:r>
              <a:rPr lang="sk-SK" dirty="0"/>
              <a:t>: </a:t>
            </a:r>
          </a:p>
          <a:p>
            <a:pPr lvl="1"/>
            <a:r>
              <a:rPr lang="sk-SK" i="1" dirty="0"/>
              <a:t>Aký rýchly je algoritmus</a:t>
            </a:r>
            <a:r>
              <a:rPr lang="en-US" i="1" dirty="0"/>
              <a:t>?</a:t>
            </a:r>
          </a:p>
          <a:p>
            <a:r>
              <a:rPr lang="en-US" b="1" dirty="0">
                <a:solidFill>
                  <a:srgbClr val="FF0000"/>
                </a:solidFill>
              </a:rPr>
              <a:t>Pam</a:t>
            </a:r>
            <a:r>
              <a:rPr lang="sk-SK" b="1" dirty="0" err="1">
                <a:solidFill>
                  <a:srgbClr val="FF0000"/>
                </a:solidFill>
              </a:rPr>
              <a:t>äťová</a:t>
            </a:r>
            <a:r>
              <a:rPr lang="sk-SK" b="1" dirty="0">
                <a:solidFill>
                  <a:srgbClr val="FF0000"/>
                </a:solidFill>
              </a:rPr>
              <a:t> zložitosť</a:t>
            </a:r>
            <a:r>
              <a:rPr lang="sk-SK" dirty="0"/>
              <a:t>:</a:t>
            </a:r>
          </a:p>
          <a:p>
            <a:pPr lvl="1"/>
            <a:r>
              <a:rPr lang="sk-SK" i="1" dirty="0"/>
              <a:t>Koľko pamäte potrebuje algoritmus pri svojom behu</a:t>
            </a:r>
            <a:r>
              <a:rPr lang="en-US" i="1" dirty="0"/>
              <a:t>?</a:t>
            </a:r>
            <a:endParaRPr lang="sk-SK" i="1" dirty="0"/>
          </a:p>
          <a:p>
            <a:endParaRPr lang="sk-SK" dirty="0"/>
          </a:p>
          <a:p>
            <a:r>
              <a:rPr lang="sk-SK" dirty="0"/>
              <a:t>...</a:t>
            </a:r>
          </a:p>
          <a:p>
            <a:pPr lvl="1"/>
            <a:r>
              <a:rPr lang="sk-SK" dirty="0"/>
              <a:t>komunikačná zložitosť, náročnosť na prostriedky a zdroje, ...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Ktorý algoritmus je rýchlejší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4416496"/>
          </a:xfrm>
        </p:spPr>
        <p:txBody>
          <a:bodyPr/>
          <a:lstStyle/>
          <a:p>
            <a:r>
              <a:rPr lang="en-US" dirty="0" err="1"/>
              <a:t>Naprogramujem</a:t>
            </a:r>
            <a:r>
              <a:rPr lang="en-US" dirty="0"/>
              <a:t> a </a:t>
            </a:r>
            <a:r>
              <a:rPr lang="en-US" b="1" dirty="0" err="1"/>
              <a:t>pomer</a:t>
            </a:r>
            <a:r>
              <a:rPr lang="sk-SK" b="1" dirty="0" err="1"/>
              <a:t>ám</a:t>
            </a:r>
            <a:r>
              <a:rPr lang="sk-SK" b="1" dirty="0"/>
              <a:t> čas</a:t>
            </a:r>
            <a:r>
              <a:rPr lang="sk-SK" dirty="0"/>
              <a:t>:</a:t>
            </a:r>
          </a:p>
          <a:p>
            <a:pPr lvl="1"/>
            <a:r>
              <a:rPr lang="en-US" dirty="0"/>
              <a:t>n</a:t>
            </a:r>
            <a:r>
              <a:rPr lang="sk-SK" dirty="0"/>
              <a:t>a </a:t>
            </a:r>
            <a:r>
              <a:rPr lang="sk-SK" dirty="0" err="1"/>
              <a:t>rô</a:t>
            </a:r>
            <a:r>
              <a:rPr lang="en-US" dirty="0" err="1"/>
              <a:t>znych</a:t>
            </a:r>
            <a:r>
              <a:rPr lang="en-US" dirty="0"/>
              <a:t> </a:t>
            </a:r>
            <a:r>
              <a:rPr lang="sk-SK" dirty="0"/>
              <a:t>počítačoch </a:t>
            </a:r>
            <a:r>
              <a:rPr lang="sk-SK" b="1" dirty="0"/>
              <a:t>rôzne operácie</a:t>
            </a:r>
            <a:r>
              <a:rPr lang="sk-SK" dirty="0"/>
              <a:t> trvajú </a:t>
            </a:r>
            <a:r>
              <a:rPr lang="sk-SK" b="1" dirty="0"/>
              <a:t>rôzne dlho </a:t>
            </a:r>
            <a:r>
              <a:rPr lang="en-US" dirty="0"/>
              <a:t>(CISC vs. RISC, </a:t>
            </a:r>
            <a:r>
              <a:rPr lang="en-US" dirty="0" err="1"/>
              <a:t>cachovanie</a:t>
            </a:r>
            <a:r>
              <a:rPr lang="en-US" dirty="0"/>
              <a:t>, … </a:t>
            </a:r>
            <a:r>
              <a:rPr lang="en-US" dirty="0" err="1"/>
              <a:t>viac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princ</a:t>
            </a:r>
            <a:r>
              <a:rPr lang="sk-SK" dirty="0" err="1"/>
              <a:t>ípoch</a:t>
            </a:r>
            <a:r>
              <a:rPr lang="sk-SK" dirty="0"/>
              <a:t> počítačov, ...</a:t>
            </a:r>
            <a:r>
              <a:rPr lang="en-US" dirty="0"/>
              <a:t>)</a:t>
            </a:r>
          </a:p>
          <a:p>
            <a:pPr lvl="1"/>
            <a:r>
              <a:rPr lang="sk-SK" dirty="0"/>
              <a:t>a</a:t>
            </a:r>
            <a:r>
              <a:rPr lang="en-US" dirty="0" err="1"/>
              <a:t>lgoritmus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neover</a:t>
            </a:r>
            <a:r>
              <a:rPr lang="sk-SK" dirty="0" err="1">
                <a:solidFill>
                  <a:srgbClr val="FF0000"/>
                </a:solidFill>
              </a:rPr>
              <a:t>ím</a:t>
            </a:r>
            <a:r>
              <a:rPr lang="sk-SK" dirty="0">
                <a:solidFill>
                  <a:srgbClr val="FF0000"/>
                </a:solidFill>
              </a:rPr>
              <a:t> na všetkých vstupoch</a:t>
            </a:r>
          </a:p>
          <a:p>
            <a:pPr lvl="2"/>
            <a:r>
              <a:rPr lang="sk-SK" dirty="0"/>
              <a:t>čo ak som algoritmus netestoval práve na vstupe, na ktorom algoritmus „počíta“ najdlhšie</a:t>
            </a:r>
          </a:p>
          <a:p>
            <a:pPr lvl="1"/>
            <a:r>
              <a:rPr lang="sk-SK" dirty="0"/>
              <a:t>čo ak algoritmus potrebujem pre také </a:t>
            </a:r>
            <a:r>
              <a:rPr lang="oc-FR" dirty="0"/>
              <a:t>veľké </a:t>
            </a:r>
            <a:r>
              <a:rPr lang="sk-SK" dirty="0"/>
              <a:t>vstupy, že len otestovanie akéhokoľvek z nich</a:t>
            </a:r>
            <a:r>
              <a:rPr lang="en-US" dirty="0"/>
              <a:t> </a:t>
            </a:r>
            <a:r>
              <a:rPr lang="sk-SK" dirty="0"/>
              <a:t>trvá niekoľko dní</a:t>
            </a:r>
            <a:r>
              <a:rPr lang="en-US" dirty="0"/>
              <a:t>?</a:t>
            </a:r>
            <a:endParaRPr lang="sk-SK" dirty="0"/>
          </a:p>
          <a:p>
            <a:pPr lvl="1"/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1906437" y="5857335"/>
            <a:ext cx="6053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>
                <a:solidFill>
                  <a:srgbClr val="FF0000"/>
                </a:solidFill>
                <a:latin typeface="+mj-lt"/>
              </a:rPr>
              <a:t>Riešenie: teoretická analýza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Analýza časovej zložitosti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>
                <a:solidFill>
                  <a:srgbClr val="FF0000"/>
                </a:solidFill>
              </a:rPr>
              <a:t>Elementárna operácia</a:t>
            </a:r>
            <a:r>
              <a:rPr lang="sk-SK" dirty="0"/>
              <a:t>: 1 krok</a:t>
            </a:r>
          </a:p>
          <a:p>
            <a:pPr lvl="1"/>
            <a:r>
              <a:rPr lang="sk-SK" dirty="0"/>
              <a:t>čo je elementárna operácia záleží od uvažovaného </a:t>
            </a:r>
            <a:r>
              <a:rPr lang="sk-SK" b="1" dirty="0"/>
              <a:t>výpočtového modelu</a:t>
            </a:r>
          </a:p>
          <a:p>
            <a:pPr lvl="1"/>
            <a:r>
              <a:rPr lang="sk-SK" b="1" dirty="0"/>
              <a:t>náš pohľad</a:t>
            </a:r>
            <a:r>
              <a:rPr lang="sk-SK" dirty="0"/>
              <a:t>: každá jednoduchá operácia v Jave ako porovnanie, priradenie, ...</a:t>
            </a:r>
          </a:p>
          <a:p>
            <a:pPr lvl="1"/>
            <a:r>
              <a:rPr lang="sk-SK" b="1" dirty="0"/>
              <a:t>pozor:</a:t>
            </a:r>
            <a:r>
              <a:rPr lang="sk-SK" dirty="0"/>
              <a:t> </a:t>
            </a:r>
            <a:r>
              <a:rPr lang="en-US" dirty="0" err="1"/>
              <a:t>jeden</a:t>
            </a:r>
            <a:r>
              <a:rPr lang="en-US" dirty="0"/>
              <a:t> pr</a:t>
            </a:r>
            <a:r>
              <a:rPr lang="sk-SK" dirty="0" err="1"/>
              <a:t>íkaz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je </a:t>
            </a:r>
            <a:r>
              <a:rPr lang="sk-SK" dirty="0"/>
              <a:t>vždy</a:t>
            </a:r>
            <a:r>
              <a:rPr lang="en-US" dirty="0"/>
              <a:t> </a:t>
            </a:r>
            <a:r>
              <a:rPr lang="sk-SK" dirty="0"/>
              <a:t>jeden</a:t>
            </a:r>
            <a:r>
              <a:rPr lang="en-US" dirty="0"/>
              <a:t> </a:t>
            </a:r>
            <a:r>
              <a:rPr lang="en-US" dirty="0" err="1"/>
              <a:t>krok</a:t>
            </a:r>
            <a:r>
              <a:rPr lang="sk-SK" dirty="0"/>
              <a:t>, napr.</a:t>
            </a:r>
            <a:r>
              <a:rPr lang="en-US" dirty="0"/>
              <a:t> </a:t>
            </a:r>
            <a:r>
              <a:rPr lang="en-US" dirty="0" err="1"/>
              <a:t>volanie</a:t>
            </a:r>
            <a:r>
              <a:rPr lang="en-US" dirty="0"/>
              <a:t> met</a:t>
            </a:r>
            <a:r>
              <a:rPr lang="sk-SK" dirty="0"/>
              <a:t>ódy môže skrývať množstvo krokov</a:t>
            </a:r>
          </a:p>
          <a:p>
            <a:pPr lvl="1"/>
            <a:r>
              <a:rPr lang="sk-SK" dirty="0"/>
              <a:t>počet elementárnych operácií je </a:t>
            </a:r>
            <a:r>
              <a:rPr lang="sk-SK" dirty="0">
                <a:solidFill>
                  <a:srgbClr val="FF0000"/>
                </a:solidFill>
              </a:rPr>
              <a:t>priamoúmerný</a:t>
            </a:r>
            <a:r>
              <a:rPr lang="sk-SK" dirty="0"/>
              <a:t> času</a:t>
            </a:r>
          </a:p>
          <a:p>
            <a:r>
              <a:rPr lang="sk-SK" dirty="0"/>
              <a:t>Analýza časovej zložitosti algoritmu</a:t>
            </a:r>
          </a:p>
          <a:p>
            <a:pPr lvl="1"/>
            <a:r>
              <a:rPr lang="en-US" dirty="0"/>
              <a:t>= </a:t>
            </a:r>
            <a:r>
              <a:rPr lang="sk-SK" dirty="0"/>
              <a:t>počítanie počtu krokov algoritmu bez toho, aby sme ho spustili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</a:t>
            </a:r>
            <a:r>
              <a:rPr lang="sk-SK" dirty="0" err="1"/>
              <a:t>ýza</a:t>
            </a:r>
            <a:r>
              <a:rPr lang="sk-SK" dirty="0"/>
              <a:t> časovej zložitosti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</a:t>
            </a:r>
            <a:r>
              <a:rPr lang="sk-SK" dirty="0" err="1"/>
              <a:t>ľko</a:t>
            </a:r>
            <a:r>
              <a:rPr lang="sk-SK" dirty="0"/>
              <a:t> ste sa dozvedeli</a:t>
            </a:r>
            <a:r>
              <a:rPr lang="en-US" dirty="0"/>
              <a:t>?</a:t>
            </a:r>
          </a:p>
          <a:p>
            <a:pPr lvl="1"/>
            <a:r>
              <a:rPr lang="sk-SK" dirty="0"/>
              <a:t>Algoritmus na poli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{5, 1, 5, 2} </a:t>
            </a:r>
            <a:r>
              <a:rPr lang="en-US" dirty="0" err="1"/>
              <a:t>vykonal</a:t>
            </a:r>
            <a:r>
              <a:rPr lang="en-US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131</a:t>
            </a:r>
            <a:r>
              <a:rPr lang="en-US" dirty="0"/>
              <a:t> </a:t>
            </a:r>
            <a:r>
              <a:rPr lang="en-US" dirty="0" err="1"/>
              <a:t>krokov</a:t>
            </a:r>
            <a:r>
              <a:rPr lang="sk-SK" dirty="0"/>
              <a:t> a na poli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{6, 7, 1, 3, 1, 9} </a:t>
            </a:r>
            <a:r>
              <a:rPr lang="en-US" dirty="0" err="1"/>
              <a:t>vykonal</a:t>
            </a:r>
            <a:r>
              <a:rPr lang="en-US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192</a:t>
            </a:r>
            <a:r>
              <a:rPr lang="en-US" dirty="0"/>
              <a:t> </a:t>
            </a:r>
            <a:r>
              <a:rPr lang="en-US" dirty="0" err="1"/>
              <a:t>krokov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Algoritmus</a:t>
            </a:r>
            <a:r>
              <a:rPr lang="en-US" dirty="0"/>
              <a:t>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poli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sk-SK" dirty="0" err="1"/>
              <a:t>ľkosti</a:t>
            </a:r>
            <a:r>
              <a:rPr lang="sk-SK" dirty="0"/>
              <a:t>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 </a:t>
            </a:r>
            <a:r>
              <a:rPr lang="en-US" dirty="0" err="1"/>
              <a:t>vykon</a:t>
            </a:r>
            <a:r>
              <a:rPr lang="sk-SK" dirty="0"/>
              <a:t>á</a:t>
            </a:r>
            <a:r>
              <a:rPr lang="en-US" dirty="0"/>
              <a:t> </a:t>
            </a:r>
            <a:r>
              <a:rPr lang="sk-SK" dirty="0"/>
              <a:t>nanajvýš </a:t>
            </a:r>
            <a:br>
              <a:rPr lang="sk-SK" dirty="0"/>
            </a:br>
            <a:r>
              <a:rPr lang="en-US" i="1" dirty="0">
                <a:latin typeface="Times New Roman" pitchFamily="18" charset="0"/>
                <a:cs typeface="Times New Roman" pitchFamily="18" charset="0"/>
              </a:rPr>
              <a:t>3*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+192 </a:t>
            </a:r>
            <a:r>
              <a:rPr lang="en-US" dirty="0" err="1"/>
              <a:t>krokov</a:t>
            </a:r>
            <a:r>
              <a:rPr lang="en-US" dirty="0"/>
              <a:t> a </a:t>
            </a:r>
            <a:r>
              <a:rPr lang="en-US" dirty="0" err="1"/>
              <a:t>algoritmus</a:t>
            </a:r>
            <a:r>
              <a:rPr lang="en-US" dirty="0"/>
              <a:t> </a:t>
            </a:r>
            <a:r>
              <a:rPr lang="en-US" b="1" dirty="0"/>
              <a:t>B</a:t>
            </a:r>
            <a:r>
              <a:rPr lang="sk-SK" dirty="0"/>
              <a:t> </a:t>
            </a:r>
            <a:r>
              <a:rPr lang="en-US" dirty="0" err="1"/>
              <a:t>vykon</a:t>
            </a:r>
            <a:r>
              <a:rPr lang="sk-SK" dirty="0"/>
              <a:t>á presne</a:t>
            </a:r>
            <a:r>
              <a:rPr lang="en-US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2*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+332*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-2 </a:t>
            </a:r>
            <a:r>
              <a:rPr lang="en-US" dirty="0" err="1"/>
              <a:t>krokov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ktor</a:t>
            </a:r>
            <a:r>
              <a:rPr lang="sk-SK" dirty="0"/>
              <a:t>ý je </a:t>
            </a:r>
            <a:r>
              <a:rPr lang="en-US" dirty="0"/>
              <a:t>r</a:t>
            </a:r>
            <a:r>
              <a:rPr lang="sk-SK" dirty="0" err="1"/>
              <a:t>ýchlejší</a:t>
            </a:r>
            <a:r>
              <a:rPr lang="en-US" dirty="0"/>
              <a:t>?</a:t>
            </a:r>
            <a:endParaRPr lang="sk-SK" dirty="0"/>
          </a:p>
          <a:p>
            <a:endParaRPr lang="sk-SK" dirty="0"/>
          </a:p>
          <a:p>
            <a:r>
              <a:rPr lang="sk-SK" dirty="0"/>
              <a:t>Čo nás naozaj zaujíma</a:t>
            </a:r>
            <a:r>
              <a:rPr lang="en-US" dirty="0"/>
              <a:t>?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  <a:p>
            <a:endParaRPr lang="sk-SK" dirty="0"/>
          </a:p>
        </p:txBody>
      </p:sp>
      <p:pic>
        <p:nvPicPr>
          <p:cNvPr id="91138" name="Picture 2" descr="http://courses.essex.ac.uk/ce/ce802/Data%20Mining%20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5962" y="3880480"/>
            <a:ext cx="2846717" cy="28467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</a:t>
            </a:r>
            <a:r>
              <a:rPr lang="sk-SK" dirty="0" err="1"/>
              <a:t>ýza</a:t>
            </a:r>
            <a:r>
              <a:rPr lang="sk-SK" dirty="0"/>
              <a:t> časovej zložitosti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>
                <a:solidFill>
                  <a:srgbClr val="FF0000"/>
                </a:solidFill>
              </a:rPr>
              <a:t>Presný počet </a:t>
            </a:r>
            <a:r>
              <a:rPr lang="sk-SK" dirty="0"/>
              <a:t>krokov algoritmu záleží od </a:t>
            </a:r>
            <a:r>
              <a:rPr lang="sk-SK" b="1" dirty="0"/>
              <a:t>konkrétneho vstupu</a:t>
            </a:r>
          </a:p>
          <a:p>
            <a:r>
              <a:rPr lang="sk-SK" dirty="0"/>
              <a:t>Ak je </a:t>
            </a:r>
            <a:r>
              <a:rPr lang="sk-SK" b="1" dirty="0"/>
              <a:t>vstup väčší</a:t>
            </a:r>
            <a:r>
              <a:rPr lang="sk-SK" dirty="0"/>
              <a:t>, počet krokov algoritmu by mal byť väčší</a:t>
            </a:r>
          </a:p>
          <a:p>
            <a:pPr lvl="1"/>
            <a:r>
              <a:rPr lang="sk-SK" dirty="0">
                <a:solidFill>
                  <a:srgbClr val="FF0000"/>
                </a:solidFill>
              </a:rPr>
              <a:t>časová zložitosť </a:t>
            </a:r>
            <a:r>
              <a:rPr lang="sk-SK" dirty="0"/>
              <a:t>by mala byť </a:t>
            </a:r>
            <a:r>
              <a:rPr lang="sk-SK" dirty="0">
                <a:solidFill>
                  <a:srgbClr val="FF0000"/>
                </a:solidFill>
              </a:rPr>
              <a:t>funkciou od veľkosti vstupu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sk-SK" dirty="0"/>
              <a:t>a</a:t>
            </a:r>
            <a:r>
              <a:rPr lang="en-US" dirty="0"/>
              <a:t>k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 je </a:t>
            </a:r>
            <a:r>
              <a:rPr lang="en-US" dirty="0" err="1"/>
              <a:t>ve</a:t>
            </a:r>
            <a:r>
              <a:rPr lang="sk-SK" dirty="0" err="1"/>
              <a:t>ľkosť</a:t>
            </a:r>
            <a:r>
              <a:rPr lang="sk-SK" dirty="0"/>
              <a:t> vstupu, potom časová zložitosť </a:t>
            </a:r>
            <a:r>
              <a:rPr lang="en-US" dirty="0"/>
              <a:t>je </a:t>
            </a:r>
            <a:r>
              <a:rPr lang="en-US" dirty="0" err="1"/>
              <a:t>vyjadren</a:t>
            </a:r>
            <a:r>
              <a:rPr lang="sk-SK" dirty="0"/>
              <a:t>á ako</a:t>
            </a:r>
            <a:r>
              <a:rPr lang="en-US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T(n)</a:t>
            </a:r>
            <a:r>
              <a:rPr lang="sk-SK" dirty="0"/>
              <a:t> </a:t>
            </a:r>
            <a:r>
              <a:rPr lang="en-US" dirty="0"/>
              <a:t>– </a:t>
            </a:r>
            <a:r>
              <a:rPr lang="en-US" dirty="0" err="1"/>
              <a:t>napr</a:t>
            </a:r>
            <a:r>
              <a:rPr lang="en-US" dirty="0"/>
              <a:t>. maxim</a:t>
            </a:r>
            <a:r>
              <a:rPr lang="sk-SK" dirty="0" err="1"/>
              <a:t>álny</a:t>
            </a:r>
            <a:r>
              <a:rPr lang="sk-SK" dirty="0"/>
              <a:t> počet krokov, ktoré potrebuje algoritmus na vstupe veľkosti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.</a:t>
            </a:r>
          </a:p>
          <a:p>
            <a:r>
              <a:rPr lang="sk-SK" dirty="0"/>
              <a:t>Zvyčajne nás zaujíma </a:t>
            </a:r>
            <a:r>
              <a:rPr lang="sk-SK" b="1" dirty="0">
                <a:solidFill>
                  <a:srgbClr val="FF0000"/>
                </a:solidFill>
              </a:rPr>
              <a:t>horné ohraničenie počtu </a:t>
            </a:r>
            <a:r>
              <a:rPr lang="sk-SK" dirty="0"/>
              <a:t>krokov </a:t>
            </a:r>
            <a:r>
              <a:rPr lang="en-US" dirty="0"/>
              <a:t>(</a:t>
            </a:r>
            <a:r>
              <a:rPr lang="sk-SK" dirty="0"/>
              <a:t>poskytuje „garancie“</a:t>
            </a:r>
            <a:r>
              <a:rPr lang="en-US" dirty="0"/>
              <a:t> </a:t>
            </a:r>
            <a:r>
              <a:rPr lang="en-US" dirty="0" err="1"/>
              <a:t>trvania</a:t>
            </a:r>
            <a:r>
              <a:rPr lang="en-US" dirty="0"/>
              <a:t>)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sk-SK" dirty="0"/>
              <a:t>čom záleží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72706" name="Picture 2" descr="http://images.ctv.ca/archives/CTVNews/img2/20110301/800_cp_to_homeless_110301.jpg"/>
          <p:cNvPicPr>
            <a:picLocks noChangeAspect="1" noChangeArrowheads="1"/>
          </p:cNvPicPr>
          <p:nvPr/>
        </p:nvPicPr>
        <p:blipFill>
          <a:blip r:embed="rId2" cstate="print"/>
          <a:srcRect l="18562" t="17464" r="31740"/>
          <a:stretch>
            <a:fillRect/>
          </a:stretch>
        </p:blipFill>
        <p:spPr bwMode="auto">
          <a:xfrm>
            <a:off x="284673" y="3484057"/>
            <a:ext cx="2501660" cy="2331793"/>
          </a:xfrm>
          <a:prstGeom prst="rect">
            <a:avLst/>
          </a:prstGeom>
          <a:noFill/>
        </p:spPr>
      </p:pic>
      <p:pic>
        <p:nvPicPr>
          <p:cNvPr id="72708" name="Picture 4" descr="http://www.youngworker.co.uk/images/photos/work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6498" y="3409160"/>
            <a:ext cx="2547248" cy="2428377"/>
          </a:xfrm>
          <a:prstGeom prst="rect">
            <a:avLst/>
          </a:prstGeom>
          <a:noFill/>
        </p:spPr>
      </p:pic>
      <p:pic>
        <p:nvPicPr>
          <p:cNvPr id="72712" name="Picture 8" descr="http://s3.amazonaws.com/readers/2010/10/25/millionaires-4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6681" y="3554082"/>
            <a:ext cx="2875334" cy="209226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92037" y="2725947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+1 </a:t>
            </a:r>
            <a:r>
              <a:rPr lang="sk-SK" sz="3600" b="1" dirty="0"/>
              <a:t>€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30769" y="272307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+1 </a:t>
            </a:r>
            <a:r>
              <a:rPr lang="sk-SK" sz="3600" b="1" dirty="0"/>
              <a:t>€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98256" y="269719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+1 </a:t>
            </a:r>
            <a:r>
              <a:rPr lang="sk-SK" sz="3600" b="1" dirty="0"/>
              <a:t>€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8777" y="2101970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+ 5%</a:t>
            </a:r>
            <a:endParaRPr lang="sk-SK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76136" y="2064589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+ 5%</a:t>
            </a:r>
            <a:endParaRPr lang="sk-SK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00490" y="2064590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+ 5%</a:t>
            </a:r>
            <a:endParaRPr lang="sk-SK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09623" y="1354347"/>
            <a:ext cx="6805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+mj-lt"/>
              </a:rPr>
              <a:t>Čo ak by sme každému z nich zvýšili mesačný príjem o ...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75117" y="6021238"/>
            <a:ext cx="6771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+mj-lt"/>
              </a:rPr>
              <a:t>Žiadna z týchto operácií zásadne nezmení „zaradenie človeka do nejakej príjmovej kategórie“.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Na čom záleží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386" y="2083663"/>
            <a:ext cx="8481070" cy="451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984" y="1197412"/>
            <a:ext cx="8378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latin typeface="+mj-lt"/>
              </a:rPr>
              <a:t>Aký najväčší vstup dokáže algoritmus s daným počtom operácií spracovať za určitý čas</a:t>
            </a:r>
            <a:r>
              <a:rPr lang="en-US" sz="2400" dirty="0">
                <a:latin typeface="+mj-lt"/>
              </a:rPr>
              <a:t>?</a:t>
            </a:r>
            <a:endParaRPr lang="sk-SK" sz="2400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sk-SK" dirty="0"/>
              <a:t>čom záleží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Pri počítači, ktorý spraví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dirty="0"/>
              <a:t> </a:t>
            </a:r>
            <a:r>
              <a:rPr lang="en-US" dirty="0" err="1"/>
              <a:t>oper</a:t>
            </a:r>
            <a:r>
              <a:rPr lang="sk-SK" dirty="0" err="1"/>
              <a:t>ácií</a:t>
            </a:r>
            <a:r>
              <a:rPr lang="sk-SK" dirty="0"/>
              <a:t> za sekundu na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/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/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/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en-US" dirty="0"/>
              <a:t>, … </a:t>
            </a:r>
            <a:r>
              <a:rPr lang="en-US" dirty="0" err="1"/>
              <a:t>oper</a:t>
            </a:r>
            <a:r>
              <a:rPr lang="sk-SK" dirty="0" err="1"/>
              <a:t>áciách</a:t>
            </a:r>
            <a:r>
              <a:rPr lang="sk-SK" dirty="0"/>
              <a:t> </a:t>
            </a:r>
            <a:r>
              <a:rPr lang="sk-SK" b="1" dirty="0"/>
              <a:t>navyše nezáleží</a:t>
            </a:r>
            <a:r>
              <a:rPr lang="sk-SK" dirty="0"/>
              <a:t>...</a:t>
            </a:r>
          </a:p>
          <a:p>
            <a:r>
              <a:rPr lang="sk-SK" dirty="0"/>
              <a:t>2</a:t>
            </a:r>
            <a:r>
              <a:rPr lang="en-US" dirty="0"/>
              <a:t>-</a:t>
            </a:r>
            <a:r>
              <a:rPr lang="sk-SK" dirty="0"/>
              <a:t>násobne viac operácií „vyrieši“ 2-krát rýchlejší počítač </a:t>
            </a:r>
            <a:r>
              <a:rPr lang="en-US" dirty="0"/>
              <a:t>(</a:t>
            </a:r>
            <a:r>
              <a:rPr lang="en-US" dirty="0" err="1"/>
              <a:t>napr</a:t>
            </a:r>
            <a:r>
              <a:rPr lang="en-US" dirty="0"/>
              <a:t>.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30000" dirty="0"/>
              <a:t> </a:t>
            </a:r>
            <a:r>
              <a:rPr lang="en-US" dirty="0"/>
              <a:t>vs.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sk-SK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/>
              <a:t>)</a:t>
            </a:r>
            <a:endParaRPr lang="sk-SK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/>
              <a:t>Z predchádzajúcej tabuľky:</a:t>
            </a:r>
          </a:p>
          <a:p>
            <a:pPr lvl="1"/>
            <a:r>
              <a:rPr lang="en-US" dirty="0"/>
              <a:t>r</a:t>
            </a:r>
            <a:r>
              <a:rPr lang="sk-SK" dirty="0" err="1"/>
              <a:t>ozdiel</a:t>
            </a:r>
            <a:r>
              <a:rPr lang="sk-SK" dirty="0"/>
              <a:t> medzi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dirty="0"/>
              <a:t> a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k-SK" dirty="0"/>
              <a:t>, či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/>
              <a:t> a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 </a:t>
            </a:r>
            <a:r>
              <a:rPr lang="sk-SK" dirty="0"/>
              <a:t>žiadne konštantné </a:t>
            </a:r>
            <a:r>
              <a:rPr lang="en-US" dirty="0" err="1"/>
              <a:t>zr</a:t>
            </a:r>
            <a:r>
              <a:rPr lang="sk-SK" dirty="0" err="1"/>
              <a:t>ýchlenie</a:t>
            </a:r>
            <a:r>
              <a:rPr lang="sk-SK" dirty="0"/>
              <a:t> počítača nevyrieši pre všetky vstupy</a:t>
            </a:r>
          </a:p>
          <a:p>
            <a:r>
              <a:rPr lang="en-US" b="1" dirty="0"/>
              <a:t>V</a:t>
            </a:r>
            <a:r>
              <a:rPr lang="sk-SK" b="1" dirty="0" err="1"/>
              <a:t>ýzva</a:t>
            </a:r>
            <a:r>
              <a:rPr lang="sk-SK" b="1" dirty="0"/>
              <a:t>: </a:t>
            </a:r>
            <a:endParaRPr lang="en-US" b="1" dirty="0"/>
          </a:p>
          <a:p>
            <a:pPr algn="ctr">
              <a:buNone/>
            </a:pPr>
            <a:r>
              <a:rPr lang="en-US" sz="1000" b="1" dirty="0"/>
              <a:t/>
            </a:r>
            <a:br>
              <a:rPr lang="en-US" sz="1000" b="1" dirty="0"/>
            </a:br>
            <a:r>
              <a:rPr lang="sk-SK" sz="2400" dirty="0">
                <a:solidFill>
                  <a:srgbClr val="FF0000"/>
                </a:solidFill>
              </a:rPr>
              <a:t>Vieme algoritmy na základe časovej zložitosti rozdeliť do nejakých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sk-SK" sz="2400" dirty="0">
                <a:solidFill>
                  <a:srgbClr val="FF0000"/>
                </a:solidFill>
              </a:rPr>
              <a:t>„</a:t>
            </a:r>
            <a:r>
              <a:rPr lang="sk-SK" sz="2400" b="1" dirty="0">
                <a:solidFill>
                  <a:srgbClr val="FF0000"/>
                </a:solidFill>
              </a:rPr>
              <a:t>kategórií</a:t>
            </a:r>
            <a:r>
              <a:rPr lang="sk-SK" sz="2400" dirty="0">
                <a:solidFill>
                  <a:srgbClr val="FF0000"/>
                </a:solidFill>
              </a:rPr>
              <a:t>“ tak, aby v každej z nich boli </a:t>
            </a:r>
            <a:r>
              <a:rPr lang="sk-SK" sz="2400" b="1" dirty="0">
                <a:solidFill>
                  <a:srgbClr val="FF0000"/>
                </a:solidFill>
              </a:rPr>
              <a:t>„podobne“ časovo náročné algoritmy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  <a:endParaRPr lang="sk-SK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Asymptotick</a:t>
            </a:r>
            <a:r>
              <a:rPr lang="sk-SK" dirty="0"/>
              <a:t>á zložitosť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3053522"/>
          </a:xfrm>
        </p:spPr>
        <p:txBody>
          <a:bodyPr/>
          <a:lstStyle/>
          <a:p>
            <a:r>
              <a:rPr lang="sk-SK" dirty="0"/>
              <a:t>Zaujíma nás, ako rastie zložitosť algoritmu, ak </a:t>
            </a:r>
            <a:r>
              <a:rPr lang="sk-SK" b="1" dirty="0">
                <a:solidFill>
                  <a:srgbClr val="FF0000"/>
                </a:solidFill>
              </a:rPr>
              <a:t>veľkosť vstupu rastie </a:t>
            </a:r>
            <a:r>
              <a:rPr lang="sk-SK" dirty="0"/>
              <a:t>do nekonečna </a:t>
            </a:r>
            <a:r>
              <a:rPr lang="en-US" dirty="0"/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n→∞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Algoritmus</a:t>
            </a:r>
            <a:r>
              <a:rPr lang="en-US" dirty="0"/>
              <a:t> </a:t>
            </a:r>
            <a:r>
              <a:rPr lang="en-US" b="1" dirty="0"/>
              <a:t>A</a:t>
            </a:r>
            <a:r>
              <a:rPr lang="en-US" dirty="0"/>
              <a:t>: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(n) = 3n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-4n+100</a:t>
            </a:r>
          </a:p>
          <a:p>
            <a:pPr lvl="1"/>
            <a:r>
              <a:rPr lang="en-US" dirty="0" err="1"/>
              <a:t>Algoritmus</a:t>
            </a:r>
            <a:r>
              <a:rPr lang="en-US" dirty="0"/>
              <a:t> </a:t>
            </a:r>
            <a:r>
              <a:rPr lang="en-US" b="1" dirty="0"/>
              <a:t>B</a:t>
            </a:r>
            <a:r>
              <a:rPr lang="en-US" dirty="0"/>
              <a:t>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(n) = 300n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+10</a:t>
            </a:r>
          </a:p>
          <a:p>
            <a:pPr lvl="1"/>
            <a:r>
              <a:rPr lang="en-US" dirty="0" err="1"/>
              <a:t>Algoritmus</a:t>
            </a:r>
            <a:r>
              <a:rPr lang="en-US" dirty="0"/>
              <a:t> </a:t>
            </a:r>
            <a:r>
              <a:rPr lang="en-US" b="1" dirty="0"/>
              <a:t>C</a:t>
            </a:r>
            <a:r>
              <a:rPr lang="en-US" dirty="0"/>
              <a:t>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(n) = 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+n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99537" y="4295775"/>
          <a:ext cx="454977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7" name="Rovnica" r:id="rId3" imgW="2247840" imgH="457200" progId="Equation.3">
                  <p:embed/>
                </p:oleObj>
              </mc:Choice>
              <mc:Fallback>
                <p:oleObj name="Rovnica" r:id="rId3" imgW="224784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9537" y="4295775"/>
                        <a:ext cx="4549775" cy="92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1771650" y="5497513"/>
          <a:ext cx="414020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8" name="Rovnica" r:id="rId5" imgW="1942920" imgH="457200" progId="Equation.3">
                  <p:embed/>
                </p:oleObj>
              </mc:Choice>
              <mc:Fallback>
                <p:oleObj name="Rovnica" r:id="rId5" imgW="194292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5497513"/>
                        <a:ext cx="4140200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1538" y="4502991"/>
            <a:ext cx="134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B vs. A: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63" y="5707813"/>
            <a:ext cx="134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C vs. B: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6305907" y="3433313"/>
            <a:ext cx="319179" cy="100066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288657" y="2843683"/>
            <a:ext cx="2725947" cy="707886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Zlo</a:t>
            </a:r>
            <a:r>
              <a:rPr lang="sk-SK" dirty="0" err="1">
                <a:latin typeface="Trebuchet MS" pitchFamily="34" charset="0"/>
              </a:rPr>
              <a:t>žitosť</a:t>
            </a:r>
            <a:r>
              <a:rPr lang="sk-SK" dirty="0">
                <a:latin typeface="Trebuchet MS" pitchFamily="34" charset="0"/>
              </a:rPr>
              <a:t> algoritmov A </a:t>
            </a:r>
            <a:r>
              <a:rPr lang="sk-SK" dirty="0" err="1">
                <a:latin typeface="Trebuchet MS" pitchFamily="34" charset="0"/>
              </a:rPr>
              <a:t>a</a:t>
            </a:r>
            <a:r>
              <a:rPr lang="sk-SK" dirty="0">
                <a:latin typeface="Trebuchet MS" pitchFamily="34" charset="0"/>
              </a:rPr>
              <a:t> B </a:t>
            </a:r>
            <a:r>
              <a:rPr lang="en-US" dirty="0">
                <a:latin typeface="Trebuchet MS" pitchFamily="34" charset="0"/>
              </a:rPr>
              <a:t>“</a:t>
            </a:r>
            <a:r>
              <a:rPr lang="sk-SK" dirty="0">
                <a:latin typeface="Trebuchet MS" pitchFamily="34" charset="0"/>
              </a:rPr>
              <a:t>rastie rovnako</a:t>
            </a:r>
            <a:r>
              <a:rPr lang="en-US" dirty="0">
                <a:latin typeface="Trebuchet MS" pitchFamily="34" charset="0"/>
              </a:rPr>
              <a:t>”</a:t>
            </a:r>
            <a:r>
              <a:rPr lang="sk-SK" dirty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5995358" y="5336876"/>
            <a:ext cx="894272" cy="51183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682593" y="4980159"/>
            <a:ext cx="2323383" cy="1015663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Zložitosť C </a:t>
            </a:r>
            <a:r>
              <a:rPr lang="en-US" dirty="0">
                <a:latin typeface="Trebuchet MS" pitchFamily="34" charset="0"/>
              </a:rPr>
              <a:t>“</a:t>
            </a:r>
            <a:r>
              <a:rPr lang="sk-SK" dirty="0">
                <a:latin typeface="Trebuchet MS" pitchFamily="34" charset="0"/>
              </a:rPr>
              <a:t>rastie neporovnateľne rýchlejšie“ ako B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Hľadanie ihly v kope sena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16" y="2817842"/>
            <a:ext cx="8574505" cy="3684774"/>
          </a:xfrm>
        </p:spPr>
        <p:txBody>
          <a:bodyPr/>
          <a:lstStyle/>
          <a:p>
            <a:pPr>
              <a:buNone/>
            </a:pPr>
            <a:endParaRPr lang="sk-SK" b="1" dirty="0">
              <a:solidFill>
                <a:srgbClr val="7F0055"/>
              </a:solidFill>
              <a:latin typeface="Consolas"/>
            </a:endParaRPr>
          </a:p>
          <a:p>
            <a:pPr>
              <a:buNone/>
            </a:pPr>
            <a:r>
              <a:rPr lang="sk-SK" b="1" dirty="0">
                <a:solidFill>
                  <a:srgbClr val="7F0055"/>
                </a:solidFill>
                <a:latin typeface="Consolas"/>
              </a:rPr>
              <a:t>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for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i=0; i&lt;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pole.</a:t>
            </a:r>
            <a:r>
              <a:rPr lang="sk-SK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; i++) </a:t>
            </a:r>
          </a:p>
          <a:p>
            <a:pPr>
              <a:buNone/>
            </a:pPr>
            <a:r>
              <a:rPr lang="sk-SK" dirty="0">
                <a:solidFill>
                  <a:srgbClr val="000000"/>
                </a:solidFill>
                <a:latin typeface="Consolas"/>
              </a:rPr>
              <a:t>   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(pole[i] ==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hladaneC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islo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 </a:t>
            </a:r>
          </a:p>
          <a:p>
            <a:pPr>
              <a:buNone/>
            </a:pPr>
            <a:r>
              <a:rPr lang="sk-SK" b="1" dirty="0">
                <a:solidFill>
                  <a:srgbClr val="7F0055"/>
                </a:solidFill>
                <a:latin typeface="Consolas"/>
              </a:rPr>
              <a:t>       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true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dirty="0">
              <a:latin typeface="Consolas"/>
            </a:endParaRPr>
          </a:p>
          <a:p>
            <a:pPr>
              <a:buNone/>
            </a:pPr>
            <a:r>
              <a:rPr lang="sk-SK" b="1" dirty="0">
                <a:solidFill>
                  <a:srgbClr val="7F0055"/>
                </a:solidFill>
                <a:latin typeface="Consolas"/>
              </a:rPr>
              <a:t>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false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sk-SK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14398" y="139026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87892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30283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803777" y="139648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761720" y="140270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735214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77605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51099" y="140892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ight Brace 19"/>
          <p:cNvSpPr/>
          <p:nvPr/>
        </p:nvSpPr>
        <p:spPr bwMode="auto">
          <a:xfrm rot="16200000">
            <a:off x="5077507" y="2275015"/>
            <a:ext cx="270588" cy="2196000"/>
          </a:xfrm>
          <a:prstGeom prst="rightBrace">
            <a:avLst>
              <a:gd name="adj1" fmla="val 77298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36111" y="2817841"/>
            <a:ext cx="3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i="1" dirty="0"/>
              <a:t>nanajvýš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i="1" dirty="0"/>
              <a:t> </a:t>
            </a:r>
            <a:r>
              <a:rPr lang="en-US" b="1" i="1" dirty="0" err="1"/>
              <a:t>opakovan</a:t>
            </a:r>
            <a:r>
              <a:rPr lang="sk-SK" b="1" i="1" dirty="0"/>
              <a:t>í</a:t>
            </a:r>
          </a:p>
        </p:txBody>
      </p:sp>
      <p:sp>
        <p:nvSpPr>
          <p:cNvPr id="22" name="Right Brace 21"/>
          <p:cNvSpPr/>
          <p:nvPr/>
        </p:nvSpPr>
        <p:spPr bwMode="auto">
          <a:xfrm rot="5400000">
            <a:off x="4571327" y="-1095661"/>
            <a:ext cx="270588" cy="7488000"/>
          </a:xfrm>
          <a:prstGeom prst="rightBrace">
            <a:avLst>
              <a:gd name="adj1" fmla="val 77298"/>
              <a:gd name="adj2" fmla="val 42773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Theta</a:t>
            </a:r>
            <a:r>
              <a:rPr lang="en-US" dirty="0"/>
              <a:t> </a:t>
            </a:r>
            <a:r>
              <a:rPr lang="el-GR" dirty="0">
                <a:latin typeface="Gulim"/>
                <a:ea typeface="Gulim"/>
              </a:rPr>
              <a:t>Θ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kategoriz</a:t>
            </a:r>
            <a:r>
              <a:rPr lang="sk-SK" dirty="0" err="1"/>
              <a:t>átor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</a:t>
            </a:r>
            <a:r>
              <a:rPr lang="en-US" i="1" baseline="-25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A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(n) = 3n</a:t>
            </a:r>
            <a:r>
              <a:rPr lang="en-US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-4n+100</a:t>
            </a:r>
          </a:p>
          <a:p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</a:t>
            </a:r>
            <a:r>
              <a:rPr lang="en-US" i="1" baseline="-25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B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(n) = 300n</a:t>
            </a:r>
            <a:r>
              <a:rPr lang="en-US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+10</a:t>
            </a:r>
          </a:p>
          <a:p>
            <a:endParaRPr lang="en-US" sz="1600" dirty="0">
              <a:latin typeface="Times New Roman" pitchFamily="18" charset="0"/>
              <a:ea typeface="Gulim"/>
              <a:cs typeface="Times New Roman" pitchFamily="18" charset="0"/>
            </a:endParaRPr>
          </a:p>
          <a:p>
            <a:r>
              <a:rPr lang="el-GR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(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g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(n)) </a:t>
            </a:r>
            <a:r>
              <a:rPr lang="en-US" dirty="0">
                <a:latin typeface="Times New Roman" pitchFamily="18" charset="0"/>
                <a:ea typeface="Gulim"/>
                <a:cs typeface="Times New Roman" pitchFamily="18" charset="0"/>
              </a:rPr>
              <a:t>–</a:t>
            </a:r>
            <a:r>
              <a:rPr lang="en-US" dirty="0">
                <a:latin typeface="+mj-lt"/>
                <a:ea typeface="Gulim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ea typeface="Gulim"/>
                <a:cs typeface="Times New Roman" pitchFamily="18" charset="0"/>
              </a:rPr>
              <a:t>mno</a:t>
            </a:r>
            <a:r>
              <a:rPr lang="sk-SK" dirty="0" err="1">
                <a:latin typeface="+mj-lt"/>
                <a:ea typeface="Gulim"/>
                <a:cs typeface="Times New Roman" pitchFamily="18" charset="0"/>
              </a:rPr>
              <a:t>žina</a:t>
            </a:r>
            <a:r>
              <a:rPr lang="sk-SK" dirty="0">
                <a:latin typeface="+mj-lt"/>
                <a:ea typeface="Gulim"/>
                <a:cs typeface="Times New Roman" pitchFamily="18" charset="0"/>
              </a:rPr>
              <a:t> </a:t>
            </a:r>
            <a:r>
              <a:rPr lang="en-US" dirty="0">
                <a:latin typeface="+mj-lt"/>
                <a:ea typeface="Gulim"/>
                <a:cs typeface="Times New Roman" pitchFamily="18" charset="0"/>
              </a:rPr>
              <a:t>v</a:t>
            </a:r>
            <a:r>
              <a:rPr lang="sk-SK" dirty="0" err="1">
                <a:latin typeface="+mj-lt"/>
                <a:ea typeface="Gulim"/>
                <a:cs typeface="Times New Roman" pitchFamily="18" charset="0"/>
              </a:rPr>
              <a:t>šetkých</a:t>
            </a:r>
            <a:r>
              <a:rPr lang="sk-SK" dirty="0">
                <a:latin typeface="+mj-lt"/>
                <a:ea typeface="Gulim"/>
                <a:cs typeface="Times New Roman" pitchFamily="18" charset="0"/>
              </a:rPr>
              <a:t> funkcií, ktoré sú z hľadiska rastu </a:t>
            </a:r>
            <a:r>
              <a:rPr lang="sk-SK" b="1" dirty="0">
                <a:solidFill>
                  <a:srgbClr val="FF0000"/>
                </a:solidFill>
                <a:latin typeface="+mj-lt"/>
                <a:ea typeface="Gulim"/>
                <a:cs typeface="Times New Roman" pitchFamily="18" charset="0"/>
              </a:rPr>
              <a:t>porovnateľné</a:t>
            </a:r>
            <a:r>
              <a:rPr lang="sk-SK" dirty="0">
                <a:latin typeface="+mj-lt"/>
                <a:ea typeface="Gulim"/>
                <a:cs typeface="Times New Roman" pitchFamily="18" charset="0"/>
              </a:rPr>
              <a:t> s funkciou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g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(n)</a:t>
            </a:r>
          </a:p>
          <a:p>
            <a:endParaRPr lang="en-US" i="1" dirty="0">
              <a:latin typeface="Times New Roman" pitchFamily="18" charset="0"/>
              <a:ea typeface="Gulim"/>
              <a:cs typeface="Times New Roman" pitchFamily="18" charset="0"/>
            </a:endParaRPr>
          </a:p>
          <a:p>
            <a:endParaRPr lang="en-US" i="1" dirty="0">
              <a:latin typeface="Times New Roman" pitchFamily="18" charset="0"/>
              <a:ea typeface="Gulim"/>
              <a:cs typeface="Times New Roman" pitchFamily="18" charset="0"/>
            </a:endParaRPr>
          </a:p>
          <a:p>
            <a:r>
              <a:rPr lang="en-US" dirty="0">
                <a:latin typeface="+mj-lt"/>
                <a:ea typeface="Gulim"/>
                <a:cs typeface="Times New Roman" pitchFamily="18" charset="0"/>
              </a:rPr>
              <a:t>Do </a:t>
            </a:r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n</a:t>
            </a:r>
            <a:r>
              <a:rPr lang="en-US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) </a:t>
            </a:r>
            <a:r>
              <a:rPr lang="en-US" dirty="0">
                <a:latin typeface="+mj-lt"/>
                <a:ea typeface="Gulim"/>
                <a:cs typeface="Times New Roman" pitchFamily="18" charset="0"/>
              </a:rPr>
              <a:t>patria 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300n</a:t>
            </a:r>
            <a:r>
              <a:rPr lang="en-US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+10, 2n</a:t>
            </a:r>
            <a:r>
              <a:rPr lang="en-US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+n+log n, 0.5n</a:t>
            </a:r>
            <a:r>
              <a:rPr lang="en-US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 , …</a:t>
            </a:r>
            <a:endParaRPr lang="sk-SK" dirty="0">
              <a:latin typeface="+mj-lt"/>
              <a:ea typeface="Gulim"/>
              <a:cs typeface="Times New Roman" pitchFamily="18" charset="0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4287328" y="1552755"/>
            <a:ext cx="1906437" cy="12939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3856008" y="1742536"/>
            <a:ext cx="2216988" cy="40544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667554" y="1334060"/>
            <a:ext cx="3234905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i="1" dirty="0">
                <a:latin typeface="Trebuchet MS" pitchFamily="34" charset="0"/>
              </a:rPr>
              <a:t>T</a:t>
            </a:r>
            <a:r>
              <a:rPr lang="sk-SK" i="1" baseline="-25000" dirty="0">
                <a:latin typeface="Trebuchet MS" pitchFamily="34" charset="0"/>
              </a:rPr>
              <a:t>A</a:t>
            </a:r>
            <a:r>
              <a:rPr lang="en-US" i="1" dirty="0">
                <a:latin typeface="Trebuchet MS" pitchFamily="34" charset="0"/>
              </a:rPr>
              <a:t>(n) </a:t>
            </a:r>
            <a:r>
              <a:rPr lang="en-US" dirty="0">
                <a:latin typeface="Trebuchet MS" pitchFamily="34" charset="0"/>
              </a:rPr>
              <a:t>a </a:t>
            </a:r>
            <a:r>
              <a:rPr lang="en-US" i="1" dirty="0">
                <a:latin typeface="Trebuchet MS" pitchFamily="34" charset="0"/>
              </a:rPr>
              <a:t>T</a:t>
            </a:r>
            <a:r>
              <a:rPr lang="en-US" i="1" baseline="-25000" dirty="0">
                <a:latin typeface="Trebuchet MS" pitchFamily="34" charset="0"/>
              </a:rPr>
              <a:t>B</a:t>
            </a:r>
            <a:r>
              <a:rPr lang="en-US" i="1" dirty="0">
                <a:latin typeface="Trebuchet MS" pitchFamily="34" charset="0"/>
              </a:rPr>
              <a:t>(n)</a:t>
            </a:r>
            <a:r>
              <a:rPr lang="en-US" dirty="0">
                <a:latin typeface="Trebuchet MS" pitchFamily="34" charset="0"/>
              </a:rPr>
              <a:t> s</a:t>
            </a:r>
            <a:r>
              <a:rPr lang="sk-SK" dirty="0">
                <a:latin typeface="Trebuchet MS" pitchFamily="34" charset="0"/>
              </a:rPr>
              <a:t>ú z hľadiska rastu porovnateľné.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3312543" y="5572663"/>
            <a:ext cx="1273835" cy="73324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525993" y="5992326"/>
            <a:ext cx="4221192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i="1" dirty="0" err="1">
                <a:latin typeface="Trebuchet MS" pitchFamily="34" charset="0"/>
              </a:rPr>
              <a:t>Pozorovanie</a:t>
            </a:r>
            <a:r>
              <a:rPr lang="en-US" i="1" dirty="0">
                <a:latin typeface="Trebuchet MS" pitchFamily="34" charset="0"/>
              </a:rPr>
              <a:t>: </a:t>
            </a:r>
            <a:r>
              <a:rPr lang="en-US" i="1" dirty="0" err="1">
                <a:latin typeface="Trebuchet MS" pitchFamily="34" charset="0"/>
              </a:rPr>
              <a:t>na</a:t>
            </a:r>
            <a:r>
              <a:rPr lang="en-US" i="1" dirty="0">
                <a:latin typeface="Trebuchet MS" pitchFamily="34" charset="0"/>
              </a:rPr>
              <a:t> </a:t>
            </a:r>
            <a:r>
              <a:rPr lang="en-US" i="1" dirty="0" err="1">
                <a:latin typeface="Trebuchet MS" pitchFamily="34" charset="0"/>
              </a:rPr>
              <a:t>multiplikat</a:t>
            </a:r>
            <a:r>
              <a:rPr lang="sk-SK" i="1" dirty="0" err="1">
                <a:latin typeface="Trebuchet MS" pitchFamily="34" charset="0"/>
              </a:rPr>
              <a:t>ívnej</a:t>
            </a:r>
            <a:r>
              <a:rPr lang="sk-SK" i="1" dirty="0">
                <a:latin typeface="Trebuchet MS" pitchFamily="34" charset="0"/>
              </a:rPr>
              <a:t> a aditívnej konštantne nezáleží.</a:t>
            </a:r>
            <a:endParaRPr lang="cs-CZ" dirty="0">
              <a:latin typeface="Trebuchet MS" pitchFamily="34" charset="0"/>
            </a:endParaRPr>
          </a:p>
        </p:txBody>
      </p:sp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1244600" y="3783013"/>
          <a:ext cx="6718300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7" name="Rovnica" r:id="rId4" imgW="3047760" imgH="507960" progId="Equation.3">
                  <p:embed/>
                </p:oleObj>
              </mc:Choice>
              <mc:Fallback>
                <p:oleObj name="Rovnica" r:id="rId4" imgW="3047760" imgH="5079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3783013"/>
                        <a:ext cx="6718300" cy="1033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Theta</a:t>
            </a:r>
            <a:r>
              <a:rPr lang="sk-SK" dirty="0"/>
              <a:t> </a:t>
            </a:r>
            <a:r>
              <a:rPr lang="el-GR" dirty="0">
                <a:latin typeface="Gulim"/>
                <a:ea typeface="Gulim"/>
              </a:rPr>
              <a:t>Θ</a:t>
            </a:r>
            <a:endParaRPr lang="sk-SK" dirty="0"/>
          </a:p>
        </p:txBody>
      </p:sp>
      <p:pic>
        <p:nvPicPr>
          <p:cNvPr id="5" name="Picture 21" descr="graph_th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6551" y="2456671"/>
            <a:ext cx="4244198" cy="4401329"/>
          </a:xfrm>
          <a:prstGeom prst="rect">
            <a:avLst/>
          </a:prstGeom>
          <a:noFill/>
        </p:spPr>
      </p:pic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1209675" y="1281113"/>
          <a:ext cx="6718300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4" name="Rovnica" r:id="rId4" imgW="3047760" imgH="507960" progId="Equation.3">
                  <p:embed/>
                </p:oleObj>
              </mc:Choice>
              <mc:Fallback>
                <p:oleObj name="Rovnica" r:id="rId4" imgW="3047760" imgH="507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1281113"/>
                        <a:ext cx="6718300" cy="1033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</a:t>
            </a:r>
            <a:r>
              <a:rPr lang="sk-SK" dirty="0" err="1"/>
              <a:t>íklad</a:t>
            </a:r>
            <a:r>
              <a:rPr lang="en-US" dirty="0"/>
              <a:t> s</a:t>
            </a:r>
            <a:r>
              <a:rPr lang="sk-SK" dirty="0"/>
              <a:t> </a:t>
            </a:r>
            <a:r>
              <a:rPr lang="sk-SK" dirty="0" err="1"/>
              <a:t>Theta</a:t>
            </a:r>
            <a:r>
              <a:rPr lang="sk-SK" dirty="0"/>
              <a:t> </a:t>
            </a:r>
            <a:r>
              <a:rPr lang="el-GR" dirty="0">
                <a:latin typeface="Gulim"/>
                <a:ea typeface="Gulim"/>
              </a:rPr>
              <a:t>Θ</a:t>
            </a:r>
            <a:r>
              <a:rPr lang="sk-SK" dirty="0">
                <a:latin typeface="Gulim"/>
                <a:ea typeface="Gulim"/>
              </a:rPr>
              <a:t> </a:t>
            </a:r>
            <a:endParaRPr lang="sk-SK" dirty="0"/>
          </a:p>
        </p:txBody>
      </p:sp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1648755" y="1281741"/>
          <a:ext cx="2894770" cy="469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6" name="Rovnica" r:id="rId3" imgW="1409400" imgH="228600" progId="Equation.3">
                  <p:embed/>
                </p:oleObj>
              </mc:Choice>
              <mc:Fallback>
                <p:oleObj name="Rovnica" r:id="rId3" imgW="140940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8755" y="1281741"/>
                        <a:ext cx="2894770" cy="4694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7" name="Object 7"/>
          <p:cNvGraphicFramePr>
            <a:graphicFrameLocks noChangeAspect="1"/>
          </p:cNvGraphicFramePr>
          <p:nvPr/>
        </p:nvGraphicFramePr>
        <p:xfrm>
          <a:off x="607922" y="3043717"/>
          <a:ext cx="7932738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7" name="Rovnica" r:id="rId5" imgW="3924000" imgH="482400" progId="Equation.3">
                  <p:embed/>
                </p:oleObj>
              </mc:Choice>
              <mc:Fallback>
                <p:oleObj name="Rovnica" r:id="rId5" imgW="3924000" imgH="482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922" y="3043717"/>
                        <a:ext cx="7932738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7032" y="1302588"/>
            <a:ext cx="146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latin typeface="+mj-lt"/>
              </a:rPr>
              <a:t>Dokážte: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1411" y="1765540"/>
            <a:ext cx="115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latin typeface="+mj-lt"/>
              </a:rPr>
              <a:t>Dôkaz: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163" y="4083170"/>
            <a:ext cx="7938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latin typeface="+mj-lt"/>
              </a:rPr>
              <a:t>Zvoľme </a:t>
            </a:r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=2, c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=3, n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=25. </a:t>
            </a:r>
            <a:r>
              <a:rPr lang="en-US" sz="2400" dirty="0" err="1">
                <a:latin typeface="+mj-lt"/>
                <a:cs typeface="Times New Roman" pitchFamily="18" charset="0"/>
              </a:rPr>
              <a:t>Potrebujeme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uk</a:t>
            </a:r>
            <a:r>
              <a:rPr lang="sk-SK" sz="2400" dirty="0" err="1">
                <a:latin typeface="+mj-lt"/>
                <a:cs typeface="Times New Roman" pitchFamily="18" charset="0"/>
              </a:rPr>
              <a:t>ázať</a:t>
            </a:r>
            <a:r>
              <a:rPr lang="sk-SK" sz="2400" dirty="0">
                <a:latin typeface="+mj-lt"/>
                <a:cs typeface="Times New Roman" pitchFamily="18" charset="0"/>
              </a:rPr>
              <a:t>, že platí</a:t>
            </a:r>
            <a:r>
              <a:rPr lang="en-US" sz="2400" dirty="0">
                <a:latin typeface="+mj-lt"/>
                <a:cs typeface="Times New Roman" pitchFamily="18" charset="0"/>
              </a:rPr>
              <a:t>:</a:t>
            </a:r>
            <a:endParaRPr lang="sk-SK" sz="2400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81928" name="Object 8"/>
          <p:cNvGraphicFramePr>
            <a:graphicFrameLocks noChangeAspect="1"/>
          </p:cNvGraphicFramePr>
          <p:nvPr/>
        </p:nvGraphicFramePr>
        <p:xfrm>
          <a:off x="2403475" y="4603750"/>
          <a:ext cx="450532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8" name="Rovnica" r:id="rId7" imgW="2527200" imgH="228600" progId="Equation.3">
                  <p:embed/>
                </p:oleObj>
              </mc:Choice>
              <mc:Fallback>
                <p:oleObj name="Rovnica" r:id="rId7" imgW="252720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475" y="4603750"/>
                        <a:ext cx="4505325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9" name="Object 9"/>
          <p:cNvGraphicFramePr>
            <a:graphicFrameLocks noChangeAspect="1"/>
          </p:cNvGraphicFramePr>
          <p:nvPr/>
        </p:nvGraphicFramePr>
        <p:xfrm>
          <a:off x="772334" y="5208887"/>
          <a:ext cx="2466975" cy="1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9" name="Rovnica" r:id="rId9" imgW="1384200" imgH="711000" progId="Equation.3">
                  <p:embed/>
                </p:oleObj>
              </mc:Choice>
              <mc:Fallback>
                <p:oleObj name="Rovnica" r:id="rId9" imgW="1384200" imgH="7110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334" y="5208887"/>
                        <a:ext cx="2466975" cy="1268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0" name="Object 10"/>
          <p:cNvGraphicFramePr>
            <a:graphicFrameLocks noChangeAspect="1"/>
          </p:cNvGraphicFramePr>
          <p:nvPr/>
        </p:nvGraphicFramePr>
        <p:xfrm>
          <a:off x="5675403" y="5265798"/>
          <a:ext cx="2239963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0" name="Rovnica" r:id="rId11" imgW="1257120" imgH="685800" progId="Equation.3">
                  <p:embed/>
                </p:oleObj>
              </mc:Choice>
              <mc:Fallback>
                <p:oleObj name="Rovnica" r:id="rId11" imgW="1257120" imgH="6858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403" y="5265798"/>
                        <a:ext cx="2239963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 bwMode="auto">
          <a:xfrm flipV="1">
            <a:off x="3467819" y="5331125"/>
            <a:ext cx="0" cy="1069675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8149087" y="5354129"/>
            <a:ext cx="0" cy="1069675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aphicFrame>
        <p:nvGraphicFramePr>
          <p:cNvPr id="81931" name="Object 11"/>
          <p:cNvGraphicFramePr>
            <a:graphicFrameLocks noChangeAspect="1"/>
          </p:cNvGraphicFramePr>
          <p:nvPr/>
        </p:nvGraphicFramePr>
        <p:xfrm>
          <a:off x="1003300" y="2051050"/>
          <a:ext cx="6475413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1" name="Rovnica" r:id="rId13" imgW="3047760" imgH="507960" progId="Equation.3">
                  <p:embed/>
                </p:oleObj>
              </mc:Choice>
              <mc:Fallback>
                <p:oleObj name="Rovnica" r:id="rId13" imgW="3047760" imgH="50796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2051050"/>
                        <a:ext cx="6475413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</a:t>
            </a:r>
            <a:r>
              <a:rPr lang="sk-SK" dirty="0" err="1"/>
              <a:t>íklad</a:t>
            </a:r>
            <a:r>
              <a:rPr lang="sk-SK" dirty="0"/>
              <a:t>: </a:t>
            </a:r>
            <a:r>
              <a:rPr lang="sk-SK" dirty="0" err="1"/>
              <a:t>Theta</a:t>
            </a:r>
            <a:r>
              <a:rPr lang="sk-SK" dirty="0"/>
              <a:t> </a:t>
            </a:r>
            <a:r>
              <a:rPr lang="el-GR" dirty="0">
                <a:latin typeface="Gulim"/>
                <a:ea typeface="Gulim"/>
              </a:rPr>
              <a:t>Θ</a:t>
            </a:r>
            <a:r>
              <a:rPr lang="sk-SK" dirty="0">
                <a:latin typeface="Gulim"/>
                <a:ea typeface="Gulim"/>
              </a:rPr>
              <a:t> </a:t>
            </a:r>
            <a:endParaRPr lang="sk-SK" dirty="0"/>
          </a:p>
        </p:txBody>
      </p:sp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1594697" y="1281113"/>
          <a:ext cx="143351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5" name="Rovnica" r:id="rId3" imgW="698400" imgH="228600" progId="Equation.3">
                  <p:embed/>
                </p:oleObj>
              </mc:Choice>
              <mc:Fallback>
                <p:oleObj name="Rovnica" r:id="rId3" imgW="6984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697" y="1281113"/>
                        <a:ext cx="143351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7" name="Object 7"/>
          <p:cNvGraphicFramePr>
            <a:graphicFrameLocks noChangeAspect="1"/>
          </p:cNvGraphicFramePr>
          <p:nvPr/>
        </p:nvGraphicFramePr>
        <p:xfrm>
          <a:off x="657764" y="3556270"/>
          <a:ext cx="72120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6" name="Rovnica" r:id="rId5" imgW="3568680" imgH="241200" progId="Equation.3">
                  <p:embed/>
                </p:oleObj>
              </mc:Choice>
              <mc:Fallback>
                <p:oleObj name="Rovnica" r:id="rId5" imgW="356868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764" y="3556270"/>
                        <a:ext cx="7212013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7032" y="1302588"/>
            <a:ext cx="146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latin typeface="+mj-lt"/>
              </a:rPr>
              <a:t>Dokážte</a:t>
            </a:r>
            <a:r>
              <a:rPr lang="sk-SK" sz="2400" dirty="0">
                <a:latin typeface="+mj-lt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1411" y="1765540"/>
            <a:ext cx="2476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latin typeface="+mj-lt"/>
              </a:rPr>
              <a:t>Dôkaz</a:t>
            </a:r>
            <a:r>
              <a:rPr lang="sk-SK" sz="240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sporom</a:t>
            </a:r>
            <a:r>
              <a:rPr lang="en-US" sz="2400" dirty="0">
                <a:latin typeface="+mj-lt"/>
              </a:rPr>
              <a:t>)</a:t>
            </a:r>
            <a:r>
              <a:rPr lang="sk-SK" sz="2400" dirty="0">
                <a:latin typeface="+mj-lt"/>
              </a:rPr>
              <a:t>:</a:t>
            </a:r>
          </a:p>
        </p:txBody>
      </p:sp>
      <p:graphicFrame>
        <p:nvGraphicFramePr>
          <p:cNvPr id="82952" name="Object 8"/>
          <p:cNvGraphicFramePr>
            <a:graphicFrameLocks noChangeAspect="1"/>
          </p:cNvGraphicFramePr>
          <p:nvPr/>
        </p:nvGraphicFramePr>
        <p:xfrm>
          <a:off x="2033917" y="4093683"/>
          <a:ext cx="51816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7" name="Rovnica" r:id="rId7" imgW="2565360" imgH="228600" progId="Equation.3">
                  <p:embed/>
                </p:oleObj>
              </mc:Choice>
              <mc:Fallback>
                <p:oleObj name="Rovnica" r:id="rId7" imgW="256536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917" y="4093683"/>
                        <a:ext cx="51816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3" name="Object 9"/>
          <p:cNvGraphicFramePr>
            <a:graphicFrameLocks noChangeAspect="1"/>
          </p:cNvGraphicFramePr>
          <p:nvPr/>
        </p:nvGraphicFramePr>
        <p:xfrm>
          <a:off x="684213" y="2247900"/>
          <a:ext cx="6718300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8" name="Rovnica" r:id="rId9" imgW="3047760" imgH="507960" progId="Equation.3">
                  <p:embed/>
                </p:oleObj>
              </mc:Choice>
              <mc:Fallback>
                <p:oleObj name="Rovnica" r:id="rId9" imgW="3047760" imgH="5079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247900"/>
                        <a:ext cx="6718300" cy="1033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ine 5"/>
          <p:cNvSpPr>
            <a:spLocks noChangeShapeType="1"/>
          </p:cNvSpPr>
          <p:nvPr/>
        </p:nvSpPr>
        <p:spPr bwMode="auto">
          <a:xfrm flipH="1" flipV="1">
            <a:off x="6478438" y="4494361"/>
            <a:ext cx="428444" cy="93165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727275" y="5198696"/>
            <a:ext cx="3899140" cy="400110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Spor</a:t>
            </a:r>
            <a:r>
              <a:rPr lang="en-US" dirty="0">
                <a:latin typeface="Trebuchet MS" pitchFamily="34" charset="0"/>
              </a:rPr>
              <a:t>, </a:t>
            </a:r>
            <a:r>
              <a:rPr lang="en-US" dirty="0" err="1">
                <a:latin typeface="Trebuchet MS" pitchFamily="34" charset="0"/>
              </a:rPr>
              <a:t>neplat</a:t>
            </a:r>
            <a:r>
              <a:rPr lang="sk-SK" dirty="0">
                <a:latin typeface="Trebuchet MS" pitchFamily="34" charset="0"/>
              </a:rPr>
              <a:t>í pre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(c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cs-CZ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99693" y="5057797"/>
            <a:ext cx="3145764" cy="1631216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D</a:t>
            </a:r>
            <a:r>
              <a:rPr lang="sk-SK" dirty="0" err="1">
                <a:latin typeface="Trebuchet MS" pitchFamily="34" charset="0"/>
              </a:rPr>
              <a:t>ôsledok</a:t>
            </a:r>
            <a:r>
              <a:rPr lang="sk-SK" dirty="0">
                <a:latin typeface="Trebuchet MS" pitchFamily="34" charset="0"/>
              </a:rPr>
              <a:t>:</a:t>
            </a:r>
          </a:p>
          <a:p>
            <a:endParaRPr lang="sk-SK" baseline="-25000" dirty="0">
              <a:latin typeface="Trebuchet MS" pitchFamily="34" charset="0"/>
              <a:cs typeface="Times New Roman" pitchFamily="18" charset="0"/>
            </a:endParaRPr>
          </a:p>
          <a:p>
            <a:endParaRPr lang="sk-SK" baseline="-25000" dirty="0">
              <a:latin typeface="Trebuchet MS" pitchFamily="34" charset="0"/>
              <a:cs typeface="Times New Roman" pitchFamily="18" charset="0"/>
            </a:endParaRPr>
          </a:p>
          <a:p>
            <a:endParaRPr lang="sk-SK" baseline="-25000" dirty="0">
              <a:latin typeface="Trebuchet MS" pitchFamily="34" charset="0"/>
              <a:cs typeface="Times New Roman" pitchFamily="18" charset="0"/>
            </a:endParaRPr>
          </a:p>
          <a:p>
            <a:endParaRPr lang="sk-SK" baseline="-25000" dirty="0">
              <a:latin typeface="Trebuchet MS" pitchFamily="34" charset="0"/>
              <a:cs typeface="Times New Roman" pitchFamily="18" charset="0"/>
            </a:endParaRPr>
          </a:p>
          <a:p>
            <a:endParaRPr lang="sk-SK" baseline="-25000" dirty="0">
              <a:latin typeface="Trebuchet MS" pitchFamily="34" charset="0"/>
              <a:cs typeface="Times New Roman" pitchFamily="18" charset="0"/>
            </a:endParaRPr>
          </a:p>
          <a:p>
            <a:endParaRPr lang="cs-CZ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553048" y="5597017"/>
          <a:ext cx="287178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9" name="Rovnica" r:id="rId12" imgW="1663560" imgH="482400" progId="Equation.3">
                  <p:embed/>
                </p:oleObj>
              </mc:Choice>
              <mc:Fallback>
                <p:oleObj name="Rovnica" r:id="rId12" imgW="1663560" imgH="4824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48" y="5597017"/>
                        <a:ext cx="2871788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ine 5"/>
          <p:cNvSpPr>
            <a:spLocks noChangeShapeType="1"/>
          </p:cNvSpPr>
          <p:nvPr/>
        </p:nvSpPr>
        <p:spPr bwMode="auto">
          <a:xfrm flipH="1" flipV="1">
            <a:off x="3502325" y="6029862"/>
            <a:ext cx="1319841" cy="28467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825044" y="5937693"/>
            <a:ext cx="2740322" cy="707886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Dá sa ukázať, že sú navyše aj </a:t>
            </a:r>
            <a:r>
              <a:rPr lang="sk-SK" dirty="0" err="1">
                <a:latin typeface="Trebuchet MS" pitchFamily="34" charset="0"/>
              </a:rPr>
              <a:t>disjunktné</a:t>
            </a:r>
            <a:r>
              <a:rPr lang="sk-SK" dirty="0">
                <a:latin typeface="Trebuchet MS" pitchFamily="34" charset="0"/>
              </a:rPr>
              <a:t>.</a:t>
            </a:r>
            <a:endParaRPr lang="cs-CZ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Časová zložitosť </a:t>
            </a:r>
            <a:r>
              <a:rPr lang="sk-SK" dirty="0" err="1"/>
              <a:t>BubbleSort</a:t>
            </a:r>
            <a:r>
              <a:rPr lang="en-US" dirty="0"/>
              <a:t>-u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414069" y="1625212"/>
            <a:ext cx="831586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bubbleSort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[] p) {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boolean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do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{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false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sk-SK" dirty="0">
              <a:latin typeface="Consolas"/>
            </a:endParaRP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nn-NO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i=0; i&lt;p.</a:t>
            </a:r>
            <a:r>
              <a:rPr lang="nn-NO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-1; i++) 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    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b="1" dirty="0">
                <a:solidFill>
                  <a:srgbClr val="FF0000"/>
                </a:solidFill>
                <a:latin typeface="Consolas"/>
              </a:rPr>
              <a:t>p[i] &gt; p[i+1]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 { </a:t>
            </a:r>
          </a:p>
          <a:p>
            <a:r>
              <a:rPr lang="sk-SK" i="1" dirty="0">
                <a:solidFill>
                  <a:srgbClr val="000000"/>
                </a:solidFill>
                <a:latin typeface="Consolas"/>
              </a:rPr>
              <a:t>                </a:t>
            </a:r>
            <a:r>
              <a:rPr lang="sk-SK" i="1" dirty="0" err="1">
                <a:solidFill>
                  <a:srgbClr val="000000"/>
                </a:solidFill>
                <a:latin typeface="Consolas"/>
              </a:rPr>
              <a:t>vymen</a:t>
            </a:r>
            <a:r>
              <a:rPr lang="sk-SK" i="1" dirty="0">
                <a:solidFill>
                  <a:srgbClr val="000000"/>
                </a:solidFill>
                <a:latin typeface="Consolas"/>
              </a:rPr>
              <a:t>(p, i, i+1);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           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true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        }</a:t>
            </a:r>
          </a:p>
          <a:p>
            <a:endParaRPr lang="sk-SK" dirty="0">
              <a:latin typeface="Consolas"/>
            </a:endParaRP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}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while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}</a:t>
            </a:r>
            <a:endParaRPr lang="sk-SK" dirty="0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5080959" y="3657598"/>
            <a:ext cx="1319841" cy="28467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049994" y="3599935"/>
            <a:ext cx="2878345" cy="16312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P</a:t>
            </a:r>
            <a:r>
              <a:rPr lang="sk-SK" dirty="0" err="1">
                <a:latin typeface="Trebuchet MS" pitchFamily="34" charset="0"/>
              </a:rPr>
              <a:t>očet</a:t>
            </a:r>
            <a:r>
              <a:rPr lang="sk-SK" dirty="0">
                <a:latin typeface="Trebuchet MS" pitchFamily="34" charset="0"/>
              </a:rPr>
              <a:t> všetkých krokov algoritmu možno zhora aj zdola ohraničiť konštantným násobkom počtu porovnaní.</a:t>
            </a:r>
            <a:endParaRPr lang="cs-CZ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181817" y="6038336"/>
            <a:ext cx="7246190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rebuchet MS" pitchFamily="34" charset="0"/>
              </a:rPr>
              <a:t>.(# </a:t>
            </a:r>
            <a:r>
              <a:rPr lang="sk-SK" sz="2400" dirty="0">
                <a:latin typeface="Trebuchet MS" pitchFamily="34" charset="0"/>
              </a:rPr>
              <a:t>porovnaní</a:t>
            </a:r>
            <a:r>
              <a:rPr lang="en-US" sz="2400" dirty="0">
                <a:latin typeface="Trebuchet MS" pitchFamily="34" charset="0"/>
              </a:rPr>
              <a:t>) &lt;= # </a:t>
            </a:r>
            <a:r>
              <a:rPr lang="sk-SK" sz="2400" dirty="0">
                <a:latin typeface="Trebuchet MS" pitchFamily="34" charset="0"/>
              </a:rPr>
              <a:t>krokov</a:t>
            </a:r>
            <a:r>
              <a:rPr lang="en-US" sz="2400" dirty="0">
                <a:latin typeface="Trebuchet MS" pitchFamily="34" charset="0"/>
              </a:rPr>
              <a:t> &lt;=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rebuchet MS" pitchFamily="34" charset="0"/>
              </a:rPr>
              <a:t>.(# </a:t>
            </a:r>
            <a:r>
              <a:rPr lang="sk-SK" sz="2400" dirty="0">
                <a:latin typeface="Trebuchet MS" pitchFamily="34" charset="0"/>
              </a:rPr>
              <a:t>porovnaní</a:t>
            </a:r>
            <a:r>
              <a:rPr lang="en-US" sz="2400" dirty="0">
                <a:latin typeface="Trebuchet MS" pitchFamily="34" charset="0"/>
              </a:rPr>
              <a:t>)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Gulim"/>
                <a:ea typeface="Gulim"/>
              </a:rPr>
              <a:t>Θ</a:t>
            </a:r>
            <a:r>
              <a:rPr lang="sk-SK" dirty="0"/>
              <a:t>  a triedenia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09671" y="1285128"/>
          <a:ext cx="6610707" cy="263153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203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30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</a:t>
                      </a:r>
                      <a:r>
                        <a:rPr lang="sk-SK" sz="1800" dirty="0" err="1"/>
                        <a:t>čet</a:t>
                      </a:r>
                      <a:r>
                        <a:rPr lang="sk-SK" sz="1800" baseline="0" dirty="0"/>
                        <a:t> porovnaní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 </a:t>
                      </a:r>
                      <a:r>
                        <a:rPr lang="en-US" sz="1800" dirty="0" err="1"/>
                        <a:t>najlep</a:t>
                      </a:r>
                      <a:r>
                        <a:rPr lang="sk-SK" sz="1800" dirty="0" err="1"/>
                        <a:t>šom</a:t>
                      </a:r>
                      <a:r>
                        <a:rPr lang="sk-SK" sz="1800" dirty="0"/>
                        <a:t> prípade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V najhoršom</a:t>
                      </a:r>
                      <a:r>
                        <a:rPr lang="sk-SK" sz="1800" baseline="0" dirty="0"/>
                        <a:t> prípade</a:t>
                      </a:r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Bubble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099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itchFamily="49" charset="0"/>
                          <a:cs typeface="Consolas" pitchFamily="49" charset="0"/>
                        </a:rPr>
                        <a:t>Vylep</a:t>
                      </a:r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šený</a:t>
                      </a:r>
                      <a:r>
                        <a:rPr lang="sk-SK" baseline="0" dirty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BubbleSort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SelectionSort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62274" y="4132282"/>
            <a:ext cx="8574505" cy="14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7188" lvl="0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c</a:t>
            </a:r>
            <a:r>
              <a:rPr kumimoji="0" lang="en-US" sz="2400" b="0" i="1" u="none" strike="noStrike" kern="0" cap="none" spc="0" normalizeH="0" baseline="-2500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1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n(n-1)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kumimoji="0" lang="en-US" sz="2400" b="0" u="none" strike="noStrike" kern="0" cap="none" spc="0" normalizeH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Lucida Sans Unicode" pitchFamily="34" charset="0"/>
                <a:cs typeface="Times New Roman" pitchFamily="18" charset="0"/>
              </a:rPr>
              <a:t>aj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c</a:t>
            </a:r>
            <a:r>
              <a:rPr kumimoji="0" lang="en-US" sz="2400" b="0" i="1" u="none" strike="noStrike" kern="0" cap="none" spc="0" normalizeH="0" baseline="-2500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2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n(n-1)/2 </a:t>
            </a:r>
            <a:r>
              <a:rPr kumimoji="0" lang="en-US" sz="2400" b="0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Lucida Sans Unicode" pitchFamily="34" charset="0"/>
                <a:cs typeface="Times New Roman" pitchFamily="18" charset="0"/>
              </a:rPr>
              <a:t>patria do </a:t>
            </a:r>
            <a:r>
              <a:rPr lang="el-GR" sz="2400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sz="2400" i="1" dirty="0">
                <a:latin typeface="Times New Roman" pitchFamily="18" charset="0"/>
                <a:ea typeface="Gulim"/>
                <a:cs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n</a:t>
            </a:r>
            <a:r>
              <a:rPr lang="en-US" sz="2400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sz="2400" i="1" dirty="0">
                <a:latin typeface="Times New Roman" pitchFamily="18" charset="0"/>
                <a:ea typeface="Gulim"/>
                <a:cs typeface="Times New Roman" pitchFamily="18" charset="0"/>
              </a:rPr>
              <a:t>)</a:t>
            </a:r>
          </a:p>
          <a:p>
            <a:pPr marL="814388" lvl="1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400" dirty="0" err="1">
                <a:latin typeface="Consolas" pitchFamily="49" charset="0"/>
                <a:cs typeface="Consolas" pitchFamily="49" charset="0"/>
              </a:rPr>
              <a:t>BubbleSort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sk-SK" sz="2400" dirty="0">
                <a:latin typeface="+mj-lt"/>
                <a:cs typeface="Consolas" pitchFamily="49" charset="0"/>
              </a:rPr>
              <a:t>aj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sk-SK" sz="2400" dirty="0" err="1">
                <a:latin typeface="Consolas" pitchFamily="49" charset="0"/>
                <a:cs typeface="Consolas" pitchFamily="49" charset="0"/>
              </a:rPr>
              <a:t>SelectionSort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2400" b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maj</a:t>
            </a:r>
            <a:r>
              <a:rPr kumimoji="0" lang="sk-SK" sz="2400" b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ú </a:t>
            </a:r>
            <a:r>
              <a:rPr kumimoji="0" lang="sk-SK" sz="2400" b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rovnakú</a:t>
            </a:r>
            <a:r>
              <a:rPr kumimoji="0" lang="sk-SK" sz="2400" b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 </a:t>
            </a:r>
            <a:r>
              <a:rPr kumimoji="0" lang="sk-SK" sz="2400" b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asymptotickú</a:t>
            </a:r>
            <a:r>
              <a:rPr kumimoji="0" lang="sk-SK" sz="2400" b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 časovú zložitosť </a:t>
            </a:r>
            <a:r>
              <a:rPr kumimoji="0" lang="sk-SK" sz="2400" b="0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v </a:t>
            </a:r>
            <a:r>
              <a:rPr kumimoji="0" lang="sk-SK" sz="2400" b="0" u="sng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najhoršom prípade</a:t>
            </a:r>
            <a:r>
              <a:rPr kumimoji="0" lang="en-US" sz="2400" b="0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!</a:t>
            </a:r>
          </a:p>
          <a:p>
            <a:pPr marL="814388" lvl="1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</a:pPr>
            <a:endParaRPr kumimoji="0" lang="en-US" sz="2400" b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j-lt"/>
              <a:ea typeface="Lucida Sans Unicode" pitchFamily="34" charset="0"/>
              <a:cs typeface="Times New Roman" pitchFamily="18" charset="0"/>
            </a:endParaRP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3666225" y="5451894"/>
            <a:ext cx="920152" cy="85401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413849" y="5845677"/>
            <a:ext cx="4221192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i="1" dirty="0" err="1">
                <a:latin typeface="Trebuchet MS" pitchFamily="34" charset="0"/>
              </a:rPr>
              <a:t>Spomenut</a:t>
            </a:r>
            <a:r>
              <a:rPr lang="sk-SK" i="1" dirty="0">
                <a:latin typeface="Trebuchet MS" pitchFamily="34" charset="0"/>
              </a:rPr>
              <a:t>é triediace algoritmy  patria do „rovnakej kategórie“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322176"/>
            <a:ext cx="6904037" cy="530225"/>
          </a:xfrm>
        </p:spPr>
        <p:txBody>
          <a:bodyPr/>
          <a:lstStyle/>
          <a:p>
            <a:r>
              <a:rPr lang="sk-SK" sz="2800" dirty="0"/>
              <a:t>A čo vieme povedať o </a:t>
            </a:r>
            <a:r>
              <a:rPr lang="sk-SK" sz="2800" dirty="0">
                <a:solidFill>
                  <a:srgbClr val="FF0000"/>
                </a:solidFill>
              </a:rPr>
              <a:t>každom</a:t>
            </a:r>
            <a:r>
              <a:rPr lang="sk-SK" sz="2800" dirty="0"/>
              <a:t> behu</a:t>
            </a:r>
            <a:r>
              <a:rPr lang="en-US" sz="2800" dirty="0"/>
              <a:t>?</a:t>
            </a:r>
            <a:endParaRPr lang="sk-SK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09671" y="1285128"/>
          <a:ext cx="6610707" cy="263153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203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30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</a:t>
                      </a:r>
                      <a:r>
                        <a:rPr lang="sk-SK" sz="1800" dirty="0" err="1"/>
                        <a:t>čet</a:t>
                      </a:r>
                      <a:r>
                        <a:rPr lang="sk-SK" sz="1800" baseline="0" dirty="0"/>
                        <a:t> porovnaní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 </a:t>
                      </a:r>
                      <a:r>
                        <a:rPr lang="en-US" sz="1800" dirty="0" err="1"/>
                        <a:t>najlep</a:t>
                      </a:r>
                      <a:r>
                        <a:rPr lang="sk-SK" sz="1800" dirty="0" err="1"/>
                        <a:t>šom</a:t>
                      </a:r>
                      <a:r>
                        <a:rPr lang="sk-SK" sz="1800" dirty="0"/>
                        <a:t> prípade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V najhoršom</a:t>
                      </a:r>
                      <a:r>
                        <a:rPr lang="sk-SK" sz="1800" baseline="0" dirty="0"/>
                        <a:t> prípade</a:t>
                      </a:r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Bubble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099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itchFamily="49" charset="0"/>
                          <a:cs typeface="Consolas" pitchFamily="49" charset="0"/>
                        </a:rPr>
                        <a:t>Vylep</a:t>
                      </a:r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šený</a:t>
                      </a:r>
                      <a:r>
                        <a:rPr lang="sk-SK" baseline="0" dirty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BubbleSort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SelectionSort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4977441" y="3881885"/>
            <a:ext cx="782127" cy="85401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6610706" y="3830127"/>
            <a:ext cx="290425" cy="95465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827917" y="4534462"/>
            <a:ext cx="3375803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Ka</a:t>
            </a:r>
            <a:r>
              <a:rPr lang="sk-SK" dirty="0" err="1">
                <a:latin typeface="Trebuchet MS" pitchFamily="34" charset="0"/>
              </a:rPr>
              <a:t>ždý</a:t>
            </a:r>
            <a:r>
              <a:rPr lang="sk-SK" dirty="0">
                <a:latin typeface="Trebuchet MS" pitchFamily="34" charset="0"/>
              </a:rPr>
              <a:t> beh </a:t>
            </a:r>
            <a:r>
              <a:rPr lang="sk-SK" sz="1800" dirty="0" err="1">
                <a:latin typeface="Consolas" pitchFamily="49" charset="0"/>
                <a:cs typeface="Consolas" pitchFamily="49" charset="0"/>
              </a:rPr>
              <a:t>SelectionSort</a:t>
            </a:r>
            <a:r>
              <a:rPr lang="sk-SK" dirty="0" err="1">
                <a:latin typeface="Trebuchet MS" pitchFamily="34" charset="0"/>
              </a:rPr>
              <a:t>-u</a:t>
            </a:r>
            <a:r>
              <a:rPr lang="sk-SK" dirty="0">
                <a:latin typeface="Trebuchet MS" pitchFamily="34" charset="0"/>
              </a:rPr>
              <a:t> spraví </a:t>
            </a:r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n</a:t>
            </a:r>
            <a:r>
              <a:rPr lang="en-US" i="1" baseline="300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)</a:t>
            </a:r>
            <a:r>
              <a:rPr lang="sk-SK" i="1" dirty="0">
                <a:latin typeface="Trebuchet MS" pitchFamily="34" charset="0"/>
              </a:rPr>
              <a:t> </a:t>
            </a:r>
            <a:r>
              <a:rPr lang="sk-SK" dirty="0">
                <a:latin typeface="Trebuchet MS" pitchFamily="34" charset="0"/>
              </a:rPr>
              <a:t>krokov.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2806458" y="2553419"/>
            <a:ext cx="1739662" cy="191218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3053748" y="2518913"/>
            <a:ext cx="3502327" cy="214222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5353" y="4410818"/>
            <a:ext cx="3671976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Časová zložitosť </a:t>
            </a:r>
            <a:r>
              <a:rPr lang="sk-SK" dirty="0">
                <a:solidFill>
                  <a:srgbClr val="FF0000"/>
                </a:solidFill>
                <a:latin typeface="Trebuchet MS" pitchFamily="34" charset="0"/>
              </a:rPr>
              <a:t>každého behu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Bubble</a:t>
            </a:r>
            <a:r>
              <a:rPr lang="sk-SK" dirty="0" err="1">
                <a:latin typeface="Consolas" pitchFamily="49" charset="0"/>
                <a:cs typeface="Consolas" pitchFamily="49" charset="0"/>
              </a:rPr>
              <a:t>Sort</a:t>
            </a:r>
            <a:r>
              <a:rPr lang="sk-SK" dirty="0" err="1">
                <a:latin typeface="Trebuchet MS" pitchFamily="34" charset="0"/>
              </a:rPr>
              <a:t>-u</a:t>
            </a:r>
            <a:r>
              <a:rPr lang="sk-SK" dirty="0">
                <a:latin typeface="Trebuchet MS" pitchFamily="34" charset="0"/>
              </a:rPr>
              <a:t> je „medzi </a:t>
            </a:r>
            <a:r>
              <a:rPr lang="sk-SK" b="1" dirty="0">
                <a:latin typeface="Trebuchet MS" pitchFamily="34" charset="0"/>
              </a:rPr>
              <a:t>približne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>
                <a:latin typeface="Trebuchet MS" pitchFamily="34" charset="0"/>
              </a:rPr>
              <a:t>a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n(n-1)</a:t>
            </a:r>
            <a:r>
              <a:rPr lang="sk-SK" dirty="0">
                <a:latin typeface="Trebuchet MS" pitchFamily="34" charset="0"/>
              </a:rPr>
              <a:t>“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9291" y="5753819"/>
            <a:ext cx="7410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+mj-lt"/>
              </a:rPr>
              <a:t>Čo vieme povedať o </a:t>
            </a:r>
            <a:r>
              <a:rPr lang="sk-SK" b="1" dirty="0">
                <a:latin typeface="+mj-lt"/>
              </a:rPr>
              <a:t>časovej zložitosti </a:t>
            </a:r>
            <a:r>
              <a:rPr lang="sk-SK" dirty="0">
                <a:solidFill>
                  <a:srgbClr val="FF0000"/>
                </a:solidFill>
                <a:latin typeface="+mj-lt"/>
              </a:rPr>
              <a:t>každého behu 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(</a:t>
            </a:r>
            <a:r>
              <a:rPr lang="en-US" dirty="0" err="1">
                <a:latin typeface="+mj-lt"/>
              </a:rPr>
              <a:t>t.j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nielen</a:t>
            </a:r>
            <a:r>
              <a:rPr lang="en-US" dirty="0">
                <a:latin typeface="+mj-lt"/>
              </a:rPr>
              <a:t> v </a:t>
            </a:r>
            <a:r>
              <a:rPr lang="en-US" dirty="0" err="1">
                <a:latin typeface="+mj-lt"/>
              </a:rPr>
              <a:t>najhor</a:t>
            </a:r>
            <a:r>
              <a:rPr lang="sk-SK" dirty="0" err="1">
                <a:latin typeface="+mj-lt"/>
              </a:rPr>
              <a:t>šom</a:t>
            </a:r>
            <a:r>
              <a:rPr lang="sk-SK" dirty="0">
                <a:latin typeface="+mj-lt"/>
              </a:rPr>
              <a:t> prípade</a:t>
            </a:r>
            <a:r>
              <a:rPr lang="en-US" dirty="0">
                <a:latin typeface="+mj-lt"/>
              </a:rPr>
              <a:t>) </a:t>
            </a:r>
            <a:r>
              <a:rPr lang="en-US" dirty="0" err="1">
                <a:latin typeface="+mj-lt"/>
              </a:rPr>
              <a:t>algoritmu</a:t>
            </a:r>
            <a:r>
              <a:rPr lang="en-US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BubbleSort</a:t>
            </a:r>
            <a:r>
              <a:rPr lang="en-US" dirty="0">
                <a:latin typeface="+mj-lt"/>
              </a:rPr>
              <a:t>?</a:t>
            </a:r>
            <a:endParaRPr lang="sk-SK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9" grpId="0" animBg="1"/>
      <p:bldP spid="9" grpId="1" animBg="1"/>
      <p:bldP spid="12" grpId="0" animBg="1"/>
      <p:bldP spid="13" grpId="0" animBg="1"/>
      <p:bldP spid="11" grpId="0" animBg="1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Horné ohraničenie ako garancia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 praxi:</a:t>
            </a:r>
          </a:p>
          <a:p>
            <a:pPr lvl="1"/>
            <a:r>
              <a:rPr lang="sk-SK" dirty="0"/>
              <a:t>sú dôležité </a:t>
            </a:r>
            <a:r>
              <a:rPr lang="sk-SK" b="1" dirty="0">
                <a:solidFill>
                  <a:srgbClr val="FF0000"/>
                </a:solidFill>
              </a:rPr>
              <a:t>garancie</a:t>
            </a:r>
            <a:r>
              <a:rPr lang="sk-SK" dirty="0"/>
              <a:t> typu „nebude to trvať dlhšie ako“...</a:t>
            </a:r>
          </a:p>
          <a:p>
            <a:pPr lvl="1"/>
            <a:r>
              <a:rPr lang="sk-SK" dirty="0"/>
              <a:t>p</a:t>
            </a:r>
            <a:r>
              <a:rPr lang="en-US" dirty="0" err="1"/>
              <a:t>ri</a:t>
            </a:r>
            <a:r>
              <a:rPr lang="en-US" dirty="0"/>
              <a:t> anal</a:t>
            </a:r>
            <a:r>
              <a:rPr lang="sk-SK" dirty="0" err="1"/>
              <a:t>ýze</a:t>
            </a:r>
            <a:r>
              <a:rPr lang="sk-SK" dirty="0"/>
              <a:t> algoritmov je niekedy </a:t>
            </a:r>
            <a:r>
              <a:rPr lang="en-US" dirty="0"/>
              <a:t>(</a:t>
            </a:r>
            <a:r>
              <a:rPr lang="sk-SK" dirty="0"/>
              <a:t>často</a:t>
            </a:r>
            <a:r>
              <a:rPr lang="en-US" dirty="0"/>
              <a:t>?) </a:t>
            </a:r>
            <a:r>
              <a:rPr lang="en-US" dirty="0" err="1"/>
              <a:t>probl</a:t>
            </a:r>
            <a:r>
              <a:rPr lang="sk-SK" dirty="0" err="1"/>
              <a:t>ém</a:t>
            </a:r>
            <a:r>
              <a:rPr lang="sk-SK" dirty="0"/>
              <a:t> zaradiť časovú zložitosť algoritmu do </a:t>
            </a:r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dirty="0">
                <a:latin typeface="+mj-lt"/>
                <a:ea typeface="Gulim"/>
                <a:cs typeface="Times New Roman" pitchFamily="18" charset="0"/>
              </a:rPr>
              <a:t>-</a:t>
            </a:r>
            <a:r>
              <a:rPr lang="en-US" dirty="0" err="1">
                <a:latin typeface="+mj-lt"/>
                <a:ea typeface="Gulim"/>
                <a:cs typeface="Times New Roman" pitchFamily="18" charset="0"/>
              </a:rPr>
              <a:t>mno</a:t>
            </a:r>
            <a:r>
              <a:rPr lang="sk-SK" dirty="0" err="1">
                <a:latin typeface="+mj-lt"/>
                <a:ea typeface="Gulim"/>
                <a:cs typeface="Times New Roman" pitchFamily="18" charset="0"/>
              </a:rPr>
              <a:t>žiny</a:t>
            </a:r>
            <a:r>
              <a:rPr lang="sk-SK" dirty="0">
                <a:latin typeface="+mj-lt"/>
                <a:ea typeface="Gulim"/>
                <a:cs typeface="Times New Roman" pitchFamily="18" charset="0"/>
              </a:rPr>
              <a:t> nejakej „peknej“ funkcie </a:t>
            </a:r>
            <a:r>
              <a:rPr lang="en-US" dirty="0">
                <a:latin typeface="+mj-lt"/>
                <a:ea typeface="Gulim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n, n</a:t>
            </a:r>
            <a:r>
              <a:rPr lang="en-US" i="1" baseline="30000" dirty="0">
                <a:latin typeface="Times New Roman" pitchFamily="18" charset="0"/>
                <a:ea typeface="Gulim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, log n, 2</a:t>
            </a:r>
            <a:r>
              <a:rPr lang="en-US" i="1" baseline="30000" dirty="0">
                <a:latin typeface="Times New Roman" pitchFamily="18" charset="0"/>
                <a:ea typeface="Gulim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, n log n …</a:t>
            </a:r>
            <a:r>
              <a:rPr lang="en-US" dirty="0">
                <a:latin typeface="+mj-lt"/>
                <a:ea typeface="Gulim"/>
                <a:cs typeface="Times New Roman" pitchFamily="18" charset="0"/>
              </a:rPr>
              <a:t>)</a:t>
            </a:r>
            <a:endParaRPr lang="sk-SK" dirty="0">
              <a:latin typeface="+mj-lt"/>
            </a:endParaRPr>
          </a:p>
          <a:p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4011283" y="4201064"/>
            <a:ext cx="15527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i="1" dirty="0">
                <a:latin typeface="Times New Roman" pitchFamily="18" charset="0"/>
                <a:cs typeface="Times New Roman" pitchFamily="18" charset="0"/>
              </a:rPr>
              <a:t>O</a:t>
            </a:r>
            <a:endParaRPr lang="sk-SK" sz="13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O-not</a:t>
            </a:r>
            <a:r>
              <a:rPr lang="sk-SK" dirty="0" err="1"/>
              <a:t>ácia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endParaRPr lang="sk-SK" dirty="0"/>
          </a:p>
          <a:p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(n)) </a:t>
            </a:r>
            <a:r>
              <a:rPr lang="en-US" dirty="0"/>
              <a:t>v</a:t>
            </a:r>
            <a:r>
              <a:rPr lang="sk-SK" dirty="0" err="1"/>
              <a:t>šetky</a:t>
            </a:r>
            <a:r>
              <a:rPr lang="sk-SK" dirty="0"/>
              <a:t> funkcie, </a:t>
            </a:r>
            <a:br>
              <a:rPr lang="sk-SK" dirty="0"/>
            </a:br>
            <a:r>
              <a:rPr lang="sk-SK" dirty="0"/>
              <a:t>ktoré sú </a:t>
            </a:r>
            <a:r>
              <a:rPr lang="sk-SK" b="1" dirty="0" err="1">
                <a:solidFill>
                  <a:srgbClr val="FF0000"/>
                </a:solidFill>
              </a:rPr>
              <a:t>asymptoticky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br>
              <a:rPr lang="sk-SK" b="1" dirty="0">
                <a:solidFill>
                  <a:srgbClr val="FF0000"/>
                </a:solidFill>
              </a:rPr>
            </a:br>
            <a:r>
              <a:rPr lang="sk-SK" b="1" dirty="0">
                <a:solidFill>
                  <a:srgbClr val="FF0000"/>
                </a:solidFill>
              </a:rPr>
              <a:t>zhora ohraničené 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funkciou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(n)</a:t>
            </a:r>
            <a:endParaRPr lang="sk-SK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563563" y="1454150"/>
          <a:ext cx="81089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0" name="Rovnica" r:id="rId3" imgW="3530520" imgH="241200" progId="Equation.3">
                  <p:embed/>
                </p:oleObj>
              </mc:Choice>
              <mc:Fallback>
                <p:oleObj name="Rovnica" r:id="rId3" imgW="353052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1454150"/>
                        <a:ext cx="810895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8" descr="graph_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5710" y="2536167"/>
            <a:ext cx="3903954" cy="392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O-no</a:t>
            </a:r>
            <a:r>
              <a:rPr lang="sk-SK" dirty="0" err="1"/>
              <a:t>tácia</a:t>
            </a:r>
            <a:r>
              <a:rPr lang="sk-SK" dirty="0"/>
              <a:t> príklady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2225614"/>
            <a:ext cx="8574505" cy="3036499"/>
          </a:xfrm>
        </p:spPr>
        <p:txBody>
          <a:bodyPr/>
          <a:lstStyle/>
          <a:p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</a:t>
            </a:r>
            <a:r>
              <a:rPr lang="en-US" i="1" baseline="30000" dirty="0">
                <a:latin typeface="Times New Roman" pitchFamily="18" charset="0"/>
                <a:ea typeface="Gulim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)	 	c=1, n</a:t>
            </a:r>
            <a:r>
              <a:rPr lang="en-US" i="1" baseline="-25000" dirty="0">
                <a:latin typeface="Times New Roman" pitchFamily="18" charset="0"/>
                <a:ea typeface="Gulim"/>
                <a:cs typeface="Times New Roman" pitchFamily="18" charset="0"/>
              </a:rPr>
              <a:t>0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=1</a:t>
            </a:r>
          </a:p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</a:t>
            </a:r>
            <a:r>
              <a:rPr lang="en-US" i="1" baseline="30000" dirty="0">
                <a:latin typeface="Times New Roman" pitchFamily="18" charset="0"/>
                <a:ea typeface="Gulim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)	 	c=2, n</a:t>
            </a:r>
            <a:r>
              <a:rPr lang="en-US" i="1" baseline="-25000" dirty="0">
                <a:latin typeface="Times New Roman" pitchFamily="18" charset="0"/>
                <a:ea typeface="Gulim"/>
                <a:cs typeface="Times New Roman" pitchFamily="18" charset="0"/>
              </a:rPr>
              <a:t>0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=1</a:t>
            </a:r>
          </a:p>
          <a:p>
            <a:r>
              <a:rPr lang="sk-SK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</a:t>
            </a:r>
            <a:r>
              <a:rPr lang="en-US" i="1" baseline="30000" dirty="0">
                <a:latin typeface="Times New Roman" pitchFamily="18" charset="0"/>
                <a:ea typeface="Gulim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)		 	c=1, n</a:t>
            </a:r>
            <a:r>
              <a:rPr lang="en-US" i="1" baseline="-25000" dirty="0">
                <a:latin typeface="Times New Roman" pitchFamily="18" charset="0"/>
                <a:ea typeface="Gulim"/>
                <a:cs typeface="Times New Roman" pitchFamily="18" charset="0"/>
              </a:rPr>
              <a:t>0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=1</a:t>
            </a:r>
          </a:p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+4n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</a:t>
            </a:r>
            <a:r>
              <a:rPr lang="en-US" i="1" baseline="30000" dirty="0">
                <a:latin typeface="Times New Roman" pitchFamily="18" charset="0"/>
                <a:ea typeface="Gulim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)		c=3, n</a:t>
            </a:r>
            <a:r>
              <a:rPr lang="en-US" i="1" baseline="-25000" dirty="0">
                <a:latin typeface="Times New Roman" pitchFamily="18" charset="0"/>
                <a:ea typeface="Gulim"/>
                <a:cs typeface="Times New Roman" pitchFamily="18" charset="0"/>
              </a:rPr>
              <a:t>0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=4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</a:t>
            </a:r>
            <a:r>
              <a:rPr lang="en-US" i="1" baseline="30000" dirty="0">
                <a:latin typeface="Times New Roman" pitchFamily="18" charset="0"/>
                <a:ea typeface="Gulim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)		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c=2020, 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n</a:t>
            </a:r>
            <a:r>
              <a:rPr lang="en-US" i="1" baseline="-25000" dirty="0">
                <a:latin typeface="Times New Roman" pitchFamily="18" charset="0"/>
                <a:ea typeface="Gulim"/>
                <a:cs typeface="Times New Roman" pitchFamily="18" charset="0"/>
              </a:rPr>
              <a:t>0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=1</a:t>
            </a:r>
          </a:p>
          <a:p>
            <a:endParaRPr lang="en-US" i="1" dirty="0">
              <a:latin typeface="Times New Roman" pitchFamily="18" charset="0"/>
              <a:ea typeface="Gulim"/>
              <a:cs typeface="Times New Roman" pitchFamily="18" charset="0"/>
            </a:endParaRPr>
          </a:p>
          <a:p>
            <a:endParaRPr lang="en-US" i="1" dirty="0">
              <a:latin typeface="Times New Roman" pitchFamily="18" charset="0"/>
              <a:ea typeface="Gulim"/>
              <a:cs typeface="Times New Roman" pitchFamily="18" charset="0"/>
            </a:endParaRPr>
          </a:p>
          <a:p>
            <a:endParaRPr lang="sk-SK" i="1" dirty="0">
              <a:latin typeface="Times New Roman" pitchFamily="18" charset="0"/>
              <a:cs typeface="Times New Roman" pitchFamily="18" charset="0"/>
            </a:endParaRPr>
          </a:p>
          <a:p>
            <a:endParaRPr lang="sk-SK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7282" name="Object 2"/>
          <p:cNvGraphicFramePr>
            <a:graphicFrameLocks noChangeAspect="1"/>
          </p:cNvGraphicFramePr>
          <p:nvPr/>
        </p:nvGraphicFramePr>
        <p:xfrm>
          <a:off x="563563" y="1454150"/>
          <a:ext cx="81089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4" name="Rovnica" r:id="rId3" imgW="3530520" imgH="241200" progId="Equation.3">
                  <p:embed/>
                </p:oleObj>
              </mc:Choice>
              <mc:Fallback>
                <p:oleObj name="Rovnica" r:id="rId3" imgW="353052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1454150"/>
                        <a:ext cx="810895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2244935" y="5522973"/>
          <a:ext cx="49006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5" name="Rovnica" r:id="rId5" imgW="2133360" imgH="431640" progId="Equation.3">
                  <p:embed/>
                </p:oleObj>
              </mc:Choice>
              <mc:Fallback>
                <p:oleObj name="Rovnica" r:id="rId5" imgW="213336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935" y="5522973"/>
                        <a:ext cx="490061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8" descr="graph_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38822" y="2481695"/>
            <a:ext cx="2336502" cy="234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Hľadanie ihly v kope sena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16" y="2817842"/>
            <a:ext cx="8574505" cy="3684774"/>
          </a:xfrm>
        </p:spPr>
        <p:txBody>
          <a:bodyPr/>
          <a:lstStyle/>
          <a:p>
            <a:r>
              <a:rPr lang="en-US" dirty="0"/>
              <a:t>8 </a:t>
            </a:r>
            <a:r>
              <a:rPr lang="en-US" dirty="0" err="1"/>
              <a:t>kariet</a:t>
            </a:r>
            <a:r>
              <a:rPr lang="en-US" dirty="0"/>
              <a:t>, pod ka</a:t>
            </a:r>
            <a:r>
              <a:rPr lang="sk-SK" dirty="0" err="1"/>
              <a:t>ždou</a:t>
            </a:r>
            <a:r>
              <a:rPr lang="sk-SK" dirty="0"/>
              <a:t> je jedno číslo...</a:t>
            </a:r>
            <a:endParaRPr lang="en-US" dirty="0"/>
          </a:p>
          <a:p>
            <a:r>
              <a:rPr lang="sk-SK" b="1" dirty="0"/>
              <a:t>Úloha:</a:t>
            </a:r>
            <a:r>
              <a:rPr lang="sk-SK" dirty="0"/>
              <a:t> </a:t>
            </a:r>
            <a:r>
              <a:rPr lang="sk-SK" i="1" dirty="0"/>
              <a:t>Ako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najmenej</a:t>
            </a:r>
            <a:r>
              <a:rPr lang="en-US" i="1" dirty="0"/>
              <a:t> </a:t>
            </a:r>
            <a:r>
              <a:rPr lang="en-US" i="1" dirty="0" err="1"/>
              <a:t>oto</a:t>
            </a:r>
            <a:r>
              <a:rPr lang="sk-SK" i="1" dirty="0" err="1"/>
              <a:t>čení</a:t>
            </a:r>
            <a:r>
              <a:rPr lang="sk-SK" i="1" dirty="0"/>
              <a:t> kariet zistiť, či je na niektorej z kariet zadané</a:t>
            </a:r>
            <a:r>
              <a:rPr lang="en-US" i="1" dirty="0"/>
              <a:t> </a:t>
            </a:r>
            <a:r>
              <a:rPr lang="sk-SK" i="1" dirty="0"/>
              <a:t>číslo</a:t>
            </a:r>
            <a:r>
              <a:rPr lang="en-US" i="1" dirty="0"/>
              <a:t>?</a:t>
            </a:r>
            <a:endParaRPr lang="sk-SK" i="1" dirty="0"/>
          </a:p>
          <a:p>
            <a:endParaRPr lang="sk-SK" sz="1200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Bonus</a:t>
            </a:r>
            <a:r>
              <a:rPr lang="en-US" b="1" dirty="0"/>
              <a:t>:</a:t>
            </a:r>
            <a:r>
              <a:rPr lang="sk-SK" dirty="0"/>
              <a:t> čísla pod kartami tvoria </a:t>
            </a:r>
            <a:r>
              <a:rPr lang="sk-SK" u="sng" dirty="0"/>
              <a:t>neklesajúcu </a:t>
            </a:r>
            <a:r>
              <a:rPr lang="sk-SK" dirty="0"/>
              <a:t>postupnosť...</a:t>
            </a:r>
            <a:endParaRPr lang="en-US" dirty="0"/>
          </a:p>
          <a:p>
            <a:pPr algn="r">
              <a:buNone/>
            </a:pPr>
            <a:r>
              <a:rPr lang="sk-SK" sz="3600" b="1" dirty="0"/>
              <a:t>Pomôže to</a:t>
            </a:r>
            <a:r>
              <a:rPr lang="en-US" sz="3600" b="1" dirty="0"/>
              <a:t> </a:t>
            </a:r>
            <a:r>
              <a:rPr lang="en-US" sz="3600" b="1" dirty="0" err="1"/>
              <a:t>nejako</a:t>
            </a:r>
            <a:r>
              <a:rPr lang="en-US" sz="3600" b="1" dirty="0"/>
              <a:t>?</a:t>
            </a:r>
            <a:endParaRPr lang="sk-SK" sz="3600" b="1" dirty="0"/>
          </a:p>
          <a:p>
            <a:endParaRPr lang="en-US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14398" y="139026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87892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30283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803777" y="139648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761720" y="140270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735214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77605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51099" y="140892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2898" y="1399592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94383" y="1393373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8783" y="1402702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00938" y="1377821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0890" y="1393370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32375" y="1387151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84100" y="1377818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322176"/>
            <a:ext cx="6904037" cy="530225"/>
          </a:xfrm>
        </p:spPr>
        <p:txBody>
          <a:bodyPr/>
          <a:lstStyle/>
          <a:p>
            <a:r>
              <a:rPr lang="sk-SK" sz="2800" dirty="0"/>
              <a:t>A čo vieme povedať o </a:t>
            </a:r>
            <a:r>
              <a:rPr lang="sk-SK" sz="2800" dirty="0">
                <a:solidFill>
                  <a:srgbClr val="FF0000"/>
                </a:solidFill>
              </a:rPr>
              <a:t>každom</a:t>
            </a:r>
            <a:r>
              <a:rPr lang="sk-SK" sz="2800" dirty="0"/>
              <a:t> behu</a:t>
            </a:r>
            <a:r>
              <a:rPr lang="en-US" sz="2800" dirty="0"/>
              <a:t>?</a:t>
            </a:r>
            <a:endParaRPr lang="sk-SK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09671" y="1285128"/>
          <a:ext cx="6610707" cy="263153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203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30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</a:t>
                      </a:r>
                      <a:r>
                        <a:rPr lang="sk-SK" sz="1800" dirty="0" err="1"/>
                        <a:t>čet</a:t>
                      </a:r>
                      <a:r>
                        <a:rPr lang="sk-SK" sz="1800" baseline="0" dirty="0"/>
                        <a:t> porovnaní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 </a:t>
                      </a:r>
                      <a:r>
                        <a:rPr lang="en-US" sz="1800" dirty="0" err="1"/>
                        <a:t>najlep</a:t>
                      </a:r>
                      <a:r>
                        <a:rPr lang="sk-SK" sz="1800" dirty="0" err="1"/>
                        <a:t>šom</a:t>
                      </a:r>
                      <a:r>
                        <a:rPr lang="sk-SK" sz="1800" dirty="0"/>
                        <a:t> prípade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V najhoršom</a:t>
                      </a:r>
                      <a:r>
                        <a:rPr lang="sk-SK" sz="1800" baseline="0" dirty="0"/>
                        <a:t> prípade</a:t>
                      </a:r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Bubble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n(n-1)</a:t>
                      </a:r>
                      <a:endParaRPr lang="sk-SK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099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itchFamily="49" charset="0"/>
                          <a:cs typeface="Consolas" pitchFamily="49" charset="0"/>
                        </a:rPr>
                        <a:t>Vylep</a:t>
                      </a:r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šený</a:t>
                      </a:r>
                      <a:r>
                        <a:rPr lang="sk-SK" baseline="0" dirty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sk-SK" baseline="0" dirty="0" err="1">
                          <a:latin typeface="Consolas" pitchFamily="49" charset="0"/>
                          <a:cs typeface="Consolas" pitchFamily="49" charset="0"/>
                        </a:rPr>
                        <a:t>BubbleSort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>
                          <a:latin typeface="Consolas" pitchFamily="49" charset="0"/>
                          <a:cs typeface="Consolas" pitchFamily="49" charset="0"/>
                        </a:rPr>
                        <a:t>SelectionSort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865299" y="4520241"/>
            <a:ext cx="3786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+mj-lt"/>
              </a:rPr>
              <a:t>Časová zložitosť každého behu algoritmu </a:t>
            </a:r>
            <a:r>
              <a:rPr lang="sk-SK" dirty="0" err="1">
                <a:latin typeface="Consolas" pitchFamily="49" charset="0"/>
                <a:cs typeface="Consolas" pitchFamily="49" charset="0"/>
              </a:rPr>
              <a:t>BubbleSort</a:t>
            </a:r>
            <a:r>
              <a:rPr lang="sk-SK" sz="2400" dirty="0">
                <a:latin typeface="+mj-lt"/>
              </a:rPr>
              <a:t> </a:t>
            </a:r>
            <a:r>
              <a:rPr lang="sk-SK" dirty="0">
                <a:latin typeface="+mj-lt"/>
              </a:rPr>
              <a:t>je</a:t>
            </a:r>
            <a:r>
              <a:rPr lang="en-US" dirty="0">
                <a:latin typeface="+mj-lt"/>
              </a:rPr>
              <a:t>:</a:t>
            </a:r>
            <a:endParaRPr lang="sk-SK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8877" y="5339750"/>
            <a:ext cx="1587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O(n</a:t>
            </a:r>
            <a:r>
              <a:rPr lang="en-US" sz="44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sk-SK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Callout 15"/>
          <p:cNvSpPr/>
          <p:nvPr/>
        </p:nvSpPr>
        <p:spPr bwMode="auto">
          <a:xfrm>
            <a:off x="772379" y="4169607"/>
            <a:ext cx="4110172" cy="2250519"/>
          </a:xfrm>
          <a:prstGeom prst="wedgeEllipseCallout">
            <a:avLst>
              <a:gd name="adj1" fmla="val -64295"/>
              <a:gd name="adj2" fmla="val 65109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err="1">
                <a:latin typeface="+mj-lt"/>
              </a:rPr>
              <a:t>Cie</a:t>
            </a:r>
            <a:r>
              <a:rPr lang="sk-SK" sz="1600" dirty="0" err="1">
                <a:latin typeface="+mj-lt"/>
              </a:rPr>
              <a:t>ľom</a:t>
            </a:r>
            <a:r>
              <a:rPr lang="sk-SK" sz="1600" dirty="0">
                <a:latin typeface="+mj-lt"/>
              </a:rPr>
              <a:t> analýzy </a:t>
            </a:r>
            <a:r>
              <a:rPr lang="sk-SK" sz="1600" dirty="0" err="1"/>
              <a:t>asymptotickej</a:t>
            </a:r>
            <a:r>
              <a:rPr lang="sk-SK" sz="1600" dirty="0"/>
              <a:t> </a:t>
            </a:r>
            <a:r>
              <a:rPr lang="sk-SK" sz="1600" dirty="0">
                <a:latin typeface="+mj-lt"/>
              </a:rPr>
              <a:t>časovej zložitosti algoritmu je nájsť čo najpomalšie rastúcu funkciu </a:t>
            </a:r>
            <a:r>
              <a:rPr lang="sk-SK" sz="16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(n) </a:t>
            </a:r>
            <a:r>
              <a:rPr lang="sk-SK" sz="1600" dirty="0">
                <a:latin typeface="+mj-lt"/>
              </a:rPr>
              <a:t>takú, že časová zložitosť algoritmu je </a:t>
            </a:r>
            <a:r>
              <a:rPr lang="sk-SK" sz="18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(f(n))</a:t>
            </a:r>
            <a:endParaRPr lang="pl-PL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greatergood.berkeley.edu/images/uploads/6EAM.jpg"/>
          <p:cNvPicPr>
            <a:picLocks noChangeAspect="1" noChangeArrowheads="1"/>
          </p:cNvPicPr>
          <p:nvPr/>
        </p:nvPicPr>
        <p:blipFill>
          <a:blip r:embed="rId2" cstate="print"/>
          <a:srcRect r="9429"/>
          <a:stretch>
            <a:fillRect/>
          </a:stretch>
        </p:blipFill>
        <p:spPr bwMode="auto">
          <a:xfrm>
            <a:off x="4372504" y="3631721"/>
            <a:ext cx="4391933" cy="322627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Divná konvencia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Matematicky</a:t>
            </a:r>
            <a:r>
              <a:rPr lang="en-US" dirty="0"/>
              <a:t> </a:t>
            </a:r>
            <a:r>
              <a:rPr lang="en-US" dirty="0" err="1"/>
              <a:t>korektne</a:t>
            </a:r>
            <a:r>
              <a:rPr lang="en-US" dirty="0"/>
              <a:t>:</a:t>
            </a:r>
          </a:p>
          <a:p>
            <a:pPr lvl="1"/>
            <a:r>
              <a:rPr lang="en-US" i="1" dirty="0">
                <a:latin typeface="Times New Roman" pitchFamily="18" charset="0"/>
                <a:cs typeface="Times New Roman" pitchFamily="18" charset="0"/>
              </a:rPr>
              <a:t>g(n)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(f(n))</a:t>
            </a:r>
          </a:p>
          <a:p>
            <a:pPr lvl="1"/>
            <a:r>
              <a:rPr lang="en-US" i="1" dirty="0">
                <a:latin typeface="Times New Roman" pitchFamily="18" charset="0"/>
                <a:cs typeface="Times New Roman" pitchFamily="18" charset="0"/>
              </a:rPr>
              <a:t>g(n)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(f(n))</a:t>
            </a:r>
          </a:p>
          <a:p>
            <a:endParaRPr lang="sk-SK" dirty="0"/>
          </a:p>
          <a:p>
            <a:r>
              <a:rPr lang="sk-SK" dirty="0"/>
              <a:t>Čo sa používa:</a:t>
            </a:r>
            <a:endParaRPr lang="en-US" dirty="0"/>
          </a:p>
          <a:p>
            <a:pPr lvl="1"/>
            <a:r>
              <a:rPr lang="en-US" i="1" dirty="0">
                <a:latin typeface="Times New Roman" pitchFamily="18" charset="0"/>
                <a:cs typeface="Times New Roman" pitchFamily="18" charset="0"/>
              </a:rPr>
              <a:t>g(n)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=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(f(n))</a:t>
            </a:r>
          </a:p>
          <a:p>
            <a:pPr lvl="1"/>
            <a:r>
              <a:rPr lang="en-US" i="1" dirty="0">
                <a:latin typeface="Times New Roman" pitchFamily="18" charset="0"/>
                <a:cs typeface="Times New Roman" pitchFamily="18" charset="0"/>
              </a:rPr>
              <a:t>g(n)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=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(f(n))</a:t>
            </a:r>
            <a:endParaRPr lang="sk-SK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1061049" y="5132716"/>
            <a:ext cx="405440" cy="100929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2923" y="6087215"/>
            <a:ext cx="1405108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Trebuchet MS" pitchFamily="34" charset="0"/>
              </a:rPr>
              <a:t>Funkcia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2596551" y="5080958"/>
            <a:ext cx="833887" cy="105817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72311" y="6101592"/>
            <a:ext cx="2046337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Trebuchet MS" pitchFamily="34" charset="0"/>
              </a:rPr>
              <a:t>Mno</a:t>
            </a:r>
            <a:r>
              <a:rPr lang="sk-SK" dirty="0" err="1">
                <a:latin typeface="Trebuchet MS" pitchFamily="34" charset="0"/>
              </a:rPr>
              <a:t>žina</a:t>
            </a:r>
            <a:r>
              <a:rPr lang="sk-SK" dirty="0">
                <a:latin typeface="Trebuchet MS" pitchFamily="34" charset="0"/>
              </a:rPr>
              <a:t> funkcií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5457" y="4321834"/>
            <a:ext cx="1587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sk-SK" i="1" dirty="0">
                <a:latin typeface="Times New Roman" pitchFamily="18" charset="0"/>
                <a:cs typeface="Times New Roman" pitchFamily="18" charset="0"/>
              </a:rPr>
              <a:t>3n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=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(n)</a:t>
            </a:r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Sumarizácia</a:t>
            </a:r>
            <a:r>
              <a:rPr lang="sk-SK" dirty="0"/>
              <a:t> o zložitosti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Asymptotická</a:t>
            </a:r>
            <a:r>
              <a:rPr lang="sk-SK" dirty="0"/>
              <a:t> analýza časovej zložitosti:</a:t>
            </a:r>
          </a:p>
          <a:p>
            <a:pPr lvl="1"/>
            <a:r>
              <a:rPr lang="sk-SK" dirty="0"/>
              <a:t>zachycuje </a:t>
            </a:r>
            <a:r>
              <a:rPr lang="sk-SK" b="1" dirty="0">
                <a:solidFill>
                  <a:srgbClr val="FF0000"/>
                </a:solidFill>
              </a:rPr>
              <a:t>ako rastie čas výpočtu </a:t>
            </a:r>
            <a:r>
              <a:rPr lang="en-US" dirty="0"/>
              <a:t>(</a:t>
            </a:r>
            <a:r>
              <a:rPr lang="en-US" dirty="0" err="1"/>
              <a:t>po</a:t>
            </a:r>
            <a:r>
              <a:rPr lang="sk-SK" dirty="0" err="1"/>
              <a:t>čet</a:t>
            </a:r>
            <a:r>
              <a:rPr lang="sk-SK" dirty="0"/>
              <a:t> krokov</a:t>
            </a:r>
            <a:r>
              <a:rPr lang="en-US" dirty="0"/>
              <a:t>) </a:t>
            </a:r>
            <a:r>
              <a:rPr lang="en-US" dirty="0" err="1"/>
              <a:t>algoritmu</a:t>
            </a:r>
            <a:r>
              <a:rPr lang="en-US" dirty="0"/>
              <a:t> v z</a:t>
            </a:r>
            <a:r>
              <a:rPr lang="sk-SK" dirty="0" err="1"/>
              <a:t>ávislosti</a:t>
            </a:r>
            <a:r>
              <a:rPr lang="sk-SK" dirty="0"/>
              <a:t> od toho, ako </a:t>
            </a:r>
            <a:r>
              <a:rPr lang="sk-SK" b="1" dirty="0">
                <a:solidFill>
                  <a:srgbClr val="FF0000"/>
                </a:solidFill>
              </a:rPr>
              <a:t>rastie veľkosť vstupu</a:t>
            </a:r>
            <a:r>
              <a:rPr lang="sk-SK" dirty="0"/>
              <a:t> </a:t>
            </a:r>
            <a:r>
              <a:rPr lang="en-US" dirty="0"/>
              <a:t>(do </a:t>
            </a:r>
            <a:r>
              <a:rPr lang="en-US" dirty="0" err="1"/>
              <a:t>nekone</a:t>
            </a:r>
            <a:r>
              <a:rPr lang="sk-SK" dirty="0" err="1"/>
              <a:t>čna</a:t>
            </a:r>
            <a:r>
              <a:rPr lang="en-US" dirty="0"/>
              <a:t>)</a:t>
            </a:r>
            <a:endParaRPr lang="sk-SK" dirty="0"/>
          </a:p>
          <a:p>
            <a:pPr lvl="1"/>
            <a:r>
              <a:rPr lang="sk-SK" dirty="0"/>
              <a:t>abstrahuje sa od </a:t>
            </a:r>
            <a:r>
              <a:rPr lang="sk-SK" b="1" dirty="0"/>
              <a:t>technických detailov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adit</a:t>
            </a:r>
            <a:r>
              <a:rPr lang="sk-SK" dirty="0" err="1"/>
              <a:t>ívne</a:t>
            </a:r>
            <a:r>
              <a:rPr lang="sk-SK" dirty="0"/>
              <a:t> a </a:t>
            </a:r>
            <a:r>
              <a:rPr lang="sk-SK" dirty="0" err="1"/>
              <a:t>multiplikatívne</a:t>
            </a:r>
            <a:r>
              <a:rPr lang="sk-SK" dirty="0"/>
              <a:t> konštanty sa „ignorujú“</a:t>
            </a:r>
            <a:endParaRPr lang="en-US" dirty="0"/>
          </a:p>
          <a:p>
            <a:pPr lvl="1"/>
            <a:r>
              <a:rPr lang="sk-SK" dirty="0"/>
              <a:t>u</a:t>
            </a:r>
            <a:r>
              <a:rPr lang="en-US" dirty="0"/>
              <a:t>mo</a:t>
            </a:r>
            <a:r>
              <a:rPr lang="sk-SK" dirty="0" err="1"/>
              <a:t>žňuje</a:t>
            </a:r>
            <a:r>
              <a:rPr lang="sk-SK" dirty="0"/>
              <a:t> identifikovať rôzne „porovnateľné“ </a:t>
            </a:r>
            <a:r>
              <a:rPr lang="sk-SK" b="1" dirty="0">
                <a:solidFill>
                  <a:srgbClr val="FF0000"/>
                </a:solidFill>
              </a:rPr>
              <a:t>triedy časovej zložitosti</a:t>
            </a:r>
          </a:p>
          <a:p>
            <a:pPr lvl="1"/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- </a:t>
            </a:r>
            <a:r>
              <a:rPr lang="en-US" dirty="0" err="1"/>
              <a:t>asymptoticky</a:t>
            </a:r>
            <a:r>
              <a:rPr lang="en-US" dirty="0"/>
              <a:t> </a:t>
            </a:r>
            <a:r>
              <a:rPr lang="en-US" dirty="0" err="1"/>
              <a:t>tesn</a:t>
            </a:r>
            <a:r>
              <a:rPr lang="sk-SK" dirty="0"/>
              <a:t>é </a:t>
            </a:r>
            <a:r>
              <a:rPr lang="en-GB" dirty="0" smtClean="0"/>
              <a:t>o</a:t>
            </a:r>
            <a:r>
              <a:rPr lang="sk-SK" dirty="0" smtClean="0"/>
              <a:t>hraničenie</a:t>
            </a:r>
            <a:endParaRPr lang="sk-SK" dirty="0"/>
          </a:p>
          <a:p>
            <a:pPr lvl="1"/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O 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–</a:t>
            </a:r>
            <a:r>
              <a:rPr lang="en-US" dirty="0">
                <a:latin typeface="Gulim"/>
                <a:ea typeface="Gulim"/>
              </a:rPr>
              <a:t> </a:t>
            </a:r>
            <a:r>
              <a:rPr lang="en-US" dirty="0" err="1"/>
              <a:t>asymptotick</a:t>
            </a:r>
            <a:r>
              <a:rPr lang="sk-SK" dirty="0"/>
              <a:t>é</a:t>
            </a:r>
            <a:r>
              <a:rPr lang="en-US" dirty="0"/>
              <a:t> </a:t>
            </a:r>
            <a:r>
              <a:rPr lang="en-US" dirty="0" err="1"/>
              <a:t>ohrani</a:t>
            </a:r>
            <a:r>
              <a:rPr lang="sk-SK" dirty="0" err="1"/>
              <a:t>čenie</a:t>
            </a:r>
            <a:r>
              <a:rPr lang="sk-SK" dirty="0"/>
              <a:t> zhora</a:t>
            </a:r>
          </a:p>
          <a:p>
            <a:pPr lvl="2"/>
            <a:r>
              <a:rPr lang="sk-SK" dirty="0"/>
              <a:t>väčšinou stačí, keďže poskytuje garancie o maximálnom trvaní behu algoritmu</a:t>
            </a:r>
            <a:r>
              <a:rPr lang="en-US" dirty="0"/>
              <a:t>/v</a:t>
            </a:r>
            <a:r>
              <a:rPr lang="sk-SK" dirty="0" err="1"/>
              <a:t>ýpočtu</a:t>
            </a:r>
            <a:endParaRPr lang="sk-SK" dirty="0"/>
          </a:p>
          <a:p>
            <a:pPr lvl="1"/>
            <a:endParaRPr lang="sk-SK" dirty="0"/>
          </a:p>
          <a:p>
            <a:pPr lvl="1"/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Zaujímavé triedy zložitosti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O(1)</a:t>
            </a:r>
            <a:r>
              <a:rPr lang="en-US" sz="2400" dirty="0"/>
              <a:t> – </a:t>
            </a:r>
            <a:r>
              <a:rPr lang="en-US" sz="2400" dirty="0" err="1">
                <a:solidFill>
                  <a:srgbClr val="FF0000"/>
                </a:solidFill>
              </a:rPr>
              <a:t>kon</a:t>
            </a:r>
            <a:r>
              <a:rPr lang="sk-SK" sz="2400" dirty="0" err="1">
                <a:solidFill>
                  <a:srgbClr val="FF0000"/>
                </a:solidFill>
              </a:rPr>
              <a:t>štantná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sk-SK" sz="2400" dirty="0"/>
              <a:t>zložitosť</a:t>
            </a:r>
            <a:endParaRPr lang="en-US" sz="2400" dirty="0"/>
          </a:p>
          <a:p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(log n) </a:t>
            </a:r>
            <a:r>
              <a:rPr lang="en-US" sz="2400" dirty="0"/>
              <a:t>– </a:t>
            </a:r>
            <a:r>
              <a:rPr lang="en-US" sz="2400" dirty="0" err="1">
                <a:solidFill>
                  <a:srgbClr val="FF0000"/>
                </a:solidFill>
              </a:rPr>
              <a:t>logaritmick</a:t>
            </a:r>
            <a:r>
              <a:rPr lang="sk-SK" sz="2400" dirty="0">
                <a:solidFill>
                  <a:srgbClr val="FF0000"/>
                </a:solidFill>
              </a:rPr>
              <a:t>á</a:t>
            </a:r>
            <a:r>
              <a:rPr lang="sk-SK" sz="2400" dirty="0"/>
              <a:t> zložitosť</a:t>
            </a:r>
          </a:p>
          <a:p>
            <a:pPr lvl="1"/>
            <a:r>
              <a:rPr lang="en-US" sz="2000" dirty="0"/>
              <a:t>bin</a:t>
            </a:r>
            <a:r>
              <a:rPr lang="sk-SK" sz="2000" dirty="0" err="1"/>
              <a:t>árne</a:t>
            </a:r>
            <a:r>
              <a:rPr lang="sk-SK" sz="2000" dirty="0"/>
              <a:t> vyhľadávanie v </a:t>
            </a:r>
            <a:r>
              <a:rPr lang="en-US" sz="2000" dirty="0"/>
              <a:t>n-</a:t>
            </a:r>
            <a:r>
              <a:rPr lang="en-US" sz="2000" dirty="0" err="1"/>
              <a:t>prvkovej</a:t>
            </a:r>
            <a:r>
              <a:rPr lang="en-US" sz="2000" dirty="0"/>
              <a:t> </a:t>
            </a:r>
            <a:r>
              <a:rPr lang="sk-SK" sz="2000" dirty="0"/>
              <a:t>usporiadanej postupnosti</a:t>
            </a:r>
            <a:endParaRPr lang="en-US" sz="2000" dirty="0"/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O(n)</a:t>
            </a:r>
            <a:r>
              <a:rPr lang="en-US" sz="2400" dirty="0"/>
              <a:t> – </a:t>
            </a:r>
            <a:r>
              <a:rPr lang="en-US" sz="2400" dirty="0">
                <a:solidFill>
                  <a:srgbClr val="FF0000"/>
                </a:solidFill>
              </a:rPr>
              <a:t>line</a:t>
            </a:r>
            <a:r>
              <a:rPr lang="sk-SK" sz="2400" dirty="0" err="1">
                <a:solidFill>
                  <a:srgbClr val="FF0000"/>
                </a:solidFill>
              </a:rPr>
              <a:t>árna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sk-SK" sz="2400" dirty="0"/>
              <a:t>zložitosť</a:t>
            </a:r>
          </a:p>
          <a:p>
            <a:pPr lvl="1"/>
            <a:r>
              <a:rPr lang="sk-SK" sz="2000" dirty="0"/>
              <a:t>lineárne vyhľadávanie v </a:t>
            </a:r>
            <a:r>
              <a:rPr lang="en-US" sz="2000" dirty="0"/>
              <a:t>n-</a:t>
            </a:r>
            <a:r>
              <a:rPr lang="en-US" sz="2000" dirty="0" err="1"/>
              <a:t>prvkovej</a:t>
            </a:r>
            <a:r>
              <a:rPr lang="en-US" sz="2000" dirty="0"/>
              <a:t> </a:t>
            </a:r>
            <a:r>
              <a:rPr lang="sk-SK" sz="2000" dirty="0"/>
              <a:t>neusporiadanej postupnosti</a:t>
            </a:r>
          </a:p>
          <a:p>
            <a:pPr lvl="1"/>
            <a:r>
              <a:rPr lang="sk-SK" sz="2000" dirty="0"/>
              <a:t>hľadanie minimálnej hodnoty </a:t>
            </a:r>
            <a:r>
              <a:rPr lang="en-US" sz="2000" dirty="0"/>
              <a:t>(v </a:t>
            </a:r>
            <a:r>
              <a:rPr lang="en-US" sz="2000" dirty="0" err="1"/>
              <a:t>skuto</a:t>
            </a:r>
            <a:r>
              <a:rPr lang="sk-SK" sz="2000" dirty="0"/>
              <a:t>čnosti </a:t>
            </a:r>
            <a:r>
              <a:rPr lang="el-GR" sz="2000" i="1" dirty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en-US" sz="2000" dirty="0"/>
              <a:t>)</a:t>
            </a: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O(n</a:t>
            </a:r>
            <a:r>
              <a:rPr lang="en-US" sz="24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/>
              <a:t> – </a:t>
            </a:r>
            <a:r>
              <a:rPr lang="en-US" sz="2400" dirty="0" err="1">
                <a:solidFill>
                  <a:srgbClr val="FF0000"/>
                </a:solidFill>
              </a:rPr>
              <a:t>kvadratick</a:t>
            </a:r>
            <a:r>
              <a:rPr lang="sk-SK" sz="2400" dirty="0">
                <a:solidFill>
                  <a:srgbClr val="FF0000"/>
                </a:solidFill>
              </a:rPr>
              <a:t>á</a:t>
            </a:r>
            <a:r>
              <a:rPr lang="sk-SK" sz="2400" dirty="0"/>
              <a:t> zložitosť</a:t>
            </a:r>
          </a:p>
          <a:p>
            <a:pPr lvl="1"/>
            <a:r>
              <a:rPr lang="sk-SK" sz="2000" dirty="0"/>
              <a:t>bublinkové triedenia, triedenie výberom, ...</a:t>
            </a:r>
          </a:p>
          <a:p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sz="2400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/>
              <a:t>– </a:t>
            </a:r>
            <a:r>
              <a:rPr lang="en-US" sz="2400" dirty="0" err="1">
                <a:solidFill>
                  <a:srgbClr val="FF0000"/>
                </a:solidFill>
              </a:rPr>
              <a:t>kubick</a:t>
            </a:r>
            <a:r>
              <a:rPr lang="sk-SK" sz="2400" dirty="0">
                <a:solidFill>
                  <a:srgbClr val="FF0000"/>
                </a:solidFill>
              </a:rPr>
              <a:t>á </a:t>
            </a:r>
            <a:r>
              <a:rPr lang="sk-SK" sz="2400" dirty="0"/>
              <a:t>zložitosť</a:t>
            </a:r>
          </a:p>
          <a:p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sz="2400" i="1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baseline="30000" dirty="0">
                <a:latin typeface="Times New Roman" pitchFamily="18" charset="0"/>
                <a:cs typeface="Times New Roman" pitchFamily="18" charset="0"/>
              </a:rPr>
              <a:t>(n) </a:t>
            </a:r>
            <a:r>
              <a:rPr lang="en-US" sz="2400" dirty="0"/>
              <a:t>– </a:t>
            </a:r>
            <a:r>
              <a:rPr lang="en-US" sz="2400" dirty="0" err="1">
                <a:solidFill>
                  <a:srgbClr val="FF0000"/>
                </a:solidFill>
              </a:rPr>
              <a:t>exponenci</a:t>
            </a:r>
            <a:r>
              <a:rPr lang="sk-SK" sz="2400" dirty="0" err="1">
                <a:solidFill>
                  <a:srgbClr val="FF0000"/>
                </a:solidFill>
              </a:rPr>
              <a:t>álna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sk-SK" sz="2400" dirty="0"/>
              <a:t>zložitosť</a:t>
            </a:r>
          </a:p>
          <a:p>
            <a:pPr lvl="1"/>
            <a:r>
              <a:rPr lang="sk-SK" sz="2000" dirty="0"/>
              <a:t>kreslenie </a:t>
            </a:r>
            <a:r>
              <a:rPr lang="en-US" sz="2000" dirty="0"/>
              <a:t>K</a:t>
            </a:r>
            <a:r>
              <a:rPr lang="sk-SK" sz="2000" dirty="0" err="1"/>
              <a:t>ochovej</a:t>
            </a:r>
            <a:r>
              <a:rPr lang="sk-SK" sz="2000" dirty="0"/>
              <a:t> krivky úrovne n</a:t>
            </a:r>
          </a:p>
        </p:txBody>
      </p:sp>
      <p:sp>
        <p:nvSpPr>
          <p:cNvPr id="4" name="Oval Callout 3"/>
          <p:cNvSpPr/>
          <p:nvPr/>
        </p:nvSpPr>
        <p:spPr bwMode="auto">
          <a:xfrm>
            <a:off x="4697397" y="4971864"/>
            <a:ext cx="4110172" cy="908864"/>
          </a:xfrm>
          <a:prstGeom prst="wedgeEllipseCallout">
            <a:avLst>
              <a:gd name="adj1" fmla="val 51978"/>
              <a:gd name="adj2" fmla="val 97380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+mj-lt"/>
              </a:rPr>
              <a:t>Na </a:t>
            </a:r>
            <a:r>
              <a:rPr lang="en-US" sz="1800" dirty="0" err="1">
                <a:latin typeface="+mj-lt"/>
              </a:rPr>
              <a:t>cvi</a:t>
            </a:r>
            <a:r>
              <a:rPr lang="sk-SK" sz="1800" dirty="0" err="1">
                <a:latin typeface="+mj-lt"/>
              </a:rPr>
              <a:t>čeniach</a:t>
            </a:r>
            <a:r>
              <a:rPr lang="sk-SK" sz="1800" dirty="0">
                <a:latin typeface="+mj-lt"/>
              </a:rPr>
              <a:t>: </a:t>
            </a:r>
            <a:r>
              <a:rPr lang="en-US" sz="1800" dirty="0" err="1">
                <a:latin typeface="+mj-lt"/>
              </a:rPr>
              <a:t>Ktor</a:t>
            </a:r>
            <a:r>
              <a:rPr lang="sk-SK" sz="1800" dirty="0">
                <a:latin typeface="+mj-lt"/>
              </a:rPr>
              <a:t>á trieda je „lepšia“</a:t>
            </a:r>
            <a:r>
              <a:rPr lang="en-US" sz="1800" dirty="0">
                <a:latin typeface="+mj-lt"/>
              </a:rPr>
              <a:t>?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Gulim"/>
                <a:ea typeface="Gulim"/>
              </a:rPr>
              <a:t>Ω</a:t>
            </a:r>
            <a:r>
              <a:rPr lang="en-US" dirty="0">
                <a:latin typeface="Gulim"/>
                <a:ea typeface="Gulim"/>
              </a:rPr>
              <a:t>-</a:t>
            </a:r>
            <a:r>
              <a:rPr lang="sk-SK" dirty="0"/>
              <a:t>notácia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96778" y="1276938"/>
            <a:ext cx="8574505" cy="530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endParaRPr kumimoji="0" lang="sk-SK" sz="28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r>
              <a:rPr kumimoji="0" lang="el-GR" sz="28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Gulim"/>
                <a:cs typeface="Times New Roman" pitchFamily="18" charset="0"/>
              </a:rPr>
              <a:t>Ω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(</a:t>
            </a:r>
            <a:r>
              <a:rPr kumimoji="0" lang="sk-SK" sz="28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g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(n))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v</a:t>
            </a:r>
            <a:r>
              <a:rPr kumimoji="0" lang="sk-SK" sz="2800" b="0" i="0" u="none" strike="noStrike" kern="0" cap="none" spc="0" normalizeH="0" baseline="0" noProof="0" dirty="0" err="1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šetky</a:t>
            </a:r>
            <a:r>
              <a:rPr kumimoji="0" lang="sk-SK" sz="28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funkcie, </a:t>
            </a:r>
            <a:br>
              <a:rPr kumimoji="0" lang="sk-SK" sz="28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</a:br>
            <a:r>
              <a:rPr kumimoji="0" lang="sk-SK" sz="28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ktoré sú </a:t>
            </a:r>
            <a:r>
              <a:rPr kumimoji="0" lang="sk-SK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asymptoticky</a:t>
            </a:r>
            <a:r>
              <a:rPr kumimoji="0" lang="sk-SK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br>
              <a:rPr kumimoji="0" lang="sk-SK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</a:br>
            <a:r>
              <a:rPr kumimoji="0" lang="sk-SK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zdola</a:t>
            </a:r>
            <a:r>
              <a:rPr kumimoji="0" lang="sk-SK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sk-SK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ohraničené </a:t>
            </a:r>
            <a:r>
              <a:rPr kumimoji="0" lang="sk-SK" sz="28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/>
            </a:r>
            <a:br>
              <a:rPr kumimoji="0" lang="sk-SK" sz="28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</a:br>
            <a:r>
              <a:rPr kumimoji="0" lang="sk-SK" sz="2800" b="0" i="0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funkciou </a:t>
            </a:r>
            <a:r>
              <a:rPr kumimoji="0" lang="sk-SK" sz="28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g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(n)</a:t>
            </a:r>
            <a:endParaRPr kumimoji="0" lang="sk-SK" sz="2800" b="0" i="1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357188" lvl="0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800" kern="0" dirty="0">
                <a:solidFill>
                  <a:srgbClr val="2B3212"/>
                </a:solidFill>
                <a:ea typeface="Lucida Sans Unicode" pitchFamily="34" charset="0"/>
                <a:cs typeface="Lucida Sans Unicode" pitchFamily="34" charset="0"/>
              </a:rPr>
              <a:t>dolné ohraničenia sa </a:t>
            </a:r>
            <a:br>
              <a:rPr lang="sk-SK" sz="2800" kern="0" dirty="0">
                <a:solidFill>
                  <a:srgbClr val="2B3212"/>
                </a:solidFill>
                <a:ea typeface="Lucida Sans Unicode" pitchFamily="34" charset="0"/>
                <a:cs typeface="Lucida Sans Unicode" pitchFamily="34" charset="0"/>
              </a:rPr>
            </a:br>
            <a:r>
              <a:rPr lang="sk-SK" sz="2800" kern="0" dirty="0">
                <a:solidFill>
                  <a:srgbClr val="2B3212"/>
                </a:solidFill>
                <a:ea typeface="Lucida Sans Unicode" pitchFamily="34" charset="0"/>
                <a:cs typeface="Lucida Sans Unicode" pitchFamily="34" charset="0"/>
              </a:rPr>
              <a:t>používajú nie pri analýze</a:t>
            </a:r>
            <a:br>
              <a:rPr lang="sk-SK" sz="2800" kern="0" dirty="0">
                <a:solidFill>
                  <a:srgbClr val="2B3212"/>
                </a:solidFill>
                <a:ea typeface="Lucida Sans Unicode" pitchFamily="34" charset="0"/>
                <a:cs typeface="Lucida Sans Unicode" pitchFamily="34" charset="0"/>
              </a:rPr>
            </a:br>
            <a:r>
              <a:rPr lang="sk-SK" sz="2800" kern="0" dirty="0">
                <a:solidFill>
                  <a:srgbClr val="2B3212"/>
                </a:solidFill>
                <a:ea typeface="Lucida Sans Unicode" pitchFamily="34" charset="0"/>
                <a:cs typeface="Lucida Sans Unicode" pitchFamily="34" charset="0"/>
              </a:rPr>
              <a:t>algoritmov, ale </a:t>
            </a:r>
            <a:r>
              <a:rPr lang="sk-SK" sz="2800" b="1" kern="0" dirty="0">
                <a:solidFill>
                  <a:srgbClr val="FF0000"/>
                </a:solidFill>
                <a:ea typeface="Lucida Sans Unicode" pitchFamily="34" charset="0"/>
                <a:cs typeface="Lucida Sans Unicode" pitchFamily="34" charset="0"/>
              </a:rPr>
              <a:t>problémov</a:t>
            </a:r>
          </a:p>
          <a:p>
            <a:pPr marL="357188" lvl="0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endParaRPr kumimoji="0" lang="sk-SK" sz="2800" b="0" i="1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563563" y="1454150"/>
          <a:ext cx="81089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1" name="Rovnica" r:id="rId3" imgW="3530520" imgH="241200" progId="Equation.3">
                  <p:embed/>
                </p:oleObj>
              </mc:Choice>
              <mc:Fallback>
                <p:oleObj name="Rovnica" r:id="rId3" imgW="353052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1454150"/>
                        <a:ext cx="810895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0" descr="graph_Omeg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277" y="2449902"/>
            <a:ext cx="3654649" cy="38561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Gulim"/>
                <a:ea typeface="Gulim"/>
              </a:rPr>
              <a:t>Ω</a:t>
            </a:r>
            <a:r>
              <a:rPr lang="en-US" dirty="0">
                <a:latin typeface="Gulim"/>
                <a:ea typeface="Gulim"/>
              </a:rPr>
              <a:t>-</a:t>
            </a:r>
            <a:r>
              <a:rPr lang="sk-SK" dirty="0"/>
              <a:t>notácia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Problém hľadania minima v neusporiadanom </a:t>
            </a:r>
            <a:r>
              <a:rPr lang="en-US" dirty="0"/>
              <a:t/>
            </a:r>
            <a:br>
              <a:rPr lang="en-US" dirty="0"/>
            </a:br>
            <a:r>
              <a:rPr lang="sk-SK" dirty="0"/>
              <a:t>v </a:t>
            </a:r>
            <a:r>
              <a:rPr lang="sk-SK" dirty="0" err="1"/>
              <a:t>n-prvkom</a:t>
            </a:r>
            <a:r>
              <a:rPr lang="sk-SK" dirty="0"/>
              <a:t> poli má časovú zložitosť </a:t>
            </a:r>
            <a:r>
              <a:rPr lang="el-GR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Ω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(n)</a:t>
            </a:r>
            <a:endParaRPr lang="sk-SK" i="1" dirty="0">
              <a:solidFill>
                <a:srgbClr val="FF0000"/>
              </a:solidFill>
              <a:latin typeface="Times New Roman" pitchFamily="18" charset="0"/>
              <a:ea typeface="Gulim"/>
              <a:cs typeface="Times New Roman" pitchFamily="18" charset="0"/>
            </a:endParaRPr>
          </a:p>
          <a:p>
            <a:pPr lvl="1"/>
            <a:r>
              <a:rPr lang="sk-SK" dirty="0"/>
              <a:t>žiaden algoritmus nemôže nájsť minimum v poli bez toho, aby pozrel všetkých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 hodnôt, t.j. potrebuje aspoň </a:t>
            </a:r>
            <a:r>
              <a:rPr lang="sk-SK" i="1" dirty="0" err="1">
                <a:latin typeface="Times New Roman" pitchFamily="18" charset="0"/>
                <a:cs typeface="Times New Roman" pitchFamily="18" charset="0"/>
              </a:rPr>
              <a:t>cn</a:t>
            </a:r>
            <a:r>
              <a:rPr lang="sk-SK" dirty="0"/>
              <a:t> krokov – jeho časová zložitosť je </a:t>
            </a:r>
            <a:r>
              <a:rPr lang="en-US" dirty="0" err="1"/>
              <a:t>teda</a:t>
            </a:r>
            <a:r>
              <a:rPr lang="en-US" dirty="0"/>
              <a:t> </a:t>
            </a:r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Ω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(n)</a:t>
            </a:r>
            <a:endParaRPr lang="sk-SK" i="1" dirty="0">
              <a:latin typeface="Times New Roman" pitchFamily="18" charset="0"/>
              <a:ea typeface="Gulim"/>
              <a:cs typeface="Times New Roman" pitchFamily="18" charset="0"/>
            </a:endParaRPr>
          </a:p>
          <a:p>
            <a:r>
              <a:rPr lang="sk-SK" dirty="0"/>
              <a:t>„Krása“ </a:t>
            </a:r>
            <a:r>
              <a:rPr lang="sk-SK" dirty="0" err="1"/>
              <a:t>asymptotických</a:t>
            </a:r>
            <a:r>
              <a:rPr lang="sk-SK" dirty="0"/>
              <a:t> ohraničení zdola:</a:t>
            </a:r>
          </a:p>
          <a:p>
            <a:pPr lvl="1"/>
            <a:r>
              <a:rPr lang="sk-SK" dirty="0"/>
              <a:t>Umožňujú dokázať nie to, že ľudia doposiaľ nevymysleli rýchlejší algoritmus, ale že rýchlejší algoritmus nejde vymyslieť.</a:t>
            </a:r>
          </a:p>
          <a:p>
            <a:pPr lvl="1"/>
            <a:r>
              <a:rPr lang="sk-SK" dirty="0"/>
              <a:t>Algoritmus je </a:t>
            </a:r>
            <a:r>
              <a:rPr lang="sk-SK" b="1" dirty="0" err="1">
                <a:solidFill>
                  <a:srgbClr val="FF0000"/>
                </a:solidFill>
              </a:rPr>
              <a:t>asymptoticky</a:t>
            </a:r>
            <a:r>
              <a:rPr lang="sk-SK" b="1" dirty="0">
                <a:solidFill>
                  <a:srgbClr val="FF0000"/>
                </a:solidFill>
              </a:rPr>
              <a:t> optimálny </a:t>
            </a:r>
            <a:r>
              <a:rPr lang="sk-SK" dirty="0"/>
              <a:t>pre nejaký problém, ak jeho časová zložitosť je 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O(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f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(n))</a:t>
            </a:r>
            <a:r>
              <a:rPr lang="en-US" dirty="0"/>
              <a:t> a </a:t>
            </a:r>
            <a:r>
              <a:rPr lang="en-US" dirty="0" err="1"/>
              <a:t>doln</a:t>
            </a:r>
            <a:r>
              <a:rPr lang="sk-SK" dirty="0"/>
              <a:t>é ohraničenie pre problém je </a:t>
            </a:r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Ω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</a:t>
            </a:r>
            <a:r>
              <a:rPr lang="sk-SK" i="1" dirty="0">
                <a:latin typeface="Times New Roman" pitchFamily="18" charset="0"/>
                <a:ea typeface="Gulim"/>
                <a:cs typeface="Times New Roman" pitchFamily="18" charset="0"/>
              </a:rPr>
              <a:t>f</a:t>
            </a:r>
            <a:r>
              <a:rPr lang="en-US" i="1" dirty="0">
                <a:latin typeface="Times New Roman" pitchFamily="18" charset="0"/>
                <a:ea typeface="Gulim"/>
                <a:cs typeface="Times New Roman" pitchFamily="18" charset="0"/>
              </a:rPr>
              <a:t>(n))</a:t>
            </a:r>
            <a:r>
              <a:rPr lang="en-US" dirty="0">
                <a:ea typeface="Gulim"/>
              </a:rPr>
              <a:t>.</a:t>
            </a:r>
            <a:endParaRPr lang="sk-SK" dirty="0"/>
          </a:p>
          <a:p>
            <a:pPr lvl="1"/>
            <a:endParaRPr lang="sk-SK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Príklad na záver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400" b="1" dirty="0" err="1">
                <a:solidFill>
                  <a:srgbClr val="7F0055"/>
                </a:solidFill>
                <a:latin typeface="Consolas"/>
              </a:rPr>
              <a:t>boolean</a:t>
            </a:r>
            <a:r>
              <a:rPr lang="en-US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/>
              </a:rPr>
              <a:t>metoda</a:t>
            </a:r>
            <a:r>
              <a:rPr lang="en-US" sz="2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nsolas"/>
              </a:rPr>
              <a:t>[] p) {</a:t>
            </a:r>
          </a:p>
          <a:p>
            <a:pPr>
              <a:buNone/>
            </a:pPr>
            <a:r>
              <a:rPr lang="nn-NO" sz="2400" b="1" dirty="0">
                <a:solidFill>
                  <a:srgbClr val="7F0055"/>
                </a:solidFill>
                <a:latin typeface="Consolas"/>
              </a:rPr>
              <a:t>    for</a:t>
            </a:r>
            <a:r>
              <a:rPr lang="nn-NO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24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i = 0; i &lt; p.</a:t>
            </a:r>
            <a:r>
              <a:rPr lang="nn-NO" sz="2400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 - 1; i++)</a:t>
            </a:r>
          </a:p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for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j = i + 1; j &lt; </a:t>
            </a:r>
            <a:r>
              <a:rPr lang="sk-SK" sz="2400" dirty="0" err="1">
                <a:solidFill>
                  <a:srgbClr val="000000"/>
                </a:solidFill>
                <a:latin typeface="Consolas"/>
              </a:rPr>
              <a:t>p.</a:t>
            </a:r>
            <a:r>
              <a:rPr lang="sk-SK" sz="2400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; j++)</a:t>
            </a:r>
          </a:p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nsolas"/>
              </a:rPr>
              <a:t>           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(p[i] == p[j])</a:t>
            </a:r>
          </a:p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nsolas"/>
              </a:rPr>
              <a:t>               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true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sz="2400" dirty="0">
              <a:latin typeface="Consolas"/>
            </a:endParaRPr>
          </a:p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false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r>
              <a:rPr lang="sk-SK" sz="24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89187" y="5391509"/>
            <a:ext cx="67199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+mj-lt"/>
              </a:rPr>
              <a:t>Ak</a:t>
            </a:r>
            <a:r>
              <a:rPr lang="sk-SK" sz="3200" dirty="0">
                <a:latin typeface="+mj-lt"/>
              </a:rPr>
              <a:t>á je časová zložitosť metódy</a:t>
            </a:r>
            <a:r>
              <a:rPr lang="en-US" sz="3200" dirty="0">
                <a:latin typeface="+mj-lt"/>
              </a:rPr>
              <a:t>?</a:t>
            </a:r>
            <a:endParaRPr lang="sk-SK" sz="3200" dirty="0">
              <a:latin typeface="+mj-lt"/>
            </a:endParaRPr>
          </a:p>
          <a:p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Potrebujeme to vôbec vedieť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33324">
            <a:off x="199403" y="2268734"/>
            <a:ext cx="12896465" cy="195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9218" y="1663240"/>
            <a:ext cx="6032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+mj-lt"/>
                <a:cs typeface="Times New Roman" pitchFamily="18" charset="0"/>
              </a:rPr>
              <a:t>Dokumentácie k .</a:t>
            </a:r>
            <a:r>
              <a:rPr lang="sk-SK" dirty="0" err="1">
                <a:latin typeface="+mj-lt"/>
                <a:cs typeface="Times New Roman" pitchFamily="18" charset="0"/>
              </a:rPr>
              <a:t>Net</a:t>
            </a:r>
            <a:r>
              <a:rPr lang="sk-SK" dirty="0">
                <a:latin typeface="+mj-lt"/>
                <a:cs typeface="Times New Roman" pitchFamily="18" charset="0"/>
              </a:rPr>
              <a:t> </a:t>
            </a:r>
            <a:r>
              <a:rPr lang="sk-SK" dirty="0" err="1">
                <a:latin typeface="+mj-lt"/>
                <a:cs typeface="Times New Roman" pitchFamily="18" charset="0"/>
              </a:rPr>
              <a:t>Frameworku</a:t>
            </a:r>
            <a:r>
              <a:rPr lang="en-US" dirty="0">
                <a:latin typeface="+mj-lt"/>
                <a:cs typeface="Times New Roman" pitchFamily="18" charset="0"/>
              </a:rPr>
              <a:t> 4 </a:t>
            </a:r>
            <a:r>
              <a:rPr lang="en-US" dirty="0" err="1">
                <a:latin typeface="+mj-lt"/>
                <a:cs typeface="Times New Roman" pitchFamily="18" charset="0"/>
              </a:rPr>
              <a:t>od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Microsoftu</a:t>
            </a:r>
            <a:r>
              <a:rPr lang="en-US" dirty="0">
                <a:latin typeface="+mj-lt"/>
                <a:cs typeface="Times New Roman" pitchFamily="18" charset="0"/>
              </a:rPr>
              <a:t>:</a:t>
            </a:r>
            <a:endParaRPr lang="sk-SK" dirty="0">
              <a:latin typeface="+mj-lt"/>
              <a:cs typeface="Times New Roman" pitchFamily="18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5486398" y="3965331"/>
            <a:ext cx="1213339" cy="108112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Box 6"/>
          <p:cNvSpPr txBox="1"/>
          <p:nvPr/>
        </p:nvSpPr>
        <p:spPr>
          <a:xfrm>
            <a:off x="3215994" y="5116624"/>
            <a:ext cx="4336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+mj-lt"/>
              </a:rPr>
              <a:t>Kvalitná dokumentácia obsahuje informácie o časovej zložitosti vykonávania metódy </a:t>
            </a:r>
            <a:r>
              <a:rPr lang="en-US" dirty="0">
                <a:latin typeface="+mj-lt"/>
              </a:rPr>
              <a:t>(</a:t>
            </a:r>
            <a:r>
              <a:rPr lang="en-US" dirty="0" err="1">
                <a:latin typeface="+mj-lt"/>
              </a:rPr>
              <a:t>efekt</a:t>
            </a:r>
            <a:r>
              <a:rPr lang="sk-SK" dirty="0" err="1">
                <a:latin typeface="+mj-lt"/>
              </a:rPr>
              <a:t>ívnosti</a:t>
            </a:r>
            <a:r>
              <a:rPr lang="sk-SK" dirty="0">
                <a:latin typeface="+mj-lt"/>
              </a:rPr>
              <a:t> implementácie</a:t>
            </a:r>
            <a:r>
              <a:rPr lang="en-US" dirty="0">
                <a:latin typeface="+mj-lt"/>
              </a:rPr>
              <a:t>)</a:t>
            </a:r>
            <a:r>
              <a:rPr lang="sk-SK" dirty="0">
                <a:latin typeface="+mj-lt"/>
              </a:rPr>
              <a:t>.</a:t>
            </a:r>
          </a:p>
        </p:txBody>
      </p:sp>
    </p:spTree>
  </p:cSld>
  <p:clrMapOvr>
    <a:masterClrMapping/>
  </p:clrMapOvr>
  <p:transition spd="med">
    <p:randomBa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/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>
                <a:solidFill>
                  <a:srgbClr val="FF0000"/>
                </a:solidFill>
                <a:latin typeface="Lucida Sans" pitchFamily="34" charset="0"/>
              </a:rPr>
              <a:t>Ďakujem za pozornosť</a:t>
            </a:r>
            <a:r>
              <a:rPr lang="en-US" sz="4000" b="1" dirty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Hľadanie ihly v kope sena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914398" y="204343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87892" y="204654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30283" y="204654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761720" y="205587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735214" y="205898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77605" y="205898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51099" y="206209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2898" y="2052762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94383" y="2046543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0890" y="2046540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32375" y="2040321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84100" y="2030988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9209" y="1334278"/>
            <a:ext cx="2231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latin typeface="+mj-lt"/>
              </a:rPr>
              <a:t>Hľadané číslo </a:t>
            </a:r>
            <a:r>
              <a:rPr lang="sk-SK" sz="2400" b="1" dirty="0">
                <a:solidFill>
                  <a:srgbClr val="FF0000"/>
                </a:solidFill>
                <a:latin typeface="+mj-lt"/>
              </a:rPr>
              <a:t>45</a:t>
            </a:r>
            <a:endParaRPr lang="sk-SK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72202" y="22673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/>
              <a:t>32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803777" y="204965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00938" y="2030991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8783" y="2055872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34" name="Right Brace 33"/>
          <p:cNvSpPr/>
          <p:nvPr/>
        </p:nvSpPr>
        <p:spPr bwMode="auto">
          <a:xfrm rot="5400000">
            <a:off x="6497988" y="1484144"/>
            <a:ext cx="270588" cy="3672000"/>
          </a:xfrm>
          <a:prstGeom prst="rightBrace">
            <a:avLst>
              <a:gd name="adj1" fmla="val 77298"/>
              <a:gd name="adj2" fmla="val 48363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17708" y="3567406"/>
            <a:ext cx="3701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latin typeface="+mj-lt"/>
              </a:rPr>
              <a:t>Ak je číslo 45 pod niektorou kartou, tak iba pod niektorou z týchto...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5111" y="4124129"/>
            <a:ext cx="3415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latin typeface="+mn-lt"/>
              </a:rPr>
              <a:t>Zmenšenie problému: </a:t>
            </a:r>
            <a:r>
              <a:rPr lang="sk-SK" sz="2400" dirty="0">
                <a:latin typeface="+mn-lt"/>
              </a:rPr>
              <a:t>z 8 kariet na 4 karty</a:t>
            </a:r>
            <a:r>
              <a:rPr lang="sk-SK" dirty="0"/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22785" y="5508169"/>
            <a:ext cx="73027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latin typeface="+mn-lt"/>
              </a:rPr>
              <a:t>Ak vyberáme kartu približne </a:t>
            </a:r>
            <a:r>
              <a:rPr lang="sk-SK" sz="2400" b="1" dirty="0">
                <a:solidFill>
                  <a:srgbClr val="FF0000"/>
                </a:solidFill>
                <a:latin typeface="+mn-lt"/>
              </a:rPr>
              <a:t>v strede</a:t>
            </a:r>
            <a:r>
              <a:rPr lang="sk-SK" sz="2400" dirty="0">
                <a:latin typeface="+mn-lt"/>
              </a:rPr>
              <a:t>, tak problém veľkosti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sz="2400" dirty="0">
                <a:latin typeface="+mn-lt"/>
              </a:rPr>
              <a:t> </a:t>
            </a:r>
            <a:r>
              <a:rPr lang="sk-SK" sz="2400" u="sng" dirty="0">
                <a:latin typeface="+mn-lt"/>
              </a:rPr>
              <a:t>redukujeme</a:t>
            </a:r>
            <a:r>
              <a:rPr lang="sk-SK" sz="2400" dirty="0">
                <a:latin typeface="+mn-lt"/>
              </a:rPr>
              <a:t> na problém veľkosti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n/2</a:t>
            </a:r>
            <a:endParaRPr lang="sk-SK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4" grpId="0" animBg="1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charakterizova</a:t>
            </a:r>
            <a:r>
              <a:rPr lang="sk-SK" dirty="0"/>
              <a:t>ť problém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16" y="4721290"/>
            <a:ext cx="8574505" cy="1781326"/>
          </a:xfrm>
        </p:spPr>
        <p:txBody>
          <a:bodyPr/>
          <a:lstStyle/>
          <a:p>
            <a:endParaRPr lang="en-US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14398" y="139026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87892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30283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803777" y="139648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761720" y="140270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735214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77605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51099" y="140892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2898" y="1399592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94383" y="1393373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8783" y="1402702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00938" y="1377821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0890" y="1393370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32375" y="1387151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84100" y="1377818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5" name="Down Arrow 24"/>
          <p:cNvSpPr/>
          <p:nvPr/>
        </p:nvSpPr>
        <p:spPr bwMode="auto">
          <a:xfrm rot="10800000">
            <a:off x="1091682" y="2463281"/>
            <a:ext cx="494522" cy="821094"/>
          </a:xfrm>
          <a:prstGeom prst="downArrow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5739" y="3349691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/>
              <a:t>odIdx</a:t>
            </a:r>
            <a:endParaRPr lang="sk-SK" b="1" dirty="0"/>
          </a:p>
        </p:txBody>
      </p:sp>
      <p:sp>
        <p:nvSpPr>
          <p:cNvPr id="27" name="Down Arrow 26"/>
          <p:cNvSpPr/>
          <p:nvPr/>
        </p:nvSpPr>
        <p:spPr bwMode="auto">
          <a:xfrm rot="10800000">
            <a:off x="7812833" y="2457060"/>
            <a:ext cx="494522" cy="821094"/>
          </a:xfrm>
          <a:prstGeom prst="downArrow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16890" y="3343470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po</a:t>
            </a:r>
            <a:r>
              <a:rPr lang="sk-SK" b="1" dirty="0" err="1"/>
              <a:t>Idx</a:t>
            </a:r>
            <a:endParaRPr lang="sk-SK" b="1" dirty="0"/>
          </a:p>
        </p:txBody>
      </p:sp>
      <p:sp>
        <p:nvSpPr>
          <p:cNvPr id="29" name="Down Arrow 28"/>
          <p:cNvSpPr/>
          <p:nvPr/>
        </p:nvSpPr>
        <p:spPr bwMode="auto">
          <a:xfrm rot="10800000">
            <a:off x="4071257" y="2490416"/>
            <a:ext cx="258147" cy="462022"/>
          </a:xfrm>
          <a:prstGeom prst="downArrow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88701" y="2988907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b="1" dirty="0" err="1"/>
              <a:t>stredIdx</a:t>
            </a:r>
            <a:endParaRPr lang="sk-SK" sz="1800" b="1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278116" y="4077451"/>
            <a:ext cx="8574505" cy="237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r>
              <a:rPr lang="en-US" sz="2800" b="1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Probl</a:t>
            </a:r>
            <a:r>
              <a:rPr lang="sk-SK" sz="2800" b="1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ém</a:t>
            </a:r>
            <a:r>
              <a:rPr lang="sk-SK" sz="2800" b="1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= </a:t>
            </a:r>
            <a:r>
              <a:rPr lang="en-US" sz="2800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mno</a:t>
            </a:r>
            <a:r>
              <a:rPr lang="sk-SK" sz="2800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žin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u</a:t>
            </a:r>
            <a:r>
              <a:rPr lang="sk-SK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kariet, ktorú 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pre</a:t>
            </a:r>
            <a:r>
              <a:rPr lang="sk-SK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hľadá</a:t>
            </a:r>
            <a:r>
              <a:rPr lang="en-US" sz="2800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va</a:t>
            </a:r>
            <a:r>
              <a:rPr lang="sk-SK" sz="2800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me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,</a:t>
            </a:r>
            <a:r>
              <a:rPr lang="sk-SK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môžeme popísať 2 číslami:</a:t>
            </a:r>
          </a:p>
          <a:p>
            <a:pPr marL="814388" lvl="1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kumimoji="0" lang="sk-SK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index</a:t>
            </a:r>
            <a:r>
              <a:rPr kumimoji="0" lang="sk-SK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prvej </a:t>
            </a:r>
            <a:r>
              <a:rPr kumimoji="0" lang="sk-SK" sz="2800" b="0" i="0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karty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lang="en-US" sz="2800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kde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sk-SK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úsek </a:t>
            </a:r>
            <a:r>
              <a:rPr lang="sk-SK" sz="2800" kern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začín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a)</a:t>
            </a:r>
            <a:endParaRPr kumimoji="0" lang="sk-SK" sz="2800" b="0" i="0" u="none" strike="noStrike" kern="0" cap="none" spc="0" normalizeH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814388" lvl="1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800" b="1" kern="0" baseline="0" dirty="0">
                <a:solidFill>
                  <a:srgbClr val="FF0000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index poslednej </a:t>
            </a:r>
            <a:r>
              <a:rPr lang="sk-SK" sz="2800" kern="0" baseline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karty</a:t>
            </a:r>
            <a:r>
              <a:rPr lang="en-US" sz="2800" kern="0" baseline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(</a:t>
            </a:r>
            <a:r>
              <a:rPr lang="en-US" sz="2800" kern="0" baseline="0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kde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sk-SK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úsek končí</a:t>
            </a:r>
            <a:r>
              <a:rPr lang="en-US" sz="28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endParaRPr kumimoji="0" lang="sk-SK" sz="28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endParaRPr kumimoji="0" lang="sk-SK" sz="28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</a:t>
            </a:r>
            <a:r>
              <a:rPr lang="sk-SK" dirty="0" err="1"/>
              <a:t>árne</a:t>
            </a:r>
            <a:r>
              <a:rPr lang="sk-SK" dirty="0"/>
              <a:t> vyhľadávanie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700" b="1" dirty="0">
                <a:solidFill>
                  <a:srgbClr val="7F0055"/>
                </a:solidFill>
                <a:latin typeface="Consolas"/>
              </a:rPr>
              <a:t>p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ublic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boolean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onsolas"/>
              </a:rPr>
              <a:t>jeVPoli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[] pole,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,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,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7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>
              <a:buNone/>
            </a:pPr>
            <a:r>
              <a:rPr lang="en-US" sz="18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&gt;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 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false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sz="1800" dirty="0">
              <a:latin typeface="Consolas"/>
            </a:endParaRPr>
          </a:p>
          <a:p>
            <a:pPr>
              <a:buNone/>
            </a:pPr>
            <a:r>
              <a:rPr lang="en-US" sz="18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(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+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 / 2;</a:t>
            </a:r>
          </a:p>
          <a:p>
            <a:pPr>
              <a:buNone/>
            </a:pPr>
            <a:r>
              <a:rPr lang="en-US" sz="18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(pole[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 ==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true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sz="1800" dirty="0">
              <a:latin typeface="Consolas"/>
            </a:endParaRPr>
          </a:p>
          <a:p>
            <a:pPr>
              <a:buNone/>
            </a:pPr>
            <a:r>
              <a:rPr lang="en-US" sz="18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&lt;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pole[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])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nsolas"/>
              </a:rPr>
              <a:t>jeVPoli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(pole, </a:t>
            </a:r>
            <a:r>
              <a:rPr lang="sk-SK" sz="1800" b="1" dirty="0" err="1">
                <a:solidFill>
                  <a:srgbClr val="0070C0"/>
                </a:solidFill>
                <a:latin typeface="Consolas"/>
              </a:rPr>
              <a:t>odIdx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b="1" dirty="0">
                <a:solidFill>
                  <a:srgbClr val="0070C0"/>
                </a:solidFill>
                <a:latin typeface="Consolas"/>
              </a:rPr>
              <a:t>stredIdx-1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);</a:t>
            </a:r>
            <a:endParaRPr lang="en-US" sz="1800" dirty="0">
              <a:solidFill>
                <a:srgbClr val="000000"/>
              </a:solidFill>
              <a:latin typeface="Consolas"/>
            </a:endParaRPr>
          </a:p>
          <a:p>
            <a:pPr>
              <a:buNone/>
            </a:pPr>
            <a:r>
              <a:rPr lang="en-US" sz="18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else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nsolas"/>
              </a:rPr>
              <a:t>jeVPoli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(pole, </a:t>
            </a:r>
            <a:r>
              <a:rPr lang="sk-SK" sz="1800" b="1" dirty="0">
                <a:solidFill>
                  <a:srgbClr val="0070C0"/>
                </a:solidFill>
                <a:latin typeface="Consolas"/>
              </a:rPr>
              <a:t>stredIdx+1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b="1" dirty="0" err="1">
                <a:solidFill>
                  <a:srgbClr val="0070C0"/>
                </a:solidFill>
                <a:latin typeface="Consolas"/>
              </a:rPr>
              <a:t>poIdx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>
              <a:buNone/>
            </a:pPr>
            <a:r>
              <a:rPr lang="sk-SK" sz="1800" dirty="0">
                <a:solidFill>
                  <a:srgbClr val="000000"/>
                </a:solidFill>
                <a:latin typeface="Consolas"/>
              </a:rPr>
              <a:t>}</a:t>
            </a:r>
            <a:endParaRPr lang="sk-SK" sz="1800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3638938" y="1987420"/>
            <a:ext cx="2705875" cy="3732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181013" y="1812886"/>
            <a:ext cx="2655078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Ak máme </a:t>
            </a:r>
            <a:r>
              <a:rPr lang="en-US" dirty="0">
                <a:latin typeface="Trebuchet MS" pitchFamily="34" charset="0"/>
              </a:rPr>
              <a:t>0 </a:t>
            </a:r>
            <a:r>
              <a:rPr lang="sk-SK" dirty="0">
                <a:latin typeface="Trebuchet MS" pitchFamily="34" charset="0"/>
              </a:rPr>
              <a:t>„kariet“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5365101" y="2485053"/>
            <a:ext cx="917507" cy="36078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74793" y="2319850"/>
            <a:ext cx="2655078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Vypočítame stred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646645" y="3215951"/>
            <a:ext cx="1620412" cy="26436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87233" y="2938780"/>
            <a:ext cx="2655078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Overíme, či v strede nie je to, čo hľadáme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441371" y="4180114"/>
            <a:ext cx="1819466" cy="37322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71682" y="3790976"/>
            <a:ext cx="2655078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rebuchet MS" pitchFamily="34" charset="0"/>
              </a:rPr>
              <a:t>Rozhodneme</a:t>
            </a:r>
            <a:r>
              <a:rPr lang="en-US" sz="1600" dirty="0">
                <a:latin typeface="Trebuchet MS" pitchFamily="34" charset="0"/>
              </a:rPr>
              <a:t> </a:t>
            </a:r>
            <a:r>
              <a:rPr lang="en-US" sz="1600" dirty="0" err="1">
                <a:latin typeface="Trebuchet MS" pitchFamily="34" charset="0"/>
              </a:rPr>
              <a:t>sa</a:t>
            </a:r>
            <a:r>
              <a:rPr lang="en-US" sz="1600" dirty="0">
                <a:latin typeface="Trebuchet MS" pitchFamily="34" charset="0"/>
              </a:rPr>
              <a:t>, </a:t>
            </a:r>
            <a:r>
              <a:rPr lang="sk-SK" sz="1600" dirty="0">
                <a:latin typeface="Trebuchet MS" pitchFamily="34" charset="0"/>
              </a:rPr>
              <a:t>či v hľadaní pokračujeme vľavo alebo vpravo</a:t>
            </a:r>
            <a:endParaRPr lang="cs-CZ" sz="1600" dirty="0">
              <a:latin typeface="Trebuchet MS" pitchFamily="34" charset="0"/>
            </a:endParaRPr>
          </a:p>
        </p:txBody>
      </p:sp>
      <p:sp>
        <p:nvSpPr>
          <p:cNvPr id="13" name="Oval Callout 12"/>
          <p:cNvSpPr/>
          <p:nvPr/>
        </p:nvSpPr>
        <p:spPr bwMode="auto">
          <a:xfrm>
            <a:off x="5673013" y="5914808"/>
            <a:ext cx="3470987" cy="822305"/>
          </a:xfrm>
          <a:prstGeom prst="wedgeEllipseCallout">
            <a:avLst>
              <a:gd name="adj1" fmla="val 46885"/>
              <a:gd name="adj2" fmla="val -72070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 dirty="0" err="1">
                <a:latin typeface="+mj-lt"/>
              </a:rPr>
              <a:t>Nerekurz</a:t>
            </a:r>
            <a:r>
              <a:rPr lang="sk-SK" sz="1600" b="1" i="1" dirty="0" err="1">
                <a:latin typeface="+mj-lt"/>
              </a:rPr>
              <a:t>ívna</a:t>
            </a:r>
            <a:r>
              <a:rPr lang="sk-SK" sz="1600" b="1" i="1" dirty="0">
                <a:latin typeface="+mj-lt"/>
              </a:rPr>
              <a:t> verzia </a:t>
            </a:r>
            <a:br>
              <a:rPr lang="sk-SK" sz="1600" b="1" i="1" dirty="0">
                <a:latin typeface="+mj-lt"/>
              </a:rPr>
            </a:br>
            <a:r>
              <a:rPr lang="sk-SK" sz="1600" b="1" i="1" dirty="0">
                <a:latin typeface="+mj-lt"/>
              </a:rPr>
              <a:t>na cvičeniach</a:t>
            </a:r>
            <a:endParaRPr lang="pl-PL" sz="1600" b="1" i="1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</a:t>
            </a:r>
            <a:r>
              <a:rPr lang="sk-SK" dirty="0" err="1"/>
              <a:t>árne</a:t>
            </a:r>
            <a:r>
              <a:rPr lang="sk-SK" dirty="0"/>
              <a:t> vyhľadávanie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/>
          <a:p>
            <a:pPr>
              <a:buNone/>
            </a:pPr>
            <a:r>
              <a:rPr lang="en-US" sz="1400" b="1" dirty="0">
                <a:solidFill>
                  <a:srgbClr val="7F0055"/>
                </a:solidFill>
                <a:latin typeface="Consolas"/>
              </a:rPr>
              <a:t>p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ublic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boolean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jeVPoli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[] pole,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,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,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>
              <a:buNone/>
            </a:pPr>
            <a:r>
              <a:rPr lang="en-US" sz="14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 &gt;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) </a:t>
            </a:r>
          </a:p>
          <a:p>
            <a:pPr>
              <a:buNone/>
            </a:pPr>
            <a:r>
              <a:rPr lang="sk-SK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false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sz="1400" dirty="0">
              <a:latin typeface="Consolas"/>
            </a:endParaRPr>
          </a:p>
          <a:p>
            <a:pPr>
              <a:buNone/>
            </a:pPr>
            <a:r>
              <a:rPr lang="en-US" sz="14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 = (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 +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) / 2;</a:t>
            </a:r>
          </a:p>
          <a:p>
            <a:pPr>
              <a:buNone/>
            </a:pPr>
            <a:r>
              <a:rPr lang="en-US" sz="14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(pole[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] ==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pPr>
              <a:buNone/>
            </a:pPr>
            <a:r>
              <a:rPr lang="sk-SK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true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sz="1400" dirty="0">
              <a:latin typeface="Consolas"/>
            </a:endParaRPr>
          </a:p>
          <a:p>
            <a:pPr>
              <a:buNone/>
            </a:pPr>
            <a:r>
              <a:rPr lang="en-US" sz="14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&lt; 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pole[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])</a:t>
            </a:r>
          </a:p>
          <a:p>
            <a:pPr>
              <a:buNone/>
            </a:pPr>
            <a:r>
              <a:rPr lang="sk-SK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Consolas"/>
              </a:rPr>
              <a:t>jeVPoli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(pole, </a:t>
            </a:r>
            <a:r>
              <a:rPr lang="sk-SK" sz="1400" b="1" dirty="0" err="1">
                <a:solidFill>
                  <a:srgbClr val="0070C0"/>
                </a:solidFill>
                <a:latin typeface="Consolas"/>
              </a:rPr>
              <a:t>odIdx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400" b="1" dirty="0">
                <a:solidFill>
                  <a:srgbClr val="0070C0"/>
                </a:solidFill>
                <a:latin typeface="Consolas"/>
              </a:rPr>
              <a:t>stredIdx-1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);</a:t>
            </a:r>
            <a:endParaRPr lang="en-US" sz="1400" dirty="0">
              <a:solidFill>
                <a:srgbClr val="000000"/>
              </a:solidFill>
              <a:latin typeface="Consolas"/>
            </a:endParaRPr>
          </a:p>
          <a:p>
            <a:pPr>
              <a:buNone/>
            </a:pPr>
            <a:r>
              <a:rPr lang="en-US" sz="14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else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</a:p>
          <a:p>
            <a:pPr>
              <a:buNone/>
            </a:pPr>
            <a:r>
              <a:rPr lang="sk-SK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4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Consolas"/>
              </a:rPr>
              <a:t>jeVPoli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(pole, </a:t>
            </a:r>
            <a:r>
              <a:rPr lang="sk-SK" sz="1400" b="1" dirty="0">
                <a:solidFill>
                  <a:srgbClr val="0070C0"/>
                </a:solidFill>
                <a:latin typeface="Consolas"/>
              </a:rPr>
              <a:t>stredIdx+1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400" b="1" dirty="0" err="1">
                <a:solidFill>
                  <a:srgbClr val="0070C0"/>
                </a:solidFill>
                <a:latin typeface="Consolas"/>
              </a:rPr>
              <a:t>poIdx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400" dirty="0" err="1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4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>
              <a:buNone/>
            </a:pPr>
            <a:r>
              <a:rPr lang="sk-SK" sz="1400" dirty="0">
                <a:solidFill>
                  <a:srgbClr val="000000"/>
                </a:solidFill>
                <a:latin typeface="Consolas"/>
              </a:rPr>
              <a:t>}</a:t>
            </a:r>
            <a:endParaRPr lang="sk-SK" sz="1400" dirty="0"/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ED56F8BC-C9D1-4D22-8EA1-189A77BAB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949" y="1276938"/>
            <a:ext cx="112395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82097"/>
      </p:ext>
    </p:extLst>
  </p:cSld>
  <p:clrMapOvr>
    <a:masterClrMapping/>
  </p:clrMapOvr>
  <p:transition spd="med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Je bin</a:t>
            </a:r>
            <a:r>
              <a:rPr lang="sk-SK" sz="3200" dirty="0" err="1"/>
              <a:t>árne</a:t>
            </a:r>
            <a:r>
              <a:rPr lang="sk-SK" sz="3200" dirty="0"/>
              <a:t> vyhľadávanie lepšie</a:t>
            </a:r>
            <a:r>
              <a:rPr lang="en-US" sz="3200" dirty="0"/>
              <a:t>?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7"/>
            <a:ext cx="8574505" cy="5236005"/>
          </a:xfrm>
        </p:spPr>
        <p:txBody>
          <a:bodyPr/>
          <a:lstStyle/>
          <a:p>
            <a:r>
              <a:rPr lang="en-US" b="1" dirty="0" err="1"/>
              <a:t>Najhor</a:t>
            </a:r>
            <a:r>
              <a:rPr lang="sk-SK" b="1" dirty="0" err="1"/>
              <a:t>ší</a:t>
            </a:r>
            <a:r>
              <a:rPr lang="sk-SK" b="1" dirty="0"/>
              <a:t> prípad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1 </a:t>
            </a:r>
            <a:r>
              <a:rPr lang="en-US" dirty="0" err="1">
                <a:solidFill>
                  <a:srgbClr val="0070C0"/>
                </a:solidFill>
              </a:rPr>
              <a:t>krok</a:t>
            </a:r>
            <a:r>
              <a:rPr lang="en-US" dirty="0">
                <a:solidFill>
                  <a:srgbClr val="0070C0"/>
                </a:solidFill>
              </a:rPr>
              <a:t>: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 </a:t>
            </a:r>
            <a:r>
              <a:rPr lang="en-US" dirty="0" err="1"/>
              <a:t>kariet</a:t>
            </a:r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2 </a:t>
            </a:r>
            <a:r>
              <a:rPr lang="en-US" dirty="0" err="1">
                <a:solidFill>
                  <a:srgbClr val="0070C0"/>
                </a:solidFill>
              </a:rPr>
              <a:t>krok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n-US" dirty="0"/>
              <a:t>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/>
              <a:t>kariet</a:t>
            </a:r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3 </a:t>
            </a:r>
            <a:r>
              <a:rPr lang="en-US" dirty="0" err="1">
                <a:solidFill>
                  <a:srgbClr val="0070C0"/>
                </a:solidFill>
              </a:rPr>
              <a:t>krok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polovica</a:t>
            </a:r>
            <a:r>
              <a:rPr lang="en-US" dirty="0"/>
              <a:t> z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/2 </a:t>
            </a:r>
            <a:r>
              <a:rPr lang="en-US" dirty="0" err="1"/>
              <a:t>kariet</a:t>
            </a:r>
            <a:r>
              <a:rPr lang="en-US" dirty="0"/>
              <a:t> =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/4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=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=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3-1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4 </a:t>
            </a:r>
            <a:r>
              <a:rPr lang="en-US" dirty="0" err="1">
                <a:solidFill>
                  <a:srgbClr val="0070C0"/>
                </a:solidFill>
              </a:rPr>
              <a:t>krok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polovica</a:t>
            </a:r>
            <a:r>
              <a:rPr lang="en-US" dirty="0"/>
              <a:t> z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/4 </a:t>
            </a:r>
            <a:r>
              <a:rPr lang="en-US" dirty="0" err="1"/>
              <a:t>kariet</a:t>
            </a:r>
            <a:r>
              <a:rPr lang="en-US" dirty="0"/>
              <a:t> =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/8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=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=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4-1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k-</a:t>
            </a:r>
            <a:r>
              <a:rPr lang="en-US" dirty="0" err="1">
                <a:solidFill>
                  <a:srgbClr val="0070C0"/>
                </a:solidFill>
              </a:rPr>
              <a:t>ty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krok</a:t>
            </a:r>
            <a:r>
              <a:rPr lang="en-US" dirty="0"/>
              <a:t>: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b="1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k-1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/>
              <a:t>kariet</a:t>
            </a:r>
            <a:endParaRPr lang="en-US" dirty="0"/>
          </a:p>
          <a:p>
            <a:pPr lvl="1"/>
            <a:r>
              <a:rPr lang="en-US" dirty="0"/>
              <a:t>… </a:t>
            </a:r>
            <a:r>
              <a:rPr lang="en-US" b="1" dirty="0" err="1">
                <a:solidFill>
                  <a:srgbClr val="FF0000"/>
                </a:solidFill>
              </a:rPr>
              <a:t>kedy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skon</a:t>
            </a:r>
            <a:r>
              <a:rPr lang="sk-SK" b="1" dirty="0" err="1">
                <a:solidFill>
                  <a:srgbClr val="FF0000"/>
                </a:solidFill>
              </a:rPr>
              <a:t>číme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sk-SK" dirty="0">
                <a:solidFill>
                  <a:srgbClr val="0070C0"/>
                </a:solidFill>
              </a:rPr>
              <a:t>posledný krok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ostala</a:t>
            </a:r>
            <a:r>
              <a:rPr lang="en-US" b="1" dirty="0">
                <a:solidFill>
                  <a:srgbClr val="FF0000"/>
                </a:solidFill>
              </a:rPr>
              <a:t> 1 </a:t>
            </a:r>
            <a:r>
              <a:rPr lang="en-US" b="1" dirty="0" err="1">
                <a:solidFill>
                  <a:srgbClr val="FF0000"/>
                </a:solidFill>
              </a:rPr>
              <a:t>karta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lvl="1"/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2504" y="3954123"/>
            <a:ext cx="1975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sk-SK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sz="2400" i="1" baseline="30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k-1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sk-SK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sk-SK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1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≤ 2</a:t>
            </a:r>
            <a:r>
              <a:rPr lang="en-US" sz="2400" i="1" baseline="30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k-1</a:t>
            </a:r>
          </a:p>
          <a:p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log </a:t>
            </a:r>
            <a:r>
              <a:rPr lang="sk-SK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≤ k-1</a:t>
            </a:r>
            <a:b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1+log n ≤ k </a:t>
            </a:r>
            <a:endParaRPr lang="en-US" sz="2400" i="1" baseline="30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eft Brace 4"/>
          <p:cNvSpPr/>
          <p:nvPr/>
        </p:nvSpPr>
        <p:spPr bwMode="auto">
          <a:xfrm>
            <a:off x="6607834" y="3996497"/>
            <a:ext cx="374080" cy="1541661"/>
          </a:xfrm>
          <a:prstGeom prst="leftBrace">
            <a:avLst>
              <a:gd name="adj1" fmla="val 103030"/>
              <a:gd name="adj2" fmla="val 50000"/>
            </a:avLst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5469147" y="4828373"/>
            <a:ext cx="982928" cy="683903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Oval Callout 6"/>
          <p:cNvSpPr/>
          <p:nvPr/>
        </p:nvSpPr>
        <p:spPr bwMode="auto">
          <a:xfrm>
            <a:off x="4896740" y="5777120"/>
            <a:ext cx="3971213" cy="995422"/>
          </a:xfrm>
          <a:prstGeom prst="wedgeEllipseCallout">
            <a:avLst>
              <a:gd name="adj1" fmla="val 25684"/>
              <a:gd name="adj2" fmla="val -76431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>
                <a:latin typeface="+mj-lt"/>
              </a:rPr>
              <a:t>Po </a:t>
            </a:r>
            <a:r>
              <a:rPr lang="en-US" b="1" i="1" dirty="0" err="1">
                <a:latin typeface="+mj-lt"/>
              </a:rPr>
              <a:t>nanajv</a:t>
            </a:r>
            <a:r>
              <a:rPr lang="sk-SK" b="1" i="1" dirty="0" err="1">
                <a:latin typeface="+mj-lt"/>
              </a:rPr>
              <a:t>ýš</a:t>
            </a:r>
            <a:r>
              <a:rPr lang="sk-SK" b="1" i="1" dirty="0">
                <a:latin typeface="+mj-lt"/>
              </a:rPr>
              <a:t> 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log n </a:t>
            </a:r>
            <a:r>
              <a:rPr lang="sk-SK" b="1" i="1" dirty="0">
                <a:latin typeface="+mj-lt"/>
              </a:rPr>
              <a:t>krokoch končíme</a:t>
            </a:r>
            <a:r>
              <a:rPr lang="en-US" b="1" i="1" dirty="0">
                <a:latin typeface="+mj-lt"/>
              </a:rPr>
              <a:t>!</a:t>
            </a:r>
            <a:endParaRPr lang="pl-PL" b="1" i="1" dirty="0">
              <a:latin typeface="+mj-lt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4678100" y="1417571"/>
            <a:ext cx="4465899" cy="562630"/>
          </a:xfrm>
          <a:prstGeom prst="wedgeEllipseCallout">
            <a:avLst>
              <a:gd name="adj1" fmla="val 47306"/>
              <a:gd name="adj2" fmla="val 158093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>
                <a:latin typeface="+mj-lt"/>
              </a:rPr>
              <a:t>v </a:t>
            </a:r>
            <a:r>
              <a:rPr lang="en-US" b="1" i="1" dirty="0" err="1">
                <a:latin typeface="+mj-lt"/>
              </a:rPr>
              <a:t>informatike</a:t>
            </a:r>
            <a:r>
              <a:rPr lang="en-US" b="1" i="1" dirty="0">
                <a:latin typeface="+mj-lt"/>
              </a:rPr>
              <a:t>: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log = log</a:t>
            </a:r>
            <a:r>
              <a:rPr lang="en-US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pl-PL" b="1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4025</TotalTime>
  <Words>2801</Words>
  <Application>Microsoft Office PowerPoint</Application>
  <PresentationFormat>Prezentácia na obrazovke (4:3)</PresentationFormat>
  <Paragraphs>500</Paragraphs>
  <Slides>48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48</vt:i4>
      </vt:variant>
    </vt:vector>
  </HeadingPairs>
  <TitlesOfParts>
    <vt:vector size="58" baseType="lpstr">
      <vt:lpstr>Arial</vt:lpstr>
      <vt:lpstr>Consolas</vt:lpstr>
      <vt:lpstr>Gulim</vt:lpstr>
      <vt:lpstr>Lucida Sans</vt:lpstr>
      <vt:lpstr>Lucida Sans Unicode</vt:lpstr>
      <vt:lpstr>Times New Roman</vt:lpstr>
      <vt:lpstr>Trebuchet MS</vt:lpstr>
      <vt:lpstr>Verdana</vt:lpstr>
      <vt:lpstr>Identity_Lifecycle_Management</vt:lpstr>
      <vt:lpstr>Rovnica</vt:lpstr>
      <vt:lpstr>2. prednáška (22.2.2021)</vt:lpstr>
      <vt:lpstr>Hľadanie ihly v kope sena</vt:lpstr>
      <vt:lpstr>Hľadanie ihly v kope sena</vt:lpstr>
      <vt:lpstr>Hľadanie ihly v kope sena</vt:lpstr>
      <vt:lpstr>Hľadanie ihly v kope sena</vt:lpstr>
      <vt:lpstr>Ako charakterizovať problém?</vt:lpstr>
      <vt:lpstr>Binárne vyhľadávanie</vt:lpstr>
      <vt:lpstr>Binárne vyhľadávanie</vt:lpstr>
      <vt:lpstr>Je binárne vyhľadávanie lepšie?</vt:lpstr>
      <vt:lpstr>Je binárne vyhľadávanie lepšie?</vt:lpstr>
      <vt:lpstr>Ako dať veci na správne miesto?</vt:lpstr>
      <vt:lpstr>Bublinkové triedenie</vt:lpstr>
      <vt:lpstr>Bublinkové triedenie</vt:lpstr>
      <vt:lpstr>Bublinky a počet porovnaní</vt:lpstr>
      <vt:lpstr>Triedenie výberom</vt:lpstr>
      <vt:lpstr>Triedenie výberom</vt:lpstr>
      <vt:lpstr>Triedenie výberom</vt:lpstr>
      <vt:lpstr>Triedenie výberom</vt:lpstr>
      <vt:lpstr>Triedenie výberom a porovnania</vt:lpstr>
      <vt:lpstr>Bublinky vs. výber</vt:lpstr>
      <vt:lpstr>Analýza algoritmov</vt:lpstr>
      <vt:lpstr>Ktorý algoritmus je rýchlejší?</vt:lpstr>
      <vt:lpstr>Analýza časovej zložitosti</vt:lpstr>
      <vt:lpstr>Analýza časovej zložitosti</vt:lpstr>
      <vt:lpstr>Analýza časovej zložitosti</vt:lpstr>
      <vt:lpstr>Na čom záleží?</vt:lpstr>
      <vt:lpstr>Na čom záleží?</vt:lpstr>
      <vt:lpstr>Na čom záleží?</vt:lpstr>
      <vt:lpstr>Asymptotická zložitosť</vt:lpstr>
      <vt:lpstr>Theta Θ ako kategorizátor</vt:lpstr>
      <vt:lpstr>Theta Θ</vt:lpstr>
      <vt:lpstr>Príklad s Theta Θ </vt:lpstr>
      <vt:lpstr>Príklad: Theta Θ </vt:lpstr>
      <vt:lpstr>Časová zložitosť BubbleSort-u</vt:lpstr>
      <vt:lpstr>Θ  a triedenia</vt:lpstr>
      <vt:lpstr>A čo vieme povedať o každom behu?</vt:lpstr>
      <vt:lpstr>Horné ohraničenie ako garancia</vt:lpstr>
      <vt:lpstr>O-notácia</vt:lpstr>
      <vt:lpstr>O-notácia príklady</vt:lpstr>
      <vt:lpstr>A čo vieme povedať o každom behu?</vt:lpstr>
      <vt:lpstr>Divná konvencia?</vt:lpstr>
      <vt:lpstr>Sumarizácia o zložitosti</vt:lpstr>
      <vt:lpstr>Zaujímavé triedy zložitosti</vt:lpstr>
      <vt:lpstr>Ω-notácia</vt:lpstr>
      <vt:lpstr>Ω-notácia</vt:lpstr>
      <vt:lpstr>Príklad na záver</vt:lpstr>
      <vt:lpstr>Potrebujeme to vôbec vedieť?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Duri</cp:lastModifiedBy>
  <cp:revision>283</cp:revision>
  <dcterms:created xsi:type="dcterms:W3CDTF">2007-01-29T19:11:06Z</dcterms:created>
  <dcterms:modified xsi:type="dcterms:W3CDTF">2021-02-22T10:44:21Z</dcterms:modified>
</cp:coreProperties>
</file>