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notesSlides/notesSlide5.xml" ContentType="application/vnd.openxmlformats-officedocument.presentationml.notesSlide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107"/>
  </p:notesMasterIdLst>
  <p:handoutMasterIdLst>
    <p:handoutMasterId r:id="rId108"/>
  </p:handoutMasterIdLst>
  <p:sldIdLst>
    <p:sldId id="519" r:id="rId2"/>
    <p:sldId id="426" r:id="rId3"/>
    <p:sldId id="535" r:id="rId4"/>
    <p:sldId id="537" r:id="rId5"/>
    <p:sldId id="538" r:id="rId6"/>
    <p:sldId id="539" r:id="rId7"/>
    <p:sldId id="541" r:id="rId8"/>
    <p:sldId id="542" r:id="rId9"/>
    <p:sldId id="507" r:id="rId10"/>
    <p:sldId id="508" r:id="rId11"/>
    <p:sldId id="543" r:id="rId12"/>
    <p:sldId id="545" r:id="rId13"/>
    <p:sldId id="547" r:id="rId14"/>
    <p:sldId id="548" r:id="rId15"/>
    <p:sldId id="600" r:id="rId16"/>
    <p:sldId id="546" r:id="rId17"/>
    <p:sldId id="549" r:id="rId18"/>
    <p:sldId id="550" r:id="rId19"/>
    <p:sldId id="601" r:id="rId20"/>
    <p:sldId id="551" r:id="rId21"/>
    <p:sldId id="427" r:id="rId22"/>
    <p:sldId id="552" r:id="rId23"/>
    <p:sldId id="428" r:id="rId24"/>
    <p:sldId id="509" r:id="rId25"/>
    <p:sldId id="602" r:id="rId26"/>
    <p:sldId id="603" r:id="rId27"/>
    <p:sldId id="510" r:id="rId28"/>
    <p:sldId id="511" r:id="rId29"/>
    <p:sldId id="436" r:id="rId30"/>
    <p:sldId id="438" r:id="rId31"/>
    <p:sldId id="431" r:id="rId32"/>
    <p:sldId id="437" r:id="rId33"/>
    <p:sldId id="553" r:id="rId34"/>
    <p:sldId id="434" r:id="rId35"/>
    <p:sldId id="554" r:id="rId36"/>
    <p:sldId id="439" r:id="rId37"/>
    <p:sldId id="440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459" r:id="rId52"/>
    <p:sldId id="503" r:id="rId53"/>
    <p:sldId id="512" r:id="rId54"/>
    <p:sldId id="504" r:id="rId55"/>
    <p:sldId id="521" r:id="rId56"/>
    <p:sldId id="460" r:id="rId57"/>
    <p:sldId id="604" r:id="rId58"/>
    <p:sldId id="570" r:id="rId59"/>
    <p:sldId id="571" r:id="rId60"/>
    <p:sldId id="573" r:id="rId61"/>
    <p:sldId id="572" r:id="rId62"/>
    <p:sldId id="574" r:id="rId63"/>
    <p:sldId id="575" r:id="rId64"/>
    <p:sldId id="576" r:id="rId65"/>
    <p:sldId id="577" r:id="rId66"/>
    <p:sldId id="578" r:id="rId67"/>
    <p:sldId id="579" r:id="rId68"/>
    <p:sldId id="580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462" r:id="rId79"/>
    <p:sldId id="599" r:id="rId80"/>
    <p:sldId id="591" r:id="rId81"/>
    <p:sldId id="488" r:id="rId82"/>
    <p:sldId id="489" r:id="rId83"/>
    <p:sldId id="515" r:id="rId84"/>
    <p:sldId id="516" r:id="rId85"/>
    <p:sldId id="517" r:id="rId86"/>
    <p:sldId id="518" r:id="rId87"/>
    <p:sldId id="522" r:id="rId88"/>
    <p:sldId id="523" r:id="rId89"/>
    <p:sldId id="528" r:id="rId90"/>
    <p:sldId id="597" r:id="rId91"/>
    <p:sldId id="527" r:id="rId92"/>
    <p:sldId id="526" r:id="rId93"/>
    <p:sldId id="529" r:id="rId94"/>
    <p:sldId id="530" r:id="rId95"/>
    <p:sldId id="531" r:id="rId96"/>
    <p:sldId id="532" r:id="rId97"/>
    <p:sldId id="533" r:id="rId98"/>
    <p:sldId id="534" r:id="rId99"/>
    <p:sldId id="490" r:id="rId100"/>
    <p:sldId id="491" r:id="rId101"/>
    <p:sldId id="593" r:id="rId102"/>
    <p:sldId id="594" r:id="rId103"/>
    <p:sldId id="595" r:id="rId104"/>
    <p:sldId id="502" r:id="rId105"/>
    <p:sldId id="598" r:id="rId10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FF0000"/>
    <a:srgbClr val="CC3300"/>
    <a:srgbClr val="66CCFF"/>
    <a:srgbClr val="000099"/>
    <a:srgbClr val="FF9999"/>
    <a:srgbClr val="CCFFCC"/>
    <a:srgbClr val="A7E2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1422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29"/>
    </p:cViewPr>
  </p:sorterViewPr>
  <p:notesViewPr>
    <p:cSldViewPr snapToGrid="0"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4-488F-AA69-8ECAE1490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F-42FA-9A3C-C83D89644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9FD-83B5-07FBE72FD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6-4BCB-B4F7-56D1E145CFF1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086-4BCB-B4F7-56D1E145CF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86-4BCB-B4F7-56D1E145CF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86-4BCB-B4F7-56D1E145CFF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86-4BCB-B4F7-56D1E145CFF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086-4BCB-B4F7-56D1E145C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0CC-40A5-ACA2-793236726907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C-40A5-ACA2-793236726907}"/>
              </c:ext>
            </c:extLst>
          </c:dPt>
          <c:dPt>
            <c:idx val="2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CC-40A5-ACA2-793236726907}"/>
              </c:ext>
            </c:extLst>
          </c:dPt>
          <c:dPt>
            <c:idx val="3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C-40A5-ACA2-7932367269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CC-40A5-ACA2-7932367269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CC-40A5-ACA2-7932367269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CC-40A5-ACA2-7932367269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CC-40A5-ACA2-793236726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1CB486A4-418F-40C3-AA5C-4B354658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DB7282-F80A-43BA-A6FA-0804ED61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9817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53950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7789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4577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B7282-F80A-43BA-A6FA-0804ED617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Calibri" panose="020F0502020204030204" pitchFamily="34" charset="0"/>
              </a:defRPr>
            </a:lvl1pPr>
          </a:lstStyle>
          <a:p>
            <a:r>
              <a:rPr lang="sk-SK" dirty="0" smtClean="0"/>
              <a:t>Upravte štýl predlohy podnadpisov</a:t>
            </a:r>
            <a:endParaRPr lang="en-GB" dirty="0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47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85099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31017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6757509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Greedy Method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16F7-B761-48FC-A405-472AEDBF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5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88413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625539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18173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1851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18904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703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56220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2099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F53C3851-E750-4B33-B54C-34DF4151397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pPr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60" r:id="rId12"/>
    <p:sldLayoutId id="2147484061" r:id="rId13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131.xml"/><Relationship Id="rId2" Type="http://schemas.openxmlformats.org/officeDocument/2006/relationships/tags" Target="../tags/tag11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13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3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35.xml"/><Relationship Id="rId4" Type="http://schemas.openxmlformats.org/officeDocument/2006/relationships/tags" Target="../tags/tag1134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13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3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39.xml"/><Relationship Id="rId4" Type="http://schemas.openxmlformats.org/officeDocument/2006/relationships/tags" Target="../tags/tag113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141.xml"/><Relationship Id="rId7" Type="http://schemas.openxmlformats.org/officeDocument/2006/relationships/image" Target="../media/image10.wmf"/><Relationship Id="rId2" Type="http://schemas.openxmlformats.org/officeDocument/2006/relationships/tags" Target="../tags/tag11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4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8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tags" Target="../tags/tag327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tags" Target="../tags/tag358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tags" Target="../tags/tag391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7" Type="http://schemas.openxmlformats.org/officeDocument/2006/relationships/image" Target="../media/image7.jpe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" Type="http://schemas.openxmlformats.org/officeDocument/2006/relationships/tags" Target="../tags/tag494.xml"/><Relationship Id="rId21" Type="http://schemas.openxmlformats.org/officeDocument/2006/relationships/tags" Target="../tags/tag512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29" Type="http://schemas.openxmlformats.org/officeDocument/2006/relationships/tags" Target="../tags/tag520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" Type="http://schemas.openxmlformats.org/officeDocument/2006/relationships/tags" Target="../tags/tag554.xml"/><Relationship Id="rId21" Type="http://schemas.openxmlformats.org/officeDocument/2006/relationships/tags" Target="../tags/tag572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tags" Target="../tags/tag571.xml"/><Relationship Id="rId29" Type="http://schemas.openxmlformats.org/officeDocument/2006/relationships/tags" Target="../tags/tag580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tags" Target="../tags/tag575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23" Type="http://schemas.openxmlformats.org/officeDocument/2006/relationships/tags" Target="../tags/tag574.xml"/><Relationship Id="rId28" Type="http://schemas.openxmlformats.org/officeDocument/2006/relationships/tags" Target="../tags/tag579.xml"/><Relationship Id="rId10" Type="http://schemas.openxmlformats.org/officeDocument/2006/relationships/tags" Target="../tags/tag561.xml"/><Relationship Id="rId19" Type="http://schemas.openxmlformats.org/officeDocument/2006/relationships/tags" Target="../tags/tag5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30" Type="http://schemas.openxmlformats.org/officeDocument/2006/relationships/tags" Target="../tags/tag58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tags" Target="../tags/tag610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" Type="http://schemas.openxmlformats.org/officeDocument/2006/relationships/tags" Target="../tags/tag614.xml"/><Relationship Id="rId21" Type="http://schemas.openxmlformats.org/officeDocument/2006/relationships/tags" Target="../tags/tag632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0" Type="http://schemas.openxmlformats.org/officeDocument/2006/relationships/tags" Target="../tags/tag631.xml"/><Relationship Id="rId29" Type="http://schemas.openxmlformats.org/officeDocument/2006/relationships/tags" Target="../tags/tag640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10" Type="http://schemas.openxmlformats.org/officeDocument/2006/relationships/tags" Target="../tags/tag621.xml"/><Relationship Id="rId19" Type="http://schemas.openxmlformats.org/officeDocument/2006/relationships/tags" Target="../tags/tag6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" Type="http://schemas.openxmlformats.org/officeDocument/2006/relationships/tags" Target="../tags/tag644.xml"/><Relationship Id="rId21" Type="http://schemas.openxmlformats.org/officeDocument/2006/relationships/tags" Target="../tags/tag662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29" Type="http://schemas.openxmlformats.org/officeDocument/2006/relationships/tags" Target="../tags/tag670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tags" Target="../tags/tag697.xml"/><Relationship Id="rId3" Type="http://schemas.openxmlformats.org/officeDocument/2006/relationships/tags" Target="../tags/tag674.xml"/><Relationship Id="rId21" Type="http://schemas.openxmlformats.org/officeDocument/2006/relationships/tags" Target="../tags/tag692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tags" Target="../tags/tag696.xml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29" Type="http://schemas.openxmlformats.org/officeDocument/2006/relationships/tags" Target="../tags/tag700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tags" Target="../tags/tag695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30" Type="http://schemas.openxmlformats.org/officeDocument/2006/relationships/tags" Target="../tags/tag70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26" Type="http://schemas.openxmlformats.org/officeDocument/2006/relationships/tags" Target="../tags/tag727.xml"/><Relationship Id="rId3" Type="http://schemas.openxmlformats.org/officeDocument/2006/relationships/tags" Target="../tags/tag704.xml"/><Relationship Id="rId21" Type="http://schemas.openxmlformats.org/officeDocument/2006/relationships/tags" Target="../tags/tag722.xml"/><Relationship Id="rId7" Type="http://schemas.openxmlformats.org/officeDocument/2006/relationships/tags" Target="../tags/tag708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2" Type="http://schemas.openxmlformats.org/officeDocument/2006/relationships/tags" Target="../tags/tag703.xml"/><Relationship Id="rId16" Type="http://schemas.openxmlformats.org/officeDocument/2006/relationships/tags" Target="../tags/tag717.xml"/><Relationship Id="rId20" Type="http://schemas.openxmlformats.org/officeDocument/2006/relationships/tags" Target="../tags/tag721.xml"/><Relationship Id="rId29" Type="http://schemas.openxmlformats.org/officeDocument/2006/relationships/tags" Target="../tags/tag730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tags" Target="../tags/tag712.xml"/><Relationship Id="rId24" Type="http://schemas.openxmlformats.org/officeDocument/2006/relationships/tags" Target="../tags/tag725.xml"/><Relationship Id="rId5" Type="http://schemas.openxmlformats.org/officeDocument/2006/relationships/tags" Target="../tags/tag706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10" Type="http://schemas.openxmlformats.org/officeDocument/2006/relationships/tags" Target="../tags/tag711.xml"/><Relationship Id="rId19" Type="http://schemas.openxmlformats.org/officeDocument/2006/relationships/tags" Target="../tags/tag7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tags" Target="../tags/tag757.xml"/><Relationship Id="rId3" Type="http://schemas.openxmlformats.org/officeDocument/2006/relationships/tags" Target="../tags/tag734.xml"/><Relationship Id="rId21" Type="http://schemas.openxmlformats.org/officeDocument/2006/relationships/tags" Target="../tags/tag752.xml"/><Relationship Id="rId7" Type="http://schemas.openxmlformats.org/officeDocument/2006/relationships/tags" Target="../tags/tag738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0" Type="http://schemas.openxmlformats.org/officeDocument/2006/relationships/tags" Target="../tags/tag751.xml"/><Relationship Id="rId29" Type="http://schemas.openxmlformats.org/officeDocument/2006/relationships/tags" Target="../tags/tag760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tags" Target="../tags/tag742.xml"/><Relationship Id="rId24" Type="http://schemas.openxmlformats.org/officeDocument/2006/relationships/tags" Target="../tags/tag755.xml"/><Relationship Id="rId5" Type="http://schemas.openxmlformats.org/officeDocument/2006/relationships/tags" Target="../tags/tag736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10" Type="http://schemas.openxmlformats.org/officeDocument/2006/relationships/tags" Target="../tags/tag741.xml"/><Relationship Id="rId19" Type="http://schemas.openxmlformats.org/officeDocument/2006/relationships/tags" Target="../tags/tag75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799.xml"/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3" Type="http://schemas.openxmlformats.org/officeDocument/2006/relationships/tags" Target="../tags/tag794.xml"/><Relationship Id="rId21" Type="http://schemas.openxmlformats.org/officeDocument/2006/relationships/tags" Target="../tags/tag812.xml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tags" Target="../tags/tag820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tags" Target="../tags/tag8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tags" Target="../tags/tag847.xml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tags" Target="../tags/tag846.xml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tags" Target="../tags/tag850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tags" Target="../tags/tag845.xml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tags" Target="../tags/tag844.xml"/><Relationship Id="rId28" Type="http://schemas.openxmlformats.org/officeDocument/2006/relationships/tags" Target="../tags/tag849.xml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tags" Target="../tags/tag843.xml"/><Relationship Id="rId27" Type="http://schemas.openxmlformats.org/officeDocument/2006/relationships/tags" Target="../tags/tag848.xml"/><Relationship Id="rId30" Type="http://schemas.openxmlformats.org/officeDocument/2006/relationships/tags" Target="../tags/tag8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26" Type="http://schemas.openxmlformats.org/officeDocument/2006/relationships/tags" Target="../tags/tag877.xml"/><Relationship Id="rId3" Type="http://schemas.openxmlformats.org/officeDocument/2006/relationships/tags" Target="../tags/tag854.xml"/><Relationship Id="rId21" Type="http://schemas.openxmlformats.org/officeDocument/2006/relationships/tags" Target="../tags/tag872.xml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0" Type="http://schemas.openxmlformats.org/officeDocument/2006/relationships/tags" Target="../tags/tag871.xml"/><Relationship Id="rId29" Type="http://schemas.openxmlformats.org/officeDocument/2006/relationships/tags" Target="../tags/tag880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5" Type="http://schemas.openxmlformats.org/officeDocument/2006/relationships/tags" Target="../tags/tag856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10" Type="http://schemas.openxmlformats.org/officeDocument/2006/relationships/tags" Target="../tags/tag861.xml"/><Relationship Id="rId19" Type="http://schemas.openxmlformats.org/officeDocument/2006/relationships/tags" Target="../tags/tag8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889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tags" Target="../tags/tag907.xml"/><Relationship Id="rId3" Type="http://schemas.openxmlformats.org/officeDocument/2006/relationships/tags" Target="../tags/tag884.xml"/><Relationship Id="rId21" Type="http://schemas.openxmlformats.org/officeDocument/2006/relationships/tags" Target="../tags/tag902.xml"/><Relationship Id="rId7" Type="http://schemas.openxmlformats.org/officeDocument/2006/relationships/tags" Target="../tags/tag88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tags" Target="../tags/tag906.xml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0" Type="http://schemas.openxmlformats.org/officeDocument/2006/relationships/tags" Target="../tags/tag901.xml"/><Relationship Id="rId29" Type="http://schemas.openxmlformats.org/officeDocument/2006/relationships/tags" Target="../tags/tag910.xml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11" Type="http://schemas.openxmlformats.org/officeDocument/2006/relationships/tags" Target="../tags/tag892.xml"/><Relationship Id="rId24" Type="http://schemas.openxmlformats.org/officeDocument/2006/relationships/tags" Target="../tags/tag905.xml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30" Type="http://schemas.openxmlformats.org/officeDocument/2006/relationships/tags" Target="../tags/tag91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19.xml"/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" Type="http://schemas.openxmlformats.org/officeDocument/2006/relationships/tags" Target="../tags/tag914.xml"/><Relationship Id="rId21" Type="http://schemas.openxmlformats.org/officeDocument/2006/relationships/tags" Target="../tags/tag932.xml"/><Relationship Id="rId7" Type="http://schemas.openxmlformats.org/officeDocument/2006/relationships/tags" Target="../tags/tag918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0" Type="http://schemas.openxmlformats.org/officeDocument/2006/relationships/tags" Target="../tags/tag931.xml"/><Relationship Id="rId29" Type="http://schemas.openxmlformats.org/officeDocument/2006/relationships/tags" Target="../tags/tag940.xml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5" Type="http://schemas.openxmlformats.org/officeDocument/2006/relationships/tags" Target="../tags/tag916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10" Type="http://schemas.openxmlformats.org/officeDocument/2006/relationships/tags" Target="../tags/tag921.xml"/><Relationship Id="rId19" Type="http://schemas.openxmlformats.org/officeDocument/2006/relationships/tags" Target="../tags/tag9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26" Type="http://schemas.openxmlformats.org/officeDocument/2006/relationships/tags" Target="../tags/tag967.xml"/><Relationship Id="rId3" Type="http://schemas.openxmlformats.org/officeDocument/2006/relationships/tags" Target="../tags/tag944.xml"/><Relationship Id="rId21" Type="http://schemas.openxmlformats.org/officeDocument/2006/relationships/tags" Target="../tags/tag962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tags" Target="../tags/tag961.xml"/><Relationship Id="rId29" Type="http://schemas.openxmlformats.org/officeDocument/2006/relationships/tags" Target="../tags/tag970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10" Type="http://schemas.openxmlformats.org/officeDocument/2006/relationships/tags" Target="../tags/tag951.xml"/><Relationship Id="rId19" Type="http://schemas.openxmlformats.org/officeDocument/2006/relationships/tags" Target="../tags/tag9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tags" Target="../tags/tag1000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09.xml"/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26" Type="http://schemas.openxmlformats.org/officeDocument/2006/relationships/tags" Target="../tags/tag1027.xml"/><Relationship Id="rId3" Type="http://schemas.openxmlformats.org/officeDocument/2006/relationships/tags" Target="../tags/tag1004.xml"/><Relationship Id="rId21" Type="http://schemas.openxmlformats.org/officeDocument/2006/relationships/tags" Target="../tags/tag1022.xml"/><Relationship Id="rId7" Type="http://schemas.openxmlformats.org/officeDocument/2006/relationships/tags" Target="../tags/tag1008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0" Type="http://schemas.openxmlformats.org/officeDocument/2006/relationships/tags" Target="../tags/tag1021.xml"/><Relationship Id="rId29" Type="http://schemas.openxmlformats.org/officeDocument/2006/relationships/tags" Target="../tags/tag1030.xml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5" Type="http://schemas.openxmlformats.org/officeDocument/2006/relationships/tags" Target="../tags/tag1006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10" Type="http://schemas.openxmlformats.org/officeDocument/2006/relationships/tags" Target="../tags/tag1011.xml"/><Relationship Id="rId19" Type="http://schemas.openxmlformats.org/officeDocument/2006/relationships/tags" Target="../tags/tag10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tags" Target="../tags/tag1057.xml"/><Relationship Id="rId3" Type="http://schemas.openxmlformats.org/officeDocument/2006/relationships/tags" Target="../tags/tag1034.xml"/><Relationship Id="rId21" Type="http://schemas.openxmlformats.org/officeDocument/2006/relationships/tags" Target="../tags/tag1052.xml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29" Type="http://schemas.openxmlformats.org/officeDocument/2006/relationships/tags" Target="../tags/tag1060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4.xml"/><Relationship Id="rId1" Type="http://schemas.openxmlformats.org/officeDocument/2006/relationships/tags" Target="../tags/tag10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1077.xml"/><Relationship Id="rId18" Type="http://schemas.openxmlformats.org/officeDocument/2006/relationships/tags" Target="../tags/tag1082.xml"/><Relationship Id="rId26" Type="http://schemas.openxmlformats.org/officeDocument/2006/relationships/tags" Target="../tags/tag1090.xml"/><Relationship Id="rId39" Type="http://schemas.openxmlformats.org/officeDocument/2006/relationships/tags" Target="../tags/tag1103.xml"/><Relationship Id="rId21" Type="http://schemas.openxmlformats.org/officeDocument/2006/relationships/tags" Target="../tags/tag1085.xml"/><Relationship Id="rId34" Type="http://schemas.openxmlformats.org/officeDocument/2006/relationships/tags" Target="../tags/tag1098.xml"/><Relationship Id="rId42" Type="http://schemas.openxmlformats.org/officeDocument/2006/relationships/tags" Target="../tags/tag1106.xml"/><Relationship Id="rId47" Type="http://schemas.openxmlformats.org/officeDocument/2006/relationships/tags" Target="../tags/tag1111.xml"/><Relationship Id="rId50" Type="http://schemas.openxmlformats.org/officeDocument/2006/relationships/tags" Target="../tags/tag111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071.xml"/><Relationship Id="rId2" Type="http://schemas.openxmlformats.org/officeDocument/2006/relationships/tags" Target="../tags/tag1066.xml"/><Relationship Id="rId16" Type="http://schemas.openxmlformats.org/officeDocument/2006/relationships/tags" Target="../tags/tag1080.xml"/><Relationship Id="rId29" Type="http://schemas.openxmlformats.org/officeDocument/2006/relationships/tags" Target="../tags/tag1093.xml"/><Relationship Id="rId11" Type="http://schemas.openxmlformats.org/officeDocument/2006/relationships/tags" Target="../tags/tag1075.xml"/><Relationship Id="rId24" Type="http://schemas.openxmlformats.org/officeDocument/2006/relationships/tags" Target="../tags/tag1088.xml"/><Relationship Id="rId32" Type="http://schemas.openxmlformats.org/officeDocument/2006/relationships/tags" Target="../tags/tag1096.xml"/><Relationship Id="rId37" Type="http://schemas.openxmlformats.org/officeDocument/2006/relationships/tags" Target="../tags/tag1101.xml"/><Relationship Id="rId40" Type="http://schemas.openxmlformats.org/officeDocument/2006/relationships/tags" Target="../tags/tag1104.xml"/><Relationship Id="rId45" Type="http://schemas.openxmlformats.org/officeDocument/2006/relationships/tags" Target="../tags/tag1109.xml"/><Relationship Id="rId53" Type="http://schemas.openxmlformats.org/officeDocument/2006/relationships/tags" Target="../tags/tag1117.xml"/><Relationship Id="rId5" Type="http://schemas.openxmlformats.org/officeDocument/2006/relationships/tags" Target="../tags/tag1069.xml"/><Relationship Id="rId10" Type="http://schemas.openxmlformats.org/officeDocument/2006/relationships/tags" Target="../tags/tag1074.xml"/><Relationship Id="rId19" Type="http://schemas.openxmlformats.org/officeDocument/2006/relationships/tags" Target="../tags/tag1083.xml"/><Relationship Id="rId31" Type="http://schemas.openxmlformats.org/officeDocument/2006/relationships/tags" Target="../tags/tag1095.xml"/><Relationship Id="rId44" Type="http://schemas.openxmlformats.org/officeDocument/2006/relationships/tags" Target="../tags/tag1108.xml"/><Relationship Id="rId52" Type="http://schemas.openxmlformats.org/officeDocument/2006/relationships/tags" Target="../tags/tag1116.xml"/><Relationship Id="rId4" Type="http://schemas.openxmlformats.org/officeDocument/2006/relationships/tags" Target="../tags/tag1068.xml"/><Relationship Id="rId9" Type="http://schemas.openxmlformats.org/officeDocument/2006/relationships/tags" Target="../tags/tag1073.xml"/><Relationship Id="rId14" Type="http://schemas.openxmlformats.org/officeDocument/2006/relationships/tags" Target="../tags/tag1078.xml"/><Relationship Id="rId22" Type="http://schemas.openxmlformats.org/officeDocument/2006/relationships/tags" Target="../tags/tag1086.xml"/><Relationship Id="rId27" Type="http://schemas.openxmlformats.org/officeDocument/2006/relationships/tags" Target="../tags/tag1091.xml"/><Relationship Id="rId30" Type="http://schemas.openxmlformats.org/officeDocument/2006/relationships/tags" Target="../tags/tag1094.xml"/><Relationship Id="rId35" Type="http://schemas.openxmlformats.org/officeDocument/2006/relationships/tags" Target="../tags/tag1099.xml"/><Relationship Id="rId43" Type="http://schemas.openxmlformats.org/officeDocument/2006/relationships/tags" Target="../tags/tag1107.xml"/><Relationship Id="rId48" Type="http://schemas.openxmlformats.org/officeDocument/2006/relationships/tags" Target="../tags/tag1112.xml"/><Relationship Id="rId8" Type="http://schemas.openxmlformats.org/officeDocument/2006/relationships/tags" Target="../tags/tag1072.xml"/><Relationship Id="rId51" Type="http://schemas.openxmlformats.org/officeDocument/2006/relationships/tags" Target="../tags/tag1115.xml"/><Relationship Id="rId3" Type="http://schemas.openxmlformats.org/officeDocument/2006/relationships/tags" Target="../tags/tag1067.xml"/><Relationship Id="rId12" Type="http://schemas.openxmlformats.org/officeDocument/2006/relationships/tags" Target="../tags/tag1076.xml"/><Relationship Id="rId17" Type="http://schemas.openxmlformats.org/officeDocument/2006/relationships/tags" Target="../tags/tag1081.xml"/><Relationship Id="rId25" Type="http://schemas.openxmlformats.org/officeDocument/2006/relationships/tags" Target="../tags/tag1089.xml"/><Relationship Id="rId33" Type="http://schemas.openxmlformats.org/officeDocument/2006/relationships/tags" Target="../tags/tag1097.xml"/><Relationship Id="rId38" Type="http://schemas.openxmlformats.org/officeDocument/2006/relationships/tags" Target="../tags/tag1102.xml"/><Relationship Id="rId46" Type="http://schemas.openxmlformats.org/officeDocument/2006/relationships/tags" Target="../tags/tag1110.xml"/><Relationship Id="rId20" Type="http://schemas.openxmlformats.org/officeDocument/2006/relationships/tags" Target="../tags/tag1084.xml"/><Relationship Id="rId41" Type="http://schemas.openxmlformats.org/officeDocument/2006/relationships/tags" Target="../tags/tag1105.xml"/><Relationship Id="rId54" Type="http://schemas.openxmlformats.org/officeDocument/2006/relationships/tags" Target="../tags/tag1118.xml"/><Relationship Id="rId1" Type="http://schemas.openxmlformats.org/officeDocument/2006/relationships/tags" Target="../tags/tag1065.xml"/><Relationship Id="rId6" Type="http://schemas.openxmlformats.org/officeDocument/2006/relationships/tags" Target="../tags/tag1070.xml"/><Relationship Id="rId15" Type="http://schemas.openxmlformats.org/officeDocument/2006/relationships/tags" Target="../tags/tag1079.xml"/><Relationship Id="rId23" Type="http://schemas.openxmlformats.org/officeDocument/2006/relationships/tags" Target="../tags/tag1087.xml"/><Relationship Id="rId28" Type="http://schemas.openxmlformats.org/officeDocument/2006/relationships/tags" Target="../tags/tag1092.xml"/><Relationship Id="rId36" Type="http://schemas.openxmlformats.org/officeDocument/2006/relationships/tags" Target="../tags/tag1100.xml"/><Relationship Id="rId49" Type="http://schemas.openxmlformats.org/officeDocument/2006/relationships/tags" Target="../tags/tag11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9.xml"/><Relationship Id="rId1" Type="http://schemas.openxmlformats.org/officeDocument/2006/relationships/tags" Target="../tags/tag1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ea typeface="Verdana"/>
              </a:rPr>
              <a:t>10.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  <a:r>
              <a:rPr lang="en-US" dirty="0">
                <a:latin typeface="Lucida Sans"/>
                <a:ea typeface="Verdana"/>
              </a:rPr>
              <a:t> </a:t>
            </a:r>
            <a:r>
              <a:rPr lang="en-US" dirty="0" smtClean="0">
                <a:latin typeface="Lucida Sans"/>
                <a:ea typeface="Verdana"/>
              </a:rPr>
              <a:t>(26.4.2021</a:t>
            </a:r>
            <a:r>
              <a:rPr lang="en-US" dirty="0">
                <a:latin typeface="Lucida Sans"/>
                <a:ea typeface="Verdana"/>
              </a:rPr>
              <a:t>)</a:t>
            </a:r>
            <a:r>
              <a:rPr lang="sk-SK" i="0" dirty="0" smtClean="0">
                <a:effectLst/>
              </a:rPr>
              <a:t>  </a:t>
            </a:r>
            <a:endParaRPr lang="sk-SK" i="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169" y="1738563"/>
            <a:ext cx="8574505" cy="1254019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/>
              <a:t>Greedy</a:t>
            </a:r>
            <a:r>
              <a:rPr lang="sk-SK" sz="4400" b="1" dirty="0" smtClean="0"/>
              <a:t> algoritmy</a:t>
            </a:r>
            <a:endParaRPr lang="en-US" sz="4400" b="1" dirty="0" smtClean="0"/>
          </a:p>
          <a:p>
            <a:pPr>
              <a:buNone/>
            </a:pPr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042495" y="2096314"/>
            <a:ext cx="3316511" cy="4791871"/>
            <a:chOff x="3042495" y="2096314"/>
            <a:chExt cx="3316511" cy="4791871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11" name="Ovál 10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307289" y="12874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rgbClr val="FF0000"/>
                </a:solidFill>
              </a:rPr>
              <a:t>Cena zlata sa mení v noci.</a:t>
            </a:r>
          </a:p>
          <a:p>
            <a:pPr eaLnBrk="1" hangingPunct="1"/>
            <a:r>
              <a:rPr lang="sk-SK" dirty="0" smtClean="0"/>
              <a:t>Teda každý večer môžeme </a:t>
            </a:r>
            <a:r>
              <a:rPr lang="sk-SK" b="1" dirty="0" smtClean="0">
                <a:solidFill>
                  <a:srgbClr val="FF0000"/>
                </a:solidFill>
              </a:rPr>
              <a:t>pažravo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nen</a:t>
            </a:r>
            <a:r>
              <a:rPr lang="sk-SK" dirty="0" smtClean="0">
                <a:solidFill>
                  <a:srgbClr val="FF0000"/>
                </a:solidFill>
              </a:rPr>
              <a:t>á</a:t>
            </a:r>
            <a:r>
              <a:rPr lang="en-US" dirty="0" err="1" smtClean="0">
                <a:solidFill>
                  <a:srgbClr val="FF0000"/>
                </a:solidFill>
              </a:rPr>
              <a:t>sytne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sk-SK" dirty="0" smtClean="0">
                <a:solidFill>
                  <a:srgbClr val="FF0000"/>
                </a:solidFill>
              </a:rPr>
              <a:t>rozhodnúť</a:t>
            </a:r>
            <a:r>
              <a:rPr lang="sk-SK" dirty="0" smtClean="0"/>
              <a:t>, či chceme zlato alebo peniaze, a podľa toho nakúpiť alebo predať. </a:t>
            </a:r>
          </a:p>
          <a:p>
            <a:pPr marL="0" indent="0" eaLnBrk="1" hangingPunct="1">
              <a:buNone/>
            </a:pPr>
            <a:endParaRPr lang="sk-SK" dirty="0" smtClean="0"/>
          </a:p>
          <a:p>
            <a:pPr marL="0" indent="0" eaLnBrk="1" hangingPunct="1">
              <a:buNone/>
            </a:pPr>
            <a:r>
              <a:rPr lang="sk-SK" dirty="0" smtClean="0"/>
              <a:t>Dôležitý poznatok:</a:t>
            </a:r>
          </a:p>
          <a:p>
            <a:pPr eaLnBrk="1" hangingPunct="1"/>
            <a:r>
              <a:rPr lang="sk-SK" dirty="0" smtClean="0"/>
              <a:t>Stretávame sa so situáciou, kedy sme </a:t>
            </a:r>
            <a:r>
              <a:rPr lang="sk-SK" b="1" dirty="0" smtClean="0">
                <a:solidFill>
                  <a:srgbClr val="FF0000"/>
                </a:solidFill>
              </a:rPr>
              <a:t>globálne optimálne riešenie </a:t>
            </a:r>
            <a:r>
              <a:rPr lang="sk-SK" dirty="0" smtClean="0"/>
              <a:t>zostrojili tak, že sme postupne urobili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rgbClr val="CC3300"/>
                </a:solidFill>
              </a:rPr>
              <a:t>niekoľko lokálne optimálnych rozhodnutí</a:t>
            </a:r>
            <a:r>
              <a:rPr lang="sk-SK" b="1" dirty="0" smtClean="0"/>
              <a:t>. </a:t>
            </a:r>
            <a:endParaRPr lang="sk-SK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</a:t>
            </a:r>
            <a:r>
              <a:rPr lang="sk-SK" dirty="0" smtClean="0"/>
              <a:t>é</a:t>
            </a:r>
            <a:r>
              <a:rPr lang="en-US" dirty="0" smtClean="0"/>
              <a:t>m</a:t>
            </a:r>
            <a:r>
              <a:rPr lang="sk-SK" dirty="0" smtClean="0"/>
              <a:t> plnenia batohu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96778" y="1988190"/>
            <a:ext cx="8574505" cy="4589073"/>
          </a:xfrm>
        </p:spPr>
        <p:txBody>
          <a:bodyPr/>
          <a:lstStyle/>
          <a:p>
            <a:pPr eaLnBrk="1" hangingPunct="1"/>
            <a:r>
              <a:rPr lang="sk-SK" sz="2400" dirty="0" smtClean="0"/>
              <a:t>Najjednoduchší prístup by bol vygenerovať všetky možné podmnožiny šperkov a pre každú vypočítať profit.</a:t>
            </a:r>
            <a:br>
              <a:rPr lang="sk-SK" sz="2400" dirty="0" smtClean="0"/>
            </a:br>
            <a:r>
              <a:rPr lang="sk-SK" sz="2400" dirty="0" smtClean="0"/>
              <a:t>Potom zobrať podmnožinu s najväčším profitom.  </a:t>
            </a:r>
            <a:endParaRPr lang="en-US" sz="2400" dirty="0" smtClean="0"/>
          </a:p>
          <a:p>
            <a:pPr eaLnBrk="1" hangingPunct="1"/>
            <a:r>
              <a:rPr lang="sk-SK" sz="2400" dirty="0" smtClean="0"/>
              <a:t>Toto vyžaduje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sk-SK" sz="2400" dirty="0" smtClean="0"/>
              <a:t>času</a:t>
            </a:r>
            <a:r>
              <a:rPr lang="en-US" sz="2400" dirty="0" smtClean="0"/>
              <a:t> a  </a:t>
            </a:r>
            <a:r>
              <a:rPr lang="sk-SK" sz="2400" dirty="0" smtClean="0"/>
              <a:t>nazýva sa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sk-SK" sz="2400" dirty="0" smtClean="0"/>
              <a:t>algoritmus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95700" y="4040188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Clip" r:id="rId5" imgW="2225520" imgH="2682720" progId="">
                  <p:embed/>
                </p:oleObj>
              </mc:Choice>
              <mc:Fallback>
                <p:oleObj name="Clip" r:id="rId5" imgW="2225520" imgH="2682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040188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759398"/>
              </p:ext>
            </p:extLst>
          </p:nvPr>
        </p:nvGraphicFramePr>
        <p:xfrm>
          <a:off x="837278" y="2499071"/>
          <a:ext cx="4627857" cy="1828800"/>
        </p:xfrm>
        <a:graphic>
          <a:graphicData uri="http://schemas.openxmlformats.org/drawingml/2006/table">
            <a:tbl>
              <a:tblPr/>
              <a:tblGrid>
                <a:gridCol w="14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97702" y="1444960"/>
            <a:ext cx="8623005" cy="117065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Greedy</a:t>
            </a:r>
            <a:r>
              <a:rPr lang="sk-SK" b="1" dirty="0" smtClean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 smtClean="0"/>
              <a:t>Príklad 1</a:t>
            </a:r>
            <a:endParaRPr lang="en-US" sz="2400" u="sng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40437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Clip" r:id="rId7" imgW="2225520" imgH="2682720" progId="">
                  <p:embed/>
                </p:oleObj>
              </mc:Choice>
              <mc:Fallback>
                <p:oleObj name="Clip" r:id="rId7" imgW="2225520" imgH="268272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778" y="5147203"/>
            <a:ext cx="8703844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</a:t>
            </a:r>
            <a:r>
              <a:rPr lang="en-US" sz="2400" dirty="0">
                <a:solidFill>
                  <a:srgbClr val="2B3212"/>
                </a:solidFill>
              </a:rPr>
              <a:t>: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 smtClean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en-US" sz="2400" dirty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0610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274157"/>
              </p:ext>
            </p:extLst>
          </p:nvPr>
        </p:nvGraphicFramePr>
        <p:xfrm>
          <a:off x="837278" y="2509695"/>
          <a:ext cx="4649121" cy="1828800"/>
        </p:xfrm>
        <a:graphic>
          <a:graphicData uri="http://schemas.openxmlformats.org/drawingml/2006/table">
            <a:tbl>
              <a:tblPr/>
              <a:tblGrid>
                <a:gridCol w="144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60 EUR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 EUR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Greedy</a:t>
            </a:r>
            <a:r>
              <a:rPr lang="sk-SK" b="1" dirty="0" smtClean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 smtClean="0"/>
              <a:t>Príklad 2</a:t>
            </a:r>
            <a:endParaRPr lang="en-US" sz="2400" u="sng" dirty="0" smtClean="0"/>
          </a:p>
        </p:txBody>
      </p:sp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778" y="4551780"/>
            <a:ext cx="8847222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 vzhľadom na jednotku </a:t>
            </a:r>
            <a:r>
              <a:rPr lang="sk-SK" sz="2400" b="1" dirty="0" smtClean="0">
                <a:solidFill>
                  <a:srgbClr val="00B050"/>
                </a:solidFill>
              </a:rPr>
              <a:t>váhy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/>
              <a:t>Vyberá v poradí </a:t>
            </a:r>
            <a:r>
              <a:rPr lang="en-US" sz="2400" dirty="0"/>
              <a:t>[1, 3, 2</a:t>
            </a:r>
            <a:r>
              <a:rPr lang="en-US" sz="2400" dirty="0" smtClean="0"/>
              <a:t>]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 smtClean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sk-SK" sz="2400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sk-SK" sz="2400" dirty="0" smtClean="0">
                <a:solidFill>
                  <a:srgbClr val="00B050"/>
                </a:solidFill>
              </a:rPr>
              <a:t>200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24175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Clip" r:id="rId7" imgW="2225520" imgH="2682720" progId="">
                  <p:embed/>
                </p:oleObj>
              </mc:Choice>
              <mc:Fallback>
                <p:oleObj name="Clip" r:id="rId7" imgW="2225520" imgH="268272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601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Greedy</a:t>
            </a:r>
            <a:r>
              <a:rPr lang="sk-SK" b="1" dirty="0" smtClean="0">
                <a:solidFill>
                  <a:srgbClr val="FF0000"/>
                </a:solidFill>
              </a:rPr>
              <a:t> stratégia</a:t>
            </a: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702" y="2846404"/>
            <a:ext cx="6624093" cy="20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dirty="0" smtClean="0"/>
              <a:t>„</a:t>
            </a:r>
            <a:r>
              <a:rPr lang="sk-SK" dirty="0" err="1"/>
              <a:t>greedy</a:t>
            </a:r>
            <a:r>
              <a:rPr lang="sk-SK" dirty="0"/>
              <a:t>“ prístup </a:t>
            </a:r>
            <a:r>
              <a:rPr lang="sk-SK" dirty="0" smtClean="0"/>
              <a:t>ku </a:t>
            </a:r>
            <a:r>
              <a:rPr lang="sk-SK" dirty="0"/>
              <a:t>riešeniu tohto problému je </a:t>
            </a:r>
            <a:r>
              <a:rPr lang="sk-SK" u="sng" dirty="0"/>
              <a:t>nepoužiteľný</a:t>
            </a:r>
            <a:r>
              <a:rPr lang="sk-SK" dirty="0"/>
              <a:t> na hľadanie optimálneho </a:t>
            </a:r>
            <a:r>
              <a:rPr lang="sk-SK" dirty="0" smtClean="0"/>
              <a:t>riešenia </a:t>
            </a:r>
            <a:endParaRPr lang="sk-SK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7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Záver</a:t>
            </a:r>
          </a:p>
        </p:txBody>
      </p:sp>
      <p:sp>
        <p:nvSpPr>
          <p:cNvPr id="110595" name="Zástupný symbol obsahu 2"/>
          <p:cNvSpPr>
            <a:spLocks noGrp="1"/>
          </p:cNvSpPr>
          <p:nvPr>
            <p:ph idx="1"/>
          </p:nvPr>
        </p:nvSpPr>
        <p:spPr>
          <a:xfrm>
            <a:off x="339361" y="1466850"/>
            <a:ext cx="7935987" cy="4949825"/>
          </a:xfrm>
        </p:spPr>
        <p:txBody>
          <a:bodyPr/>
          <a:lstStyle/>
          <a:p>
            <a:pPr eaLnBrk="1" hangingPunct="1"/>
            <a:r>
              <a:rPr lang="sk-SK" sz="2400" dirty="0" err="1" smtClean="0"/>
              <a:t>Greedy</a:t>
            </a:r>
            <a:r>
              <a:rPr lang="sk-SK" sz="2400" dirty="0" smtClean="0"/>
              <a:t> algoritmus je každý algoritmus, ktorý rieši daný problém na základe </a:t>
            </a:r>
            <a:r>
              <a:rPr lang="sk-SK" sz="2400" u="sng" dirty="0" err="1" smtClean="0"/>
              <a:t>metaheuristického</a:t>
            </a:r>
            <a:r>
              <a:rPr lang="sk-SK" sz="2400" dirty="0" smtClean="0"/>
              <a:t> prístupu,</a:t>
            </a:r>
            <a:br>
              <a:rPr lang="sk-SK" sz="2400" dirty="0" smtClean="0"/>
            </a:br>
            <a:r>
              <a:rPr lang="sk-SK" sz="2400" b="1" dirty="0" smtClean="0">
                <a:solidFill>
                  <a:schemeClr val="tx1"/>
                </a:solidFill>
              </a:rPr>
              <a:t>nájdením najlepšej lokálnej voľby</a:t>
            </a:r>
            <a:r>
              <a:rPr lang="sk-SK" sz="2400" dirty="0" smtClean="0"/>
              <a:t>, </a:t>
            </a:r>
            <a:br>
              <a:rPr lang="sk-SK" sz="2400" dirty="0" smtClean="0"/>
            </a:br>
            <a:r>
              <a:rPr lang="sk-SK" sz="2400" dirty="0" smtClean="0"/>
              <a:t>pričom dúfa</a:t>
            </a:r>
            <a:r>
              <a:rPr lang="en-US" sz="2400" dirty="0" smtClean="0"/>
              <a:t>me</a:t>
            </a:r>
            <a:r>
              <a:rPr lang="sk-SK" sz="2400" dirty="0" smtClean="0"/>
              <a:t>, že sa takto </a:t>
            </a:r>
            <a:r>
              <a:rPr lang="sk-SK" sz="2400" dirty="0" smtClean="0">
                <a:solidFill>
                  <a:schemeClr val="tx1"/>
                </a:solidFill>
              </a:rPr>
              <a:t>dopracuje</a:t>
            </a:r>
            <a:r>
              <a:rPr lang="en-US" sz="2400" dirty="0" smtClean="0">
                <a:solidFill>
                  <a:schemeClr val="tx1"/>
                </a:solidFill>
              </a:rPr>
              <a:t>me</a:t>
            </a:r>
            <a:r>
              <a:rPr lang="sk-SK" sz="2400" dirty="0" smtClean="0">
                <a:solidFill>
                  <a:schemeClr val="tx1"/>
                </a:solidFill>
              </a:rPr>
              <a:t> ku globálnemu optimálnemu riešeniu</a:t>
            </a:r>
          </a:p>
          <a:p>
            <a:pPr eaLnBrk="1" hangingPunct="1"/>
            <a:endParaRPr lang="sk-SK" sz="2400" dirty="0" smtClean="0"/>
          </a:p>
          <a:p>
            <a:pPr eaLnBrk="1" hangingPunct="1"/>
            <a:r>
              <a:rPr lang="sk-SK" sz="2400" dirty="0" smtClean="0"/>
              <a:t>Existujú problémy, pre ktoré tento prístup </a:t>
            </a:r>
            <a:r>
              <a:rPr lang="sk-SK" sz="2400" b="1" u="sng" dirty="0" smtClean="0">
                <a:solidFill>
                  <a:srgbClr val="00B050"/>
                </a:solidFill>
              </a:rPr>
              <a:t>dáva</a:t>
            </a:r>
            <a:r>
              <a:rPr lang="sk-SK" sz="2400" dirty="0" smtClean="0"/>
              <a:t> skutočne optimálne riešenie </a:t>
            </a:r>
            <a:endParaRPr lang="sk-SK" sz="2400" dirty="0"/>
          </a:p>
          <a:p>
            <a:pPr eaLnBrk="1" hangingPunct="1"/>
            <a:endParaRPr lang="sk-SK" sz="2400" dirty="0" smtClean="0"/>
          </a:p>
          <a:p>
            <a:pPr eaLnBrk="1" hangingPunct="1"/>
            <a:r>
              <a:rPr lang="sk-SK" sz="2400" dirty="0" smtClean="0"/>
              <a:t>Existujú problémy, pre ktoré tento prístup </a:t>
            </a:r>
            <a:r>
              <a:rPr lang="sk-SK" sz="2400" b="1" u="sng" dirty="0" smtClean="0">
                <a:solidFill>
                  <a:srgbClr val="FF0000"/>
                </a:solidFill>
              </a:rPr>
              <a:t>nedá</a:t>
            </a:r>
            <a:r>
              <a:rPr lang="sk-SK" sz="2400" dirty="0" smtClean="0"/>
              <a:t> globálny optimálny výsledok (ale niekedy to stačí)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00400" y="4572000"/>
            <a:ext cx="1760128" cy="2658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1473" y="4728295"/>
            <a:ext cx="363057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2800" dirty="0">
                <a:latin typeface="+mn-lt"/>
              </a:rPr>
              <a:t>vždy to treba dokázať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576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42413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Príklad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sk-SK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Predpokladajme</a:t>
            </a:r>
            <a:r>
              <a:rPr lang="sk-SK" dirty="0"/>
              <a:t>, že budeme platiť </a:t>
            </a:r>
            <a:r>
              <a:rPr lang="sk-SK" dirty="0" smtClean="0"/>
              <a:t>mincami.</a:t>
            </a:r>
            <a:endParaRPr lang="en-US" dirty="0" smtClean="0"/>
          </a:p>
          <a:p>
            <a:r>
              <a:rPr lang="sk-SK" dirty="0" smtClean="0"/>
              <a:t>Naše </a:t>
            </a:r>
            <a:r>
              <a:rPr lang="sk-SK" dirty="0"/>
              <a:t>mince majú </a:t>
            </a:r>
            <a:r>
              <a:rPr lang="sk-SK" dirty="0" smtClean="0"/>
              <a:t>hodnoty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 smtClean="0">
                <a:solidFill>
                  <a:srgbClr val="FF0000"/>
                </a:solidFill>
              </a:rPr>
              <a:t>25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10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 smtClean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smtClean="0"/>
              <a:t>máme </a:t>
            </a:r>
            <a:r>
              <a:rPr lang="sk-SK" dirty="0"/>
              <a:t>ich </a:t>
            </a:r>
            <a:r>
              <a:rPr lang="sk-SK" dirty="0" smtClean="0"/>
              <a:t>dosť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chceme</a:t>
            </a:r>
            <a:r>
              <a:rPr lang="en-US" dirty="0" smtClean="0"/>
              <a:t> </a:t>
            </a:r>
            <a:r>
              <a:rPr lang="sk-SK" dirty="0" smtClean="0"/>
              <a:t>zaplatiť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 </a:t>
            </a:r>
          </a:p>
          <a:p>
            <a:endParaRPr lang="en-US" dirty="0" smtClean="0"/>
          </a:p>
          <a:p>
            <a:r>
              <a:rPr lang="sk-SK" dirty="0" smtClean="0"/>
              <a:t>Pri </a:t>
            </a:r>
            <a:r>
              <a:rPr lang="sk-SK" dirty="0"/>
              <a:t>platbe chceme použiť čo </a:t>
            </a:r>
            <a:r>
              <a:rPr lang="sk-SK" u="sng" dirty="0"/>
              <a:t>najmenej</a:t>
            </a:r>
            <a:r>
              <a:rPr lang="sk-SK" dirty="0"/>
              <a:t> </a:t>
            </a:r>
            <a:r>
              <a:rPr lang="sk-SK" dirty="0" smtClean="0"/>
              <a:t>mincí</a:t>
            </a:r>
            <a:r>
              <a:rPr lang="en-US" dirty="0" smtClean="0"/>
              <a:t>!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 smtClean="0"/>
              <a:t>Zvolíme nasledujúci algoritmus: 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Zaoblený obdĺžnik 17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 smtClean="0"/>
              <a:t>Doteraz p</a:t>
            </a:r>
            <a:r>
              <a:rPr lang="en-US" sz="2800" dirty="0" err="1" smtClean="0"/>
              <a:t>ou</a:t>
            </a:r>
            <a:r>
              <a:rPr lang="sk-SK" sz="2800" dirty="0" smtClean="0"/>
              <a:t>žité mince:</a:t>
            </a:r>
            <a:br>
              <a:rPr lang="sk-SK" sz="2800" dirty="0" smtClean="0"/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3618545"/>
            <a:ext cx="556354" cy="2915921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4709534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 smtClean="0"/>
              <a:t>otrebujeme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en-US" b="1" dirty="0" err="1" smtClean="0"/>
              <a:t>zaplati</a:t>
            </a:r>
            <a:r>
              <a:rPr lang="sk-SK" b="1" dirty="0" smtClean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r>
              <a:rPr lang="sk-SK" sz="2400" b="1" dirty="0" smtClean="0"/>
              <a:t>3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327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5367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 smtClean="0"/>
              <a:t>Zvolíme nasledujúci algoritmus: </a:t>
            </a:r>
          </a:p>
          <a:p>
            <a:r>
              <a:rPr lang="sk-SK" dirty="0"/>
              <a:t>Zaplatíme najväčšou mincou nie väčšou ako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ju do zoznamu mincí, ktorými platíme </a:t>
            </a:r>
            <a:r>
              <a:rPr lang="sk-SK" dirty="0" smtClean="0"/>
              <a:t>a</a:t>
            </a:r>
            <a:br>
              <a:rPr lang="sk-SK" dirty="0" smtClean="0"/>
            </a:br>
            <a:r>
              <a:rPr lang="sk-SK" dirty="0" smtClean="0"/>
              <a:t>	odpočítame </a:t>
            </a:r>
            <a:r>
              <a:rPr lang="sk-SK" dirty="0"/>
              <a:t>jej hodnotu od 63</a:t>
            </a:r>
            <a:r>
              <a:rPr lang="sk-SK" dirty="0" smtClean="0">
                <a:latin typeface="Times" pitchFamily="18" charset="0"/>
              </a:rPr>
              <a:t>¢</a:t>
            </a:r>
            <a:r>
              <a:rPr lang="sk-SK" dirty="0"/>
              <a:t> </a:t>
            </a:r>
            <a:r>
              <a:rPr lang="sk-SK" dirty="0" smtClean="0"/>
              <a:t>a dostaneme,</a:t>
            </a:r>
            <a:br>
              <a:rPr lang="sk-SK" dirty="0" smtClean="0"/>
            </a:br>
            <a:r>
              <a:rPr lang="sk-SK" dirty="0" smtClean="0"/>
              <a:t>		že nám </a:t>
            </a:r>
            <a:r>
              <a:rPr lang="sk-SK" dirty="0"/>
              <a:t>ostáva nám </a:t>
            </a:r>
            <a:r>
              <a:rPr lang="sk-SK" dirty="0" smtClean="0"/>
              <a:t>zaplatiť ešte </a:t>
            </a:r>
            <a:r>
              <a:rPr lang="sk-SK" dirty="0"/>
              <a:t>38</a:t>
            </a:r>
            <a:r>
              <a:rPr lang="sk-SK" dirty="0" smtClean="0">
                <a:latin typeface="Times" pitchFamily="18" charset="0"/>
              </a:rPr>
              <a:t>¢</a:t>
            </a:r>
            <a:r>
              <a:rPr lang="sk-SK" dirty="0"/>
              <a:t>;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 smtClean="0"/>
              <a:t>Doteraz p</a:t>
            </a:r>
            <a:r>
              <a:rPr lang="en-US" sz="2800" dirty="0" err="1" smtClean="0"/>
              <a:t>ou</a:t>
            </a:r>
            <a:r>
              <a:rPr lang="sk-SK" sz="2800" dirty="0" smtClean="0"/>
              <a:t>žité mince:</a:t>
            </a:r>
            <a:br>
              <a:rPr lang="sk-SK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25</a:t>
            </a:r>
            <a:r>
              <a:rPr lang="sk-SK" sz="2800" dirty="0" smtClean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3" name="Pravá zložená zátvorka 22"/>
          <p:cNvSpPr/>
          <p:nvPr/>
        </p:nvSpPr>
        <p:spPr bwMode="auto">
          <a:xfrm>
            <a:off x="1337837" y="4649891"/>
            <a:ext cx="547986" cy="1884575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ĺžnik 2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885823" y="5232048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 smtClean="0"/>
              <a:t>otrebujeme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en-US" b="1" dirty="0" err="1" smtClean="0"/>
              <a:t>zaplati</a:t>
            </a:r>
            <a:r>
              <a:rPr lang="sk-SK" b="1" dirty="0" smtClean="0"/>
              <a:t>ť</a:t>
            </a:r>
            <a:endParaRPr lang="en-GB" b="1" dirty="0"/>
          </a:p>
        </p:txBody>
      </p:sp>
      <p:sp>
        <p:nvSpPr>
          <p:cNvPr id="42" name="BlokTextu 41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r>
              <a:rPr lang="sk-SK" sz="2400" b="1" dirty="0" smtClean="0"/>
              <a:t>3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399092" y="5382648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38¢</a:t>
            </a:r>
            <a:endParaRPr lang="en-GB" sz="2400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1958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 smtClean="0"/>
              <a:t>Zvolíme nasledujúci algoritmus: </a:t>
            </a:r>
          </a:p>
          <a:p>
            <a:r>
              <a:rPr lang="sk-SK" dirty="0"/>
              <a:t>Potom vyberieme najväčšiu mincu, ktorej hodnota  nie je väčšia ako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</a:t>
            </a:r>
            <a:r>
              <a:rPr lang="sk-SK" dirty="0" smtClean="0"/>
              <a:t>mincí,</a:t>
            </a:r>
            <a:br>
              <a:rPr lang="sk-SK" dirty="0" smtClean="0"/>
            </a:br>
            <a:r>
              <a:rPr lang="sk-SK" dirty="0" smtClean="0"/>
              <a:t>	ktorými platíme a ostáva nám zaplatiť 13</a:t>
            </a:r>
            <a:r>
              <a:rPr lang="sk-SK" dirty="0" smtClean="0">
                <a:latin typeface="Times" pitchFamily="18" charset="0"/>
              </a:rPr>
              <a:t>¢;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 smtClean="0"/>
              <a:t>Doteraz p</a:t>
            </a:r>
            <a:r>
              <a:rPr lang="en-US" sz="2800" dirty="0" err="1" smtClean="0"/>
              <a:t>ou</a:t>
            </a:r>
            <a:r>
              <a:rPr lang="sk-SK" sz="2800" dirty="0" smtClean="0"/>
              <a:t>žité mince:</a:t>
            </a:r>
            <a:br>
              <a:rPr lang="sk-SK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25</a:t>
            </a:r>
            <a:r>
              <a:rPr lang="sk-SK" sz="2800" dirty="0" smtClean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 smtClean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5684719"/>
            <a:ext cx="525102" cy="849747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5744517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 smtClean="0"/>
              <a:t>otrebujeme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en-US" b="1" dirty="0" err="1" smtClean="0"/>
              <a:t>zaplati</a:t>
            </a:r>
            <a:r>
              <a:rPr lang="sk-SK" b="1" dirty="0" smtClean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r>
              <a:rPr lang="sk-SK" sz="2400" b="1" dirty="0" smtClean="0"/>
              <a:t>3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399092" y="58850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13¢</a:t>
            </a:r>
            <a:endParaRPr lang="en-GB" sz="2400" b="1" dirty="0"/>
          </a:p>
        </p:txBody>
      </p:sp>
      <p:sp>
        <p:nvSpPr>
          <p:cNvPr id="48" name="BlokTextu 47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92230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 smtClean="0"/>
              <a:t>Zvolíme nasledujúci algoritmus: </a:t>
            </a:r>
          </a:p>
          <a:p>
            <a:r>
              <a:rPr lang="sk-SK" dirty="0" smtClean="0"/>
              <a:t>Opäť </a:t>
            </a:r>
            <a:r>
              <a:rPr lang="sk-SK" dirty="0"/>
              <a:t>vyberieme najväčšiu mincu, ktorej hodnota  nie je väčšia ako </a:t>
            </a:r>
            <a:r>
              <a:rPr lang="sk-SK" dirty="0" smtClean="0"/>
              <a:t>13</a:t>
            </a:r>
            <a:r>
              <a:rPr lang="sk-SK" dirty="0" smtClean="0">
                <a:latin typeface="Times" pitchFamily="18" charset="0"/>
              </a:rPr>
              <a:t>¢</a:t>
            </a:r>
            <a:r>
              <a:rPr lang="sk-SK" dirty="0" smtClean="0"/>
              <a:t>, </a:t>
            </a:r>
            <a:r>
              <a:rPr lang="sk-SK" dirty="0"/>
              <a:t>pridáme do zoznamu </a:t>
            </a:r>
            <a:r>
              <a:rPr lang="sk-SK" dirty="0" smtClean="0"/>
              <a:t>mincí,</a:t>
            </a:r>
            <a:br>
              <a:rPr lang="sk-SK" dirty="0" smtClean="0"/>
            </a:br>
            <a:r>
              <a:rPr lang="sk-SK" dirty="0" smtClean="0"/>
              <a:t>	ktorými platíme a </a:t>
            </a:r>
            <a:r>
              <a:rPr lang="sk-SK" dirty="0"/>
              <a:t>ostáva nám zaplatiť </a:t>
            </a:r>
            <a:r>
              <a:rPr lang="sk-SK" dirty="0" smtClean="0"/>
              <a:t>ešte 3</a:t>
            </a:r>
            <a:r>
              <a:rPr lang="sk-SK" dirty="0" smtClean="0">
                <a:latin typeface="Times" pitchFamily="18" charset="0"/>
              </a:rPr>
              <a:t>¢;</a:t>
            </a:r>
            <a:br>
              <a:rPr lang="sk-SK" dirty="0" smtClean="0">
                <a:latin typeface="Times" pitchFamily="18" charset="0"/>
              </a:rPr>
            </a:br>
            <a:r>
              <a:rPr lang="sk-SK" dirty="0" smtClean="0">
                <a:latin typeface="Times" pitchFamily="18" charset="0"/>
              </a:rPr>
              <a:t>		...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Pravá zložená zátvorka 20"/>
          <p:cNvSpPr/>
          <p:nvPr/>
        </p:nvSpPr>
        <p:spPr bwMode="auto">
          <a:xfrm>
            <a:off x="1337837" y="6108877"/>
            <a:ext cx="547986" cy="425589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885823" y="5955525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 smtClean="0"/>
              <a:t>otrebujeme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en-US" b="1" dirty="0" err="1" smtClean="0"/>
              <a:t>zaplati</a:t>
            </a:r>
            <a:r>
              <a:rPr lang="sk-SK" b="1" dirty="0" smtClean="0"/>
              <a:t>ť</a:t>
            </a:r>
            <a:endParaRPr lang="en-GB" b="1" dirty="0"/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 smtClean="0"/>
              <a:t>Doteraz p</a:t>
            </a:r>
            <a:r>
              <a:rPr lang="en-US" sz="2800" dirty="0" err="1" smtClean="0"/>
              <a:t>ou</a:t>
            </a:r>
            <a:r>
              <a:rPr lang="sk-SK" sz="2800" dirty="0" smtClean="0"/>
              <a:t>žité mince:</a:t>
            </a:r>
            <a:br>
              <a:rPr lang="sk-SK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25</a:t>
            </a:r>
            <a:r>
              <a:rPr lang="sk-SK" sz="2800" dirty="0" smtClean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 smtClean="0">
                <a:solidFill>
                  <a:srgbClr val="FF0000"/>
                </a:solidFill>
                <a:latin typeface="Times" pitchFamily="18" charset="0"/>
              </a:rPr>
              <a:t>¢, 10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r>
              <a:rPr lang="sk-SK" sz="2400" b="1" dirty="0" smtClean="0"/>
              <a:t>3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59" name="Obdĺžnik 58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bdĺžnik 5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bdĺžnik 6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3" name="Obdĺžnik 6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bdĺžnik 6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bdĺžnik 6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BlokTextu 70"/>
          <p:cNvSpPr txBox="1"/>
          <p:nvPr/>
        </p:nvSpPr>
        <p:spPr>
          <a:xfrm>
            <a:off x="399092" y="610612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 </a:t>
            </a:r>
            <a:r>
              <a:rPr lang="sk-SK" sz="2400" b="1" dirty="0" smtClean="0"/>
              <a:t>3¢</a:t>
            </a:r>
            <a:endParaRPr lang="en-GB" sz="2400" b="1" dirty="0"/>
          </a:p>
        </p:txBody>
      </p:sp>
      <p:sp>
        <p:nvSpPr>
          <p:cNvPr id="72" name="BlokTextu 7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65154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 smtClean="0"/>
              <a:t>Zvolíme nasledujúci algoritmus: </a:t>
            </a:r>
          </a:p>
          <a:p>
            <a:r>
              <a:rPr lang="sk-SK" dirty="0" smtClean="0"/>
              <a:t>... takýmto postupom následne vyberieme ešte trikrát mincu v hodnote 1</a:t>
            </a:r>
            <a:r>
              <a:rPr lang="sk-SK" dirty="0" smtClean="0">
                <a:latin typeface="Times" pitchFamily="18" charset="0"/>
              </a:rPr>
              <a:t>¢ </a:t>
            </a:r>
            <a:r>
              <a:rPr lang="sk-SK" dirty="0"/>
              <a:t>a získali sme riešenie.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</a:t>
            </a:r>
            <a:r>
              <a:rPr lang="sk-SK" sz="2800" dirty="0" smtClean="0"/>
              <a:t>p</a:t>
            </a:r>
            <a:r>
              <a:rPr lang="en-US" sz="2800" dirty="0" err="1" smtClean="0"/>
              <a:t>ou</a:t>
            </a:r>
            <a:r>
              <a:rPr lang="sk-SK" sz="2800" dirty="0" smtClean="0"/>
              <a:t>žité mince:</a:t>
            </a:r>
            <a:br>
              <a:rPr lang="sk-SK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25</a:t>
            </a:r>
            <a:r>
              <a:rPr lang="sk-SK" sz="2800" dirty="0" smtClean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10¢, 1¢, 1¢, 1¢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 bwMode="auto">
          <a:xfrm>
            <a:off x="2477381" y="3156320"/>
            <a:ext cx="5220586" cy="173664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/>
              <a:t>v tomto prípade </a:t>
            </a:r>
            <a:r>
              <a:rPr lang="sk-SK" sz="2400" dirty="0" err="1"/>
              <a:t>greedy</a:t>
            </a:r>
            <a:r>
              <a:rPr lang="en-US" sz="2400" dirty="0"/>
              <a:t> </a:t>
            </a:r>
            <a:r>
              <a:rPr lang="sk-SK" sz="2400" dirty="0" smtClean="0"/>
              <a:t>stratégia</a:t>
            </a:r>
            <a:endParaRPr lang="en-US" sz="2400" dirty="0"/>
          </a:p>
          <a:p>
            <a:r>
              <a:rPr lang="sk-SK" sz="2400" b="1" dirty="0" smtClean="0"/>
              <a:t>poskytne  </a:t>
            </a:r>
            <a:r>
              <a:rPr lang="sk-SK" sz="2400" b="1" dirty="0"/>
              <a:t>optimálne </a:t>
            </a:r>
            <a:r>
              <a:rPr lang="sk-SK" sz="2400" b="1" dirty="0" smtClean="0"/>
              <a:t>riešenie</a:t>
            </a:r>
            <a:endParaRPr lang="en-US" sz="2400" b="1" dirty="0" smtClean="0"/>
          </a:p>
          <a:p>
            <a:r>
              <a:rPr lang="sk-SK" sz="2400" dirty="0" smtClean="0"/>
              <a:t>vďaka </a:t>
            </a:r>
            <a:r>
              <a:rPr lang="sk-SK" sz="2400" dirty="0"/>
              <a:t>vhodným hodnotám </a:t>
            </a:r>
            <a:r>
              <a:rPr lang="sk-SK" sz="2400" dirty="0" smtClean="0"/>
              <a:t>mincí  </a:t>
            </a:r>
            <a:endParaRPr lang="en-US" sz="2400" dirty="0"/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r>
              <a:rPr lang="sk-SK" sz="2400" b="1" dirty="0" smtClean="0"/>
              <a:t>3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7" name="Obdĺžnik 36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bdĺžnik 3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bdĺžnik 4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3" name="Obdĺžnik 4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bdĺžnik 4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bdĺžnik 4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382347" y="59989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384022" y="61513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1" name="BlokTextu 50"/>
          <p:cNvSpPr txBox="1"/>
          <p:nvPr/>
        </p:nvSpPr>
        <p:spPr>
          <a:xfrm>
            <a:off x="380672" y="630456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129027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7289726" cy="365680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Zmena</a:t>
            </a:r>
            <a:r>
              <a:rPr lang="en-US" dirty="0" smtClean="0">
                <a:solidFill>
                  <a:srgbClr val="FF0000"/>
                </a:solidFill>
              </a:rPr>
              <a:t> !</a:t>
            </a:r>
          </a:p>
          <a:p>
            <a:r>
              <a:rPr lang="sk-SK" dirty="0" smtClean="0"/>
              <a:t>Naše </a:t>
            </a:r>
            <a:r>
              <a:rPr lang="sk-SK" dirty="0"/>
              <a:t>mince </a:t>
            </a:r>
            <a:r>
              <a:rPr lang="sk-SK" dirty="0" smtClean="0"/>
              <a:t>majú teraz hodnoty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sk-SK" b="1" dirty="0" smtClean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 smtClean="0">
                <a:solidFill>
                  <a:srgbClr val="FF0000"/>
                </a:solidFill>
              </a:rPr>
              <a:t>, </a:t>
            </a:r>
            <a:r>
              <a:rPr lang="sk-SK" b="1" dirty="0">
                <a:solidFill>
                  <a:srgbClr val="FF0000"/>
                </a:solidFill>
              </a:rPr>
              <a:t>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 smtClean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smtClean="0"/>
              <a:t>máme </a:t>
            </a:r>
            <a:r>
              <a:rPr lang="sk-SK" dirty="0"/>
              <a:t>ich </a:t>
            </a:r>
            <a:r>
              <a:rPr lang="sk-SK" dirty="0" smtClean="0"/>
              <a:t>dosť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chceme</a:t>
            </a:r>
            <a:r>
              <a:rPr lang="en-US" dirty="0" smtClean="0"/>
              <a:t> </a:t>
            </a:r>
            <a:r>
              <a:rPr lang="sk-SK" dirty="0" smtClean="0"/>
              <a:t>zaplatiť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90354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Zmena</a:t>
            </a:r>
            <a:r>
              <a:rPr lang="en-US" dirty="0" smtClean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</a:t>
            </a:r>
            <a:r>
              <a:rPr lang="sk-SK" dirty="0" smtClean="0">
                <a:solidFill>
                  <a:schemeClr val="tx1"/>
                </a:solidFill>
              </a:rPr>
              <a:t>vybrali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5 </a:t>
            </a:r>
            <a:r>
              <a:rPr lang="sk-SK" kern="0" dirty="0" smtClean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15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524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Zmena</a:t>
            </a:r>
            <a:r>
              <a:rPr lang="en-US" dirty="0" smtClean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</a:t>
            </a:r>
            <a:r>
              <a:rPr lang="sk-SK" dirty="0" smtClean="0">
                <a:solidFill>
                  <a:schemeClr val="tx1"/>
                </a:solidFill>
              </a:rPr>
              <a:t>vybrali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5 </a:t>
            </a:r>
            <a:r>
              <a:rPr lang="sk-SK" kern="0" dirty="0" smtClean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15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4" name="Rovná spojnica 3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Rovná spojnica 5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Zaoblený obdĺžnik 34"/>
          <p:cNvSpPr/>
          <p:nvPr/>
        </p:nvSpPr>
        <p:spPr bwMode="auto">
          <a:xfrm>
            <a:off x="2370857" y="3797062"/>
            <a:ext cx="2552282" cy="783193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Toto nie je optimálne</a:t>
            </a:r>
            <a:r>
              <a:rPr kumimoji="0" lang="sk-SK" sz="2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 riešenie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>
                <a:latin typeface="+mn-lt"/>
              </a:rPr>
              <a:t>Obsah</a:t>
            </a:r>
            <a:endParaRPr lang="en-US" dirty="0" smtClean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908" y="2368006"/>
            <a:ext cx="3246855" cy="25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b="1" kern="0" dirty="0" smtClean="0"/>
              <a:t>chamtivý</a:t>
            </a:r>
          </a:p>
          <a:p>
            <a:r>
              <a:rPr lang="sk-SK" b="1" kern="0" dirty="0" smtClean="0"/>
              <a:t>n</a:t>
            </a:r>
            <a:r>
              <a:rPr lang="en-US" b="1" kern="0" dirty="0" err="1" smtClean="0"/>
              <a:t>en</a:t>
            </a:r>
            <a:r>
              <a:rPr lang="sk-SK" b="1" kern="0" dirty="0" err="1" smtClean="0"/>
              <a:t>ásytný</a:t>
            </a:r>
            <a:endParaRPr lang="sk-SK" b="1" kern="0" dirty="0" smtClean="0"/>
          </a:p>
          <a:p>
            <a:r>
              <a:rPr lang="sk-SK" b="1" kern="0" dirty="0" smtClean="0"/>
              <a:t>pažravý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05385" y="817897"/>
            <a:ext cx="3316511" cy="4791871"/>
            <a:chOff x="3042495" y="2096314"/>
            <a:chExt cx="3316511" cy="479187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07885" y="3000889"/>
            <a:ext cx="2425157" cy="644552"/>
          </a:xfrm>
        </p:spPr>
        <p:txBody>
          <a:bodyPr/>
          <a:lstStyle/>
          <a:p>
            <a:r>
              <a:rPr lang="sk-SK" b="1" dirty="0" smtClean="0"/>
              <a:t>GREEDY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5607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 bwMode="auto">
          <a:xfrm>
            <a:off x="5039318" y="4782265"/>
            <a:ext cx="1530711" cy="573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aoblený obdĺžnik 27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8113692" cy="11730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Zmena</a:t>
            </a:r>
            <a:r>
              <a:rPr lang="en-US" dirty="0" smtClean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</a:t>
            </a:r>
            <a:r>
              <a:rPr lang="sk-SK" dirty="0" smtClean="0">
                <a:solidFill>
                  <a:schemeClr val="tx1"/>
                </a:solidFill>
              </a:rPr>
              <a:t>vybrali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sk-SK" sz="28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ĺžnik 1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ĺžnik 1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5310712" y="3418844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275264" y="3328878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Obdĺžnik 21"/>
          <p:cNvSpPr/>
          <p:nvPr/>
        </p:nvSpPr>
        <p:spPr bwMode="auto">
          <a:xfrm>
            <a:off x="5302415" y="3813636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266967" y="3723670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Obdĺžnik 23"/>
          <p:cNvSpPr/>
          <p:nvPr/>
        </p:nvSpPr>
        <p:spPr bwMode="auto">
          <a:xfrm>
            <a:off x="5289680" y="4215159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54232" y="4125193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5 </a:t>
            </a:r>
            <a:r>
              <a:rPr lang="sk-SK" kern="0" dirty="0" smtClean="0"/>
              <a:t>mincí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112125" y="4811916"/>
            <a:ext cx="1379802" cy="4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k-SK" kern="0" dirty="0" smtClean="0"/>
              <a:t>3</a:t>
            </a:r>
            <a:r>
              <a:rPr lang="en-US" kern="0" dirty="0" smtClean="0"/>
              <a:t> </a:t>
            </a:r>
            <a:r>
              <a:rPr lang="sk-SK" kern="0" dirty="0" smtClean="0"/>
              <a:t>mince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sk-SK" sz="1600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/>
              <a:t>hodnoty mincí</a:t>
            </a:r>
            <a:endParaRPr lang="en-GB" sz="1800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sk-SK" b="1" dirty="0" smtClean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15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5404656" y="2931361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15</a:t>
            </a:r>
            <a:r>
              <a:rPr lang="sk-SK" sz="2400" b="1" dirty="0" smtClean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37" name="Rovná spojnica 36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Rovná spojnica 37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Zaoblený obdĺžnik 38"/>
          <p:cNvSpPr/>
          <p:nvPr/>
        </p:nvSpPr>
        <p:spPr bwMode="auto">
          <a:xfrm>
            <a:off x="2970946" y="3147391"/>
            <a:ext cx="2130807" cy="146423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Existuje riešenie</a:t>
            </a:r>
            <a:r>
              <a:rPr lang="sk-SK" b="1" dirty="0"/>
              <a:t/>
            </a:r>
            <a:br>
              <a:rPr lang="sk-SK" b="1" dirty="0"/>
            </a:br>
            <a:r>
              <a:rPr kumimoji="0" lang="sk-SK" sz="20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s menším počtom mincí</a:t>
            </a:r>
            <a:endParaRPr kumimoji="0" lang="en-GB" sz="20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4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 smtClean="0">
                <a:latin typeface="+mj-lt"/>
              </a:rPr>
              <a:t>Greedy</a:t>
            </a:r>
            <a:r>
              <a:rPr lang="sk-SK" dirty="0" smtClean="0">
                <a:latin typeface="+mj-lt"/>
              </a:rPr>
              <a:t> algoritmy</a:t>
            </a:r>
            <a:endParaRPr lang="en-US" dirty="0" smtClean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err="1" smtClean="0">
                <a:solidFill>
                  <a:schemeClr val="tx1"/>
                </a:solidFill>
              </a:rPr>
              <a:t>Greedy</a:t>
            </a:r>
            <a:r>
              <a:rPr lang="sk-SK" dirty="0" smtClean="0">
                <a:solidFill>
                  <a:schemeClr val="tx1"/>
                </a:solidFill>
              </a:rPr>
              <a:t> algoritmy riešia </a:t>
            </a:r>
            <a:r>
              <a:rPr lang="sk-SK" b="1" dirty="0" smtClean="0">
                <a:solidFill>
                  <a:srgbClr val="FF3300"/>
                </a:solidFill>
              </a:rPr>
              <a:t>optimalizačné problémy</a:t>
            </a:r>
            <a:r>
              <a:rPr lang="sk-SK" dirty="0" smtClean="0"/>
              <a:t> pomocou postupností výberov položiek do riešenia.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/>
              <a:t>Výbery musia byť:</a:t>
            </a:r>
          </a:p>
          <a:p>
            <a:pPr eaLnBrk="1" hangingPunct="1">
              <a:lnSpc>
                <a:spcPct val="90000"/>
              </a:lnSpc>
            </a:pPr>
            <a:r>
              <a:rPr lang="sk-SK" i="1" dirty="0" smtClean="0">
                <a:solidFill>
                  <a:schemeClr val="accent2"/>
                </a:solidFill>
              </a:rPr>
              <a:t>Realizovateľné</a:t>
            </a:r>
            <a:br>
              <a:rPr lang="sk-SK" i="1" dirty="0" smtClean="0">
                <a:solidFill>
                  <a:schemeClr val="accent2"/>
                </a:solidFill>
              </a:rPr>
            </a:br>
            <a:r>
              <a:rPr lang="sk-SK" i="1" dirty="0">
                <a:solidFill>
                  <a:schemeClr val="accent2"/>
                </a:solidFill>
              </a:rPr>
              <a:t>	</a:t>
            </a:r>
            <a:r>
              <a:rPr lang="sk-SK" i="1" dirty="0" smtClean="0"/>
              <a:t> – </a:t>
            </a:r>
            <a:r>
              <a:rPr lang="sk-SK" sz="2400" i="1" dirty="0" smtClean="0"/>
              <a:t>musia zachovať obmedzenia problému</a:t>
            </a:r>
            <a:endParaRPr lang="sk-SK" sz="3200" i="1" dirty="0" smtClean="0"/>
          </a:p>
          <a:p>
            <a:pPr eaLnBrk="1" hangingPunct="1">
              <a:lnSpc>
                <a:spcPct val="90000"/>
              </a:lnSpc>
            </a:pPr>
            <a:r>
              <a:rPr lang="sk-SK" i="1" dirty="0" smtClean="0">
                <a:solidFill>
                  <a:schemeClr val="accent2"/>
                </a:solidFill>
              </a:rPr>
              <a:t>Lokálne optimálne</a:t>
            </a:r>
            <a:br>
              <a:rPr lang="sk-SK" i="1" dirty="0" smtClean="0">
                <a:solidFill>
                  <a:schemeClr val="accent2"/>
                </a:solidFill>
              </a:rPr>
            </a:br>
            <a:r>
              <a:rPr lang="sk-SK" i="1" dirty="0" smtClean="0"/>
              <a:t>	– </a:t>
            </a:r>
            <a:r>
              <a:rPr lang="sk-SK" sz="2400" i="1" dirty="0" smtClean="0"/>
              <a:t>musia poskytovať</a:t>
            </a:r>
            <a:r>
              <a:rPr lang="sk-SK" sz="3200" i="1" dirty="0" smtClean="0"/>
              <a:t> </a:t>
            </a:r>
            <a:r>
              <a:rPr lang="sk-SK" sz="2400" i="1" dirty="0" smtClean="0"/>
              <a:t>najlepší lokálny výber</a:t>
            </a:r>
            <a:br>
              <a:rPr lang="sk-SK" sz="2400" i="1" dirty="0" smtClean="0"/>
            </a:br>
            <a:r>
              <a:rPr lang="sk-SK" sz="2400" i="1" dirty="0" smtClean="0"/>
              <a:t>		medzi všetkými možnými výbermi v danom kroku</a:t>
            </a:r>
            <a:endParaRPr lang="sk-SK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i="1" dirty="0" smtClean="0">
                <a:solidFill>
                  <a:schemeClr val="accent2"/>
                </a:solidFill>
              </a:rPr>
              <a:t>Nezrušiteľné</a:t>
            </a:r>
            <a:br>
              <a:rPr lang="sk-SK" i="1" dirty="0" smtClean="0">
                <a:solidFill>
                  <a:schemeClr val="accent2"/>
                </a:solidFill>
              </a:rPr>
            </a:br>
            <a:r>
              <a:rPr lang="sk-SK" i="1" dirty="0" smtClean="0"/>
              <a:t>	– </a:t>
            </a:r>
            <a:r>
              <a:rPr lang="sk-SK" sz="2400" i="1" dirty="0" smtClean="0"/>
              <a:t>raz urobený výber prvkov do postupnosti je nezmeniteľný,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		</a:t>
            </a:r>
            <a:r>
              <a:rPr lang="sk-SK" sz="2400" i="1" dirty="0" smtClean="0"/>
              <a:t>nedá sa zobrať späť a opraviť</a:t>
            </a:r>
            <a:endParaRPr lang="sk-SK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 smtClean="0">
                <a:latin typeface="+mj-lt"/>
              </a:rPr>
              <a:t>Greedy</a:t>
            </a:r>
            <a:r>
              <a:rPr lang="sk-SK" dirty="0" smtClean="0">
                <a:latin typeface="+mj-lt"/>
              </a:rPr>
              <a:t> algoritmy</a:t>
            </a:r>
            <a:endParaRPr lang="en-US" dirty="0" smtClean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sz="3200" dirty="0" smtClean="0"/>
              <a:t>Pre niektoré optimalizačné problémy „</a:t>
            </a:r>
            <a:r>
              <a:rPr lang="sk-SK" sz="3200" dirty="0" err="1" smtClean="0"/>
              <a:t>greedy</a:t>
            </a:r>
            <a:r>
              <a:rPr lang="sk-SK" sz="3200" dirty="0" smtClean="0"/>
              <a:t>“ prístup nedáva optimálny </a:t>
            </a:r>
            <a:r>
              <a:rPr lang="sk-SK" sz="3200" dirty="0" smtClean="0"/>
              <a:t>výsledok</a:t>
            </a:r>
            <a:r>
              <a:rPr lang="en-US" sz="3200" dirty="0" smtClean="0"/>
              <a:t>.</a:t>
            </a:r>
            <a:endParaRPr lang="sk-SK" sz="3200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</p:txBody>
      </p:sp>
      <p:sp>
        <p:nvSpPr>
          <p:cNvPr id="3" name="Bublina v tvare zaobleného obdĺžnika 2"/>
          <p:cNvSpPr/>
          <p:nvPr/>
        </p:nvSpPr>
        <p:spPr bwMode="auto">
          <a:xfrm>
            <a:off x="3366198" y="4783016"/>
            <a:ext cx="3466681" cy="919401"/>
          </a:xfrm>
          <a:prstGeom prst="wedgeRoundRectCallout">
            <a:avLst>
              <a:gd name="adj1" fmla="val -40148"/>
              <a:gd name="adj2" fmla="val -12001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/>
              <a:t>videli sme to v poslednom príklade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936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Čo sa deje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276350"/>
            <a:ext cx="8285162" cy="5300663"/>
          </a:xfrm>
        </p:spPr>
        <p:txBody>
          <a:bodyPr/>
          <a:lstStyle/>
          <a:p>
            <a:pPr eaLnBrk="1" hangingPunct="1"/>
            <a:r>
              <a:rPr lang="sk-SK" dirty="0" smtClean="0"/>
              <a:t>Každá iterácia v </a:t>
            </a:r>
            <a:r>
              <a:rPr lang="en-US" dirty="0" smtClean="0"/>
              <a:t>greedy </a:t>
            </a:r>
            <a:r>
              <a:rPr lang="sk-SK" dirty="0" smtClean="0"/>
              <a:t>algoritme pozostáva z nasledujúcich častí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sk-SK" sz="2800" dirty="0" err="1" smtClean="0">
                <a:solidFill>
                  <a:srgbClr val="FF0000"/>
                </a:solidFill>
              </a:rPr>
              <a:t>ýber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 smtClean="0"/>
              <a:t>-</a:t>
            </a:r>
            <a:r>
              <a:rPr lang="en-US" sz="2800" dirty="0" smtClean="0"/>
              <a:t> </a:t>
            </a:r>
            <a:r>
              <a:rPr lang="sk-SK" sz="2800" dirty="0" smtClean="0"/>
              <a:t>vyberá ďalšiu položku</a:t>
            </a:r>
            <a:endParaRPr lang="en-US" sz="2800" dirty="0" smtClean="0"/>
          </a:p>
          <a:p>
            <a:pPr lvl="1" eaLnBrk="1" hangingPunct="1"/>
            <a:r>
              <a:rPr lang="sk-SK" sz="2800" dirty="0" smtClean="0">
                <a:solidFill>
                  <a:srgbClr val="FF0000"/>
                </a:solidFill>
              </a:rPr>
              <a:t>Kontrola realizovateľnosti</a:t>
            </a:r>
            <a:r>
              <a:rPr lang="sk-SK" sz="2800" dirty="0" smtClean="0"/>
              <a:t> -</a:t>
            </a:r>
            <a:r>
              <a:rPr lang="en-US" sz="2800" dirty="0" smtClean="0"/>
              <a:t> </a:t>
            </a:r>
            <a:r>
              <a:rPr lang="sk-SK" sz="2800" dirty="0" smtClean="0"/>
              <a:t>výber položky tak, aby spĺňala obmedzenia problému</a:t>
            </a:r>
          </a:p>
          <a:p>
            <a:pPr lvl="1"/>
            <a:r>
              <a:rPr lang="sk-SK" sz="2800" dirty="0" smtClean="0">
                <a:solidFill>
                  <a:srgbClr val="FF0000"/>
                </a:solidFill>
              </a:rPr>
              <a:t>Kontrola lokálneho optima </a:t>
            </a:r>
            <a:r>
              <a:rPr lang="sk-SK" sz="2800" dirty="0" smtClean="0">
                <a:solidFill>
                  <a:schemeClr val="tx1"/>
                </a:solidFill>
              </a:rPr>
              <a:t>- overuje, </a:t>
            </a:r>
            <a:r>
              <a:rPr lang="sk-SK" sz="2800" dirty="0">
                <a:solidFill>
                  <a:schemeClr val="tx1"/>
                </a:solidFill>
              </a:rPr>
              <a:t>či </a:t>
            </a:r>
            <a:r>
              <a:rPr lang="sk-SK" sz="2800" dirty="0" smtClean="0">
                <a:solidFill>
                  <a:schemeClr val="tx1"/>
                </a:solidFill>
              </a:rPr>
              <a:t>výber </a:t>
            </a:r>
            <a:r>
              <a:rPr lang="sk-SK" sz="2800" dirty="0">
                <a:solidFill>
                  <a:schemeClr val="tx1"/>
                </a:solidFill>
              </a:rPr>
              <a:t>vytvára lokálne optimálne </a:t>
            </a:r>
            <a:r>
              <a:rPr lang="sk-SK" sz="2800" dirty="0" smtClean="0">
                <a:solidFill>
                  <a:schemeClr val="tx1"/>
                </a:solidFill>
              </a:rPr>
              <a:t>r</a:t>
            </a:r>
            <a:r>
              <a:rPr lang="sk-SK" sz="2800" dirty="0" smtClean="0"/>
              <a:t>iešenie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sz="2800" dirty="0" smtClean="0">
                <a:solidFill>
                  <a:srgbClr val="FF0000"/>
                </a:solidFill>
              </a:rPr>
              <a:t>Kontrola riešenia</a:t>
            </a:r>
            <a:r>
              <a:rPr lang="sk-SK" sz="2800" dirty="0" smtClean="0"/>
              <a:t> -</a:t>
            </a:r>
            <a:r>
              <a:rPr lang="en-US" sz="2800" dirty="0" smtClean="0"/>
              <a:t> </a:t>
            </a:r>
            <a:r>
              <a:rPr lang="sk-SK" sz="2800" dirty="0" smtClean="0"/>
              <a:t>zisťuje, či je globálne riešenie </a:t>
            </a:r>
            <a:r>
              <a:rPr lang="en-US" sz="2800" dirty="0" smtClean="0"/>
              <a:t>u</a:t>
            </a:r>
            <a:r>
              <a:rPr lang="sk-SK" sz="2800" dirty="0" smtClean="0"/>
              <a:t>ž dosiahnuté alebo nie</a:t>
            </a: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067" y="3178606"/>
            <a:ext cx="4830556" cy="3212147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2" y="1276351"/>
            <a:ext cx="8465301" cy="26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 smtClean="0"/>
              <a:t>V odľahlej malej horskej obci chce starosta konečne vyriešiť problém s cestou medzi jednotlivými domami.</a:t>
            </a:r>
          </a:p>
          <a:p>
            <a:pPr lvl="1"/>
            <a:r>
              <a:rPr lang="sk-SK" kern="0" dirty="0"/>
              <a:t>d</a:t>
            </a:r>
            <a:r>
              <a:rPr lang="sk-SK" kern="0" dirty="0" smtClean="0"/>
              <a:t>omy nie sú umiestnené na jednej ulici, ale sú od seba vzdialené rôzne vzdialenosti a cestičky sú len vychodené, bez povrchovej úpravy</a:t>
            </a:r>
          </a:p>
        </p:txBody>
      </p:sp>
    </p:spTree>
    <p:extLst>
      <p:ext uri="{BB962C8B-B14F-4D97-AF65-F5344CB8AC3E}">
        <p14:creationId xmlns:p14="http://schemas.microsoft.com/office/powerpoint/2010/main" val="2829179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3" y="1286191"/>
            <a:ext cx="8585880" cy="11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 smtClean="0"/>
              <a:t>Starosta chce vybudovať nové dláždené cesty medzi niektorými domami tak, aby:</a:t>
            </a: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296863" y="2285236"/>
            <a:ext cx="4948377" cy="5300326"/>
          </a:xfrm>
        </p:spPr>
        <p:txBody>
          <a:bodyPr/>
          <a:lstStyle/>
          <a:p>
            <a:pPr lvl="1"/>
            <a:r>
              <a:rPr lang="sk-SK" dirty="0"/>
              <a:t>sa dalo medzi ľubovoľnými dvoma domami prejsť po novej ceste,</a:t>
            </a:r>
          </a:p>
          <a:p>
            <a:pPr lvl="1"/>
            <a:r>
              <a:rPr lang="sk-SK" dirty="0"/>
              <a:t>ale zároveň </a:t>
            </a:r>
            <a:r>
              <a:rPr lang="sk-SK" dirty="0" smtClean="0"/>
              <a:t>chce,</a:t>
            </a:r>
            <a:br>
              <a:rPr lang="sk-SK" dirty="0" smtClean="0"/>
            </a:br>
            <a:r>
              <a:rPr lang="sk-SK" dirty="0" smtClean="0"/>
              <a:t>aby </a:t>
            </a:r>
            <a:r>
              <a:rPr lang="sk-SK" dirty="0"/>
              <a:t>budoval </a:t>
            </a:r>
            <a:r>
              <a:rPr lang="sk-SK" dirty="0" smtClean="0"/>
              <a:t>čím</a:t>
            </a:r>
            <a:br>
              <a:rPr lang="sk-SK" dirty="0" smtClean="0"/>
            </a:br>
            <a:r>
              <a:rPr lang="sk-SK" dirty="0" smtClean="0"/>
              <a:t>menej </a:t>
            </a:r>
            <a:r>
              <a:rPr lang="sk-SK" dirty="0"/>
              <a:t>metrov </a:t>
            </a:r>
            <a:r>
              <a:rPr lang="sk-SK" dirty="0" smtClean="0"/>
              <a:t>ciest.</a:t>
            </a:r>
            <a:endParaRPr lang="sk-SK" dirty="0"/>
          </a:p>
          <a:p>
            <a:r>
              <a:rPr lang="sk-SK" dirty="0" smtClean="0"/>
              <a:t>Stojí </a:t>
            </a:r>
            <a:r>
              <a:rPr lang="sk-SK" dirty="0"/>
              <a:t>pred </a:t>
            </a:r>
            <a:r>
              <a:rPr lang="sk-SK" dirty="0" smtClean="0"/>
              <a:t>otázkou</a:t>
            </a:r>
            <a:br>
              <a:rPr lang="sk-SK" dirty="0" smtClean="0"/>
            </a:br>
            <a:r>
              <a:rPr lang="sk-SK" dirty="0" smtClean="0"/>
              <a:t>medzi </a:t>
            </a:r>
            <a:r>
              <a:rPr lang="sk-SK" dirty="0"/>
              <a:t>ktorými </a:t>
            </a:r>
            <a:r>
              <a:rPr lang="sk-SK" dirty="0" smtClean="0"/>
              <a:t>domami</a:t>
            </a:r>
            <a:br>
              <a:rPr lang="sk-SK" dirty="0" smtClean="0"/>
            </a:br>
            <a:r>
              <a:rPr lang="sk-SK" dirty="0" smtClean="0"/>
              <a:t>ich </a:t>
            </a:r>
            <a:r>
              <a:rPr lang="sk-SK" dirty="0"/>
              <a:t>má vybudovať?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0067" y="3178606"/>
            <a:ext cx="4830556" cy="32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39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3796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3797" name="Rovná spojnica 5"/>
          <p:cNvCxnSpPr>
            <a:cxnSpLocks noChangeShapeType="1"/>
          </p:cNvCxnSpPr>
          <p:nvPr/>
        </p:nvCxnSpPr>
        <p:spPr bwMode="auto">
          <a:xfrm rot="5400000">
            <a:off x="4883944" y="2994819"/>
            <a:ext cx="1249362" cy="5334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sp>
        <p:nvSpPr>
          <p:cNvPr id="2" name="Bublina v tvare zaobleného obdĺžnika 1"/>
          <p:cNvSpPr/>
          <p:nvPr/>
        </p:nvSpPr>
        <p:spPr bwMode="auto">
          <a:xfrm>
            <a:off x="1679107" y="1768510"/>
            <a:ext cx="2481943" cy="1123712"/>
          </a:xfrm>
          <a:prstGeom prst="wedgeRoundRectCallout">
            <a:avLst>
              <a:gd name="adj1" fmla="val 95766"/>
              <a:gd name="adj2" fmla="val 6786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 by</a:t>
            </a:r>
            <a:r>
              <a:rPr kumimoji="0" lang="sk-SK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šlo </a:t>
            </a:r>
            <a:r>
              <a:rPr lang="sk-SK" dirty="0"/>
              <a:t>z</a:t>
            </a:r>
            <a:r>
              <a:rPr kumimoji="0" lang="sk-SK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ačať, lebo cesta je najkratšia?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ublina v tvare zaobleného obdĺžnika 6"/>
          <p:cNvSpPr/>
          <p:nvPr/>
        </p:nvSpPr>
        <p:spPr bwMode="auto">
          <a:xfrm>
            <a:off x="1680787" y="1760140"/>
            <a:ext cx="2481943" cy="1123712"/>
          </a:xfrm>
          <a:prstGeom prst="wedgeRoundRectCallout">
            <a:avLst>
              <a:gd name="adj1" fmla="val 50827"/>
              <a:gd name="adj2" fmla="val 25117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Tu by</a:t>
            </a:r>
            <a:r>
              <a:rPr kumimoji="0" lang="sk-SK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šlo </a:t>
            </a:r>
            <a:r>
              <a:rPr lang="sk-SK" dirty="0"/>
              <a:t>z</a:t>
            </a:r>
            <a:r>
              <a:rPr kumimoji="0" lang="sk-SK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ačať, lebo cesta je najkratšia?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4820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1" name="Rovná spojnica 5"/>
          <p:cNvCxnSpPr>
            <a:cxnSpLocks noChangeShapeType="1"/>
          </p:cNvCxnSpPr>
          <p:nvPr/>
        </p:nvCxnSpPr>
        <p:spPr bwMode="auto">
          <a:xfrm rot="5400000">
            <a:off x="4945063" y="2919413"/>
            <a:ext cx="1112837" cy="547687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2" name="Rovná spojnica 6"/>
          <p:cNvCxnSpPr>
            <a:cxnSpLocks noChangeShapeType="1"/>
          </p:cNvCxnSpPr>
          <p:nvPr/>
        </p:nvCxnSpPr>
        <p:spPr bwMode="auto">
          <a:xfrm rot="5400000">
            <a:off x="6555709" y="3743325"/>
            <a:ext cx="1233487" cy="366712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3" name="Rovná spojnica 8"/>
          <p:cNvCxnSpPr>
            <a:cxnSpLocks noChangeShapeType="1"/>
          </p:cNvCxnSpPr>
          <p:nvPr/>
        </p:nvCxnSpPr>
        <p:spPr bwMode="auto">
          <a:xfrm rot="10800000">
            <a:off x="5318125" y="4098925"/>
            <a:ext cx="1265238" cy="731838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4" name="Rovná spojnica 11"/>
          <p:cNvCxnSpPr>
            <a:cxnSpLocks noChangeShapeType="1"/>
          </p:cNvCxnSpPr>
          <p:nvPr/>
        </p:nvCxnSpPr>
        <p:spPr bwMode="auto">
          <a:xfrm rot="5400000">
            <a:off x="1524794" y="4556919"/>
            <a:ext cx="974725" cy="182563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5" name="Rovná spojnica 15"/>
          <p:cNvCxnSpPr>
            <a:cxnSpLocks noChangeShapeType="1"/>
          </p:cNvCxnSpPr>
          <p:nvPr/>
        </p:nvCxnSpPr>
        <p:spPr bwMode="auto">
          <a:xfrm rot="5400000">
            <a:off x="4152106" y="4717257"/>
            <a:ext cx="1417637" cy="3048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6" name="Rovná spojnica 17"/>
          <p:cNvCxnSpPr>
            <a:cxnSpLocks noChangeShapeType="1"/>
          </p:cNvCxnSpPr>
          <p:nvPr/>
        </p:nvCxnSpPr>
        <p:spPr bwMode="auto">
          <a:xfrm rot="10800000" flipV="1">
            <a:off x="2117725" y="4906963"/>
            <a:ext cx="1295400" cy="396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7" name="Rovná spojnica 19"/>
          <p:cNvCxnSpPr>
            <a:cxnSpLocks noChangeShapeType="1"/>
          </p:cNvCxnSpPr>
          <p:nvPr/>
        </p:nvCxnSpPr>
        <p:spPr bwMode="auto">
          <a:xfrm rot="16200000" flipH="1">
            <a:off x="4160044" y="2986881"/>
            <a:ext cx="808038" cy="777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8" name="Rovná spojnica 22"/>
          <p:cNvCxnSpPr>
            <a:cxnSpLocks noChangeShapeType="1"/>
          </p:cNvCxnSpPr>
          <p:nvPr/>
        </p:nvCxnSpPr>
        <p:spPr bwMode="auto">
          <a:xfrm>
            <a:off x="3063875" y="2530475"/>
            <a:ext cx="928688" cy="3810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pic>
        <p:nvPicPr>
          <p:cNvPr id="34829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434" y="1162050"/>
            <a:ext cx="1246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Bublina v tvare zaobleného obdĺžnika 13"/>
          <p:cNvSpPr/>
          <p:nvPr/>
        </p:nvSpPr>
        <p:spPr bwMode="auto">
          <a:xfrm>
            <a:off x="138685" y="1221820"/>
            <a:ext cx="2481943" cy="783193"/>
          </a:xfrm>
          <a:prstGeom prst="wedgeRoundRectCallout">
            <a:avLst>
              <a:gd name="adj1" fmla="val 26536"/>
              <a:gd name="adj2" fmla="val 2315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Takto by mohlo vyzerať riešenie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Bublina v tvare zaobleného obdĺžnika 14"/>
          <p:cNvSpPr/>
          <p:nvPr/>
        </p:nvSpPr>
        <p:spPr bwMode="auto">
          <a:xfrm>
            <a:off x="3946559" y="1567783"/>
            <a:ext cx="2481943" cy="783193"/>
          </a:xfrm>
          <a:prstGeom prst="wedgeRoundRectCallout">
            <a:avLst>
              <a:gd name="adj1" fmla="val 118034"/>
              <a:gd name="adj2" fmla="val -538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smtClean="0"/>
              <a:t>Získali sme „kostru“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</a:t>
            </a:r>
            <a:r>
              <a:rPr lang="sk-SK" dirty="0" err="1" smtClean="0">
                <a:latin typeface="+mj-lt"/>
              </a:rPr>
              <a:t>inimáln</a:t>
            </a:r>
            <a:r>
              <a:rPr lang="en-US" dirty="0" smtClean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kostr</a:t>
            </a:r>
            <a:r>
              <a:rPr lang="en-US" dirty="0" smtClean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– </a:t>
            </a:r>
            <a:r>
              <a:rPr lang="sk-SK" dirty="0" smtClean="0">
                <a:latin typeface="+mj-lt"/>
              </a:rPr>
              <a:t>motivácia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1625600"/>
            <a:ext cx="6110288" cy="4891088"/>
          </a:xfrm>
        </p:spPr>
        <p:txBody>
          <a:bodyPr/>
          <a:lstStyle/>
          <a:p>
            <a:pPr eaLnBrk="1" hangingPunct="1"/>
            <a:r>
              <a:rPr lang="sk-SK" sz="2400" dirty="0" smtClean="0"/>
              <a:t>Uvažujme </a:t>
            </a:r>
            <a:r>
              <a:rPr lang="sk-SK" sz="2400" dirty="0" smtClean="0">
                <a:solidFill>
                  <a:schemeClr val="accent2"/>
                </a:solidFill>
              </a:rPr>
              <a:t>dopravnú sieť</a:t>
            </a:r>
          </a:p>
          <a:p>
            <a:pPr eaLnBrk="1" hangingPunct="1"/>
            <a:r>
              <a:rPr lang="sk-SK" sz="2400" dirty="0" smtClean="0"/>
              <a:t>Máme nejaké </a:t>
            </a:r>
            <a:r>
              <a:rPr lang="sk-SK" sz="2400" dirty="0" smtClean="0">
                <a:solidFill>
                  <a:schemeClr val="accent2"/>
                </a:solidFill>
              </a:rPr>
              <a:t>peniaze</a:t>
            </a:r>
            <a:r>
              <a:rPr lang="sk-SK" sz="2400" dirty="0" smtClean="0"/>
              <a:t> z EÚ na výstavbu diaľnic</a:t>
            </a:r>
          </a:p>
          <a:p>
            <a:pPr eaLnBrk="1" hangingPunct="1"/>
            <a:r>
              <a:rPr lang="sk-SK" sz="2400" dirty="0" smtClean="0">
                <a:solidFill>
                  <a:schemeClr val="accent2"/>
                </a:solidFill>
              </a:rPr>
              <a:t>Ktoré</a:t>
            </a:r>
            <a:r>
              <a:rPr lang="sk-SK" sz="2400" dirty="0" smtClean="0"/>
              <a:t> cesty máme prerobiť na diaľnice, aby existovalo (nie nutne priame) </a:t>
            </a:r>
            <a:r>
              <a:rPr lang="sk-SK" sz="2400" b="1" dirty="0" smtClean="0">
                <a:solidFill>
                  <a:srgbClr val="FF0000"/>
                </a:solidFill>
              </a:rPr>
              <a:t>spojenie medzi každými 2 mestami</a:t>
            </a:r>
            <a:r>
              <a:rPr lang="sk-SK" sz="2400" b="1" dirty="0" smtClean="0"/>
              <a:t> </a:t>
            </a:r>
            <a:r>
              <a:rPr lang="sk-SK" sz="2400" dirty="0" smtClean="0"/>
              <a:t>výhradne po diaľniciach a pritom aby sme minuli, čo </a:t>
            </a:r>
            <a:r>
              <a:rPr lang="sk-SK" sz="2400" dirty="0" smtClean="0">
                <a:solidFill>
                  <a:schemeClr val="accent2"/>
                </a:solidFill>
              </a:rPr>
              <a:t>najmenej financií</a:t>
            </a:r>
          </a:p>
          <a:p>
            <a:pPr eaLnBrk="1" hangingPunct="1"/>
            <a:r>
              <a:rPr lang="sk-SK" sz="2400" u="sng" dirty="0" smtClean="0">
                <a:solidFill>
                  <a:srgbClr val="FF0000"/>
                </a:solidFill>
              </a:rPr>
              <a:t>Vstup</a:t>
            </a:r>
            <a:r>
              <a:rPr lang="sk-SK" sz="2400" dirty="0" smtClean="0">
                <a:solidFill>
                  <a:srgbClr val="FF0000"/>
                </a:solidFill>
              </a:rPr>
              <a:t>: </a:t>
            </a:r>
            <a:r>
              <a:rPr lang="sk-SK" sz="2400" dirty="0" smtClean="0"/>
              <a:t>pre každý úsek spájajúci 2 mestá sú dané náklady na jeho prestavbu na diaľnicu</a:t>
            </a:r>
          </a:p>
          <a:p>
            <a:pPr eaLnBrk="1" hangingPunct="1"/>
            <a:endParaRPr lang="sk-SK" sz="2400" dirty="0" smtClean="0"/>
          </a:p>
        </p:txBody>
      </p:sp>
      <p:pic>
        <p:nvPicPr>
          <p:cNvPr id="35844" name="Picture 5" descr="high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88" y="1711325"/>
            <a:ext cx="26606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>
                <a:latin typeface="+mn-lt"/>
              </a:rPr>
              <a:t>Obsah</a:t>
            </a:r>
            <a:endParaRPr lang="en-US" dirty="0" smtClean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6778" y="1481958"/>
            <a:ext cx="8574505" cy="5095305"/>
          </a:xfrm>
        </p:spPr>
        <p:txBody>
          <a:bodyPr/>
          <a:lstStyle/>
          <a:p>
            <a:r>
              <a:rPr lang="sk-SK" b="1" dirty="0" err="1" smtClean="0"/>
              <a:t>Greedy</a:t>
            </a:r>
            <a:r>
              <a:rPr lang="sk-SK" b="1" dirty="0" smtClean="0"/>
              <a:t> stratégia, </a:t>
            </a:r>
            <a:r>
              <a:rPr lang="sk-SK" b="1" dirty="0" err="1" smtClean="0"/>
              <a:t>greedy</a:t>
            </a:r>
            <a:r>
              <a:rPr lang="sk-SK" b="1" dirty="0" smtClean="0"/>
              <a:t> algoritmus</a:t>
            </a:r>
          </a:p>
          <a:p>
            <a:pPr eaLnBrk="1" hangingPunct="1"/>
            <a:r>
              <a:rPr lang="sk-SK" b="1" dirty="0" smtClean="0"/>
              <a:t>Minimálna kostra grafu</a:t>
            </a:r>
          </a:p>
          <a:p>
            <a:pPr eaLnBrk="1" hangingPunct="1"/>
            <a:r>
              <a:rPr lang="sk-SK" b="1" dirty="0" smtClean="0"/>
              <a:t>Úloha o zastávkach autobusu </a:t>
            </a:r>
          </a:p>
          <a:p>
            <a:r>
              <a:rPr lang="sk-SK" b="1" dirty="0"/>
              <a:t>Jednoduchý rozvrhový problém</a:t>
            </a:r>
            <a:endParaRPr lang="en-US" b="1" dirty="0"/>
          </a:p>
          <a:p>
            <a:pPr eaLnBrk="1" hangingPunct="1"/>
            <a:r>
              <a:rPr lang="sk-SK" b="1" dirty="0" smtClean="0"/>
              <a:t>Problém výberu úloh</a:t>
            </a:r>
          </a:p>
          <a:p>
            <a:pPr eaLnBrk="1" hangingPunct="1"/>
            <a:r>
              <a:rPr lang="sk-SK" b="1" dirty="0" smtClean="0"/>
              <a:t>Problém plnenia batoha</a:t>
            </a:r>
          </a:p>
          <a:p>
            <a:pPr eaLnBrk="1" hangingPunct="1"/>
            <a:r>
              <a:rPr lang="sk-SK" b="1" dirty="0" smtClean="0"/>
              <a:t>...</a:t>
            </a:r>
            <a:endParaRPr lang="en-US" b="1" dirty="0" smtClean="0"/>
          </a:p>
          <a:p>
            <a:pPr marL="0" indent="0" eaLnBrk="1" hangingPunct="1">
              <a:buNone/>
            </a:pP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3945051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66406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latin typeface="+mj-lt"/>
              </a:rPr>
              <a:t>Iné praktické motivácie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30008" y="1604520"/>
            <a:ext cx="5470613" cy="4876800"/>
          </a:xfrm>
        </p:spPr>
        <p:txBody>
          <a:bodyPr/>
          <a:lstStyle/>
          <a:p>
            <a:pPr eaLnBrk="1" hangingPunct="1"/>
            <a:r>
              <a:rPr lang="sk-SK" sz="2400" dirty="0" smtClean="0">
                <a:solidFill>
                  <a:srgbClr val="FF0000"/>
                </a:solidFill>
              </a:rPr>
              <a:t>Telefónna sieť: </a:t>
            </a:r>
            <a:r>
              <a:rPr lang="sk-SK" sz="2400" dirty="0" smtClean="0"/>
              <a:t>ktoré linky prebudovať na optické, aby bolo možné presmerovať všetky hovory po optických linkách</a:t>
            </a:r>
            <a:br>
              <a:rPr lang="sk-SK" sz="2400" dirty="0" smtClean="0"/>
            </a:br>
            <a:r>
              <a:rPr lang="sk-SK" sz="2400" dirty="0" smtClean="0"/>
              <a:t>a chceme pritom minúť čo najmenej financií</a:t>
            </a:r>
            <a:r>
              <a:rPr lang="en-GB" sz="2400" dirty="0" smtClean="0"/>
              <a:t>?</a:t>
            </a:r>
          </a:p>
          <a:p>
            <a:pPr eaLnBrk="1" hangingPunct="1"/>
            <a:r>
              <a:rPr lang="sk-SK" sz="2400" dirty="0" smtClean="0"/>
              <a:t>Algoritmus na riešenie ako prvý navrhol </a:t>
            </a:r>
            <a:r>
              <a:rPr lang="en-GB" sz="2400" dirty="0" smtClean="0"/>
              <a:t>v </a:t>
            </a:r>
            <a:r>
              <a:rPr lang="en-GB" sz="2400" dirty="0" err="1" smtClean="0"/>
              <a:t>roku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2"/>
                </a:solidFill>
              </a:rPr>
              <a:t>1926</a:t>
            </a:r>
            <a:r>
              <a:rPr lang="sk-SK" sz="2400" dirty="0" smtClean="0">
                <a:solidFill>
                  <a:schemeClr val="accent2"/>
                </a:solidFill>
              </a:rPr>
              <a:t> Otakar Bor</a:t>
            </a:r>
            <a:r>
              <a:rPr lang="en-GB" sz="2400" dirty="0" err="1" smtClean="0">
                <a:solidFill>
                  <a:schemeClr val="accent2"/>
                </a:solidFill>
              </a:rPr>
              <a:t>ůvka</a:t>
            </a:r>
            <a:r>
              <a:rPr lang="en-GB" sz="2400" dirty="0" smtClean="0"/>
              <a:t>,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GB" sz="2400" dirty="0" err="1" smtClean="0"/>
              <a:t>ke</a:t>
            </a:r>
            <a:r>
              <a:rPr lang="sk-SK" sz="2400" dirty="0" smtClean="0"/>
              <a:t>ď riešil </a:t>
            </a:r>
            <a:r>
              <a:rPr lang="sk-SK" sz="2400" dirty="0" smtClean="0">
                <a:solidFill>
                  <a:srgbClr val="FF0000"/>
                </a:solidFill>
              </a:rPr>
              <a:t>problém efektívnej </a:t>
            </a:r>
            <a:r>
              <a:rPr lang="sk-SK" sz="2400" dirty="0" smtClean="0"/>
              <a:t>konštrukcie </a:t>
            </a:r>
            <a:r>
              <a:rPr lang="sk-SK" sz="2400" dirty="0" smtClean="0">
                <a:solidFill>
                  <a:srgbClr val="FF0000"/>
                </a:solidFill>
              </a:rPr>
              <a:t>elektrickej siete </a:t>
            </a:r>
            <a:r>
              <a:rPr lang="sk-SK" sz="2400" dirty="0" smtClean="0"/>
              <a:t>na Morave.</a:t>
            </a:r>
            <a:endParaRPr lang="en-GB" sz="2400" dirty="0" smtClean="0"/>
          </a:p>
        </p:txBody>
      </p:sp>
      <p:pic>
        <p:nvPicPr>
          <p:cNvPr id="8194" name="Picture 2" descr="Otakar BorÅ¯vka. Zdroj: www.muni.cz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5" y="1604520"/>
            <a:ext cx="2970397" cy="40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18970" y="6028660"/>
            <a:ext cx="5348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00" dirty="0" err="1"/>
              <a:t>Zdroj:https</a:t>
            </a:r>
            <a:r>
              <a:rPr lang="sk-SK" sz="1100" dirty="0"/>
              <a:t>://encyklopedie.brna.cz/</a:t>
            </a:r>
            <a:r>
              <a:rPr lang="sk-SK" sz="1100" dirty="0" err="1"/>
              <a:t>home-mmb</a:t>
            </a:r>
            <a:r>
              <a:rPr lang="sk-SK" sz="1100" dirty="0"/>
              <a:t>/?</a:t>
            </a:r>
            <a:r>
              <a:rPr lang="sk-SK" sz="1100" dirty="0" err="1"/>
              <a:t>acc</a:t>
            </a:r>
            <a:r>
              <a:rPr lang="sk-SK" sz="1100" dirty="0"/>
              <a:t>=</a:t>
            </a:r>
            <a:r>
              <a:rPr lang="sk-SK" sz="1100" dirty="0" err="1"/>
              <a:t>profil_osobnosti&amp;load</a:t>
            </a:r>
            <a:r>
              <a:rPr lang="sk-SK" sz="1100" dirty="0"/>
              <a:t>=2471</a:t>
            </a:r>
            <a:endParaRPr lang="en-GB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9356" y="1368425"/>
            <a:ext cx="8636000" cy="3064189"/>
          </a:xfrm>
        </p:spPr>
        <p:txBody>
          <a:bodyPr/>
          <a:lstStyle/>
          <a:p>
            <a:pPr eaLnBrk="1" hangingPunct="1"/>
            <a:r>
              <a:rPr lang="sk-SK" b="1" i="1" dirty="0" smtClean="0">
                <a:solidFill>
                  <a:srgbClr val="FF0000"/>
                </a:solidFill>
              </a:rPr>
              <a:t>Kostra (</a:t>
            </a:r>
            <a:r>
              <a:rPr lang="en-US" b="1" i="1" dirty="0" smtClean="0">
                <a:solidFill>
                  <a:srgbClr val="FF0000"/>
                </a:solidFill>
              </a:rPr>
              <a:t>spanning tree)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 smtClean="0"/>
              <a:t>súvislého grafu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sk-SK" i="1" dirty="0"/>
              <a:t>:</a:t>
            </a:r>
            <a:endParaRPr lang="sk-SK" dirty="0" smtClean="0"/>
          </a:p>
          <a:p>
            <a:pPr marL="0" indent="0" eaLnBrk="1" hangingPunct="1">
              <a:buNone/>
            </a:pPr>
            <a:r>
              <a:rPr lang="sk-SK" dirty="0" smtClean="0"/>
              <a:t>	súvislý</a:t>
            </a:r>
            <a:r>
              <a:rPr lang="en-US" dirty="0" smtClean="0"/>
              <a:t> </a:t>
            </a:r>
            <a:r>
              <a:rPr lang="en-US" dirty="0" err="1" smtClean="0"/>
              <a:t>acyklic</a:t>
            </a:r>
            <a:r>
              <a:rPr lang="sk-SK" dirty="0" smtClean="0"/>
              <a:t>ký</a:t>
            </a:r>
            <a:r>
              <a:rPr lang="en-US" dirty="0" smtClean="0"/>
              <a:t> </a:t>
            </a:r>
            <a:r>
              <a:rPr lang="sk-SK" dirty="0" err="1" smtClean="0"/>
              <a:t>podgraf</a:t>
            </a:r>
            <a:r>
              <a:rPr lang="en-US" dirty="0" smtClean="0"/>
              <a:t> </a:t>
            </a:r>
            <a:r>
              <a:rPr lang="sk-SK" dirty="0" smtClean="0"/>
              <a:t>grafu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sk-SK" i="1" dirty="0" smtClean="0"/>
              <a:t>,</a:t>
            </a:r>
          </a:p>
          <a:p>
            <a:pPr marL="0" indent="0" eaLnBrk="1" hangingPunct="1">
              <a:buNone/>
            </a:pPr>
            <a:r>
              <a:rPr lang="sk-SK" dirty="0"/>
              <a:t>	</a:t>
            </a:r>
            <a:r>
              <a:rPr lang="sk-SK" dirty="0" smtClean="0"/>
              <a:t>ktorý obsahuje všetky</a:t>
            </a:r>
            <a:r>
              <a:rPr lang="en-US" dirty="0" smtClean="0"/>
              <a:t> </a:t>
            </a:r>
            <a:r>
              <a:rPr lang="sk-SK" dirty="0" smtClean="0"/>
              <a:t>vrcholy grafu </a:t>
            </a:r>
            <a:r>
              <a:rPr lang="en-US" dirty="0" smtClean="0"/>
              <a:t>G</a:t>
            </a:r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Minimálna kostra (</a:t>
            </a:r>
            <a:r>
              <a:rPr lang="sk-SK" b="1" i="1" dirty="0" err="1">
                <a:solidFill>
                  <a:srgbClr val="FF0000"/>
                </a:solidFill>
              </a:rPr>
              <a:t>minimal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dirty="0" smtClean="0"/>
              <a:t>ohodnoteného súvislého grafu </a:t>
            </a:r>
            <a:r>
              <a:rPr lang="en-US" i="1" dirty="0" smtClean="0"/>
              <a:t>G</a:t>
            </a:r>
            <a:r>
              <a:rPr lang="sk-SK" i="1" dirty="0" smtClean="0"/>
              <a:t>:</a:t>
            </a:r>
            <a:endParaRPr lang="sk-SK" dirty="0" smtClean="0"/>
          </a:p>
          <a:p>
            <a:pPr marL="0" indent="0" eaLnBrk="1" hangingPunct="1">
              <a:buNone/>
            </a:pPr>
            <a:r>
              <a:rPr lang="sk-SK" dirty="0" smtClean="0"/>
              <a:t>	kostra grafu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r>
              <a:rPr lang="sk-SK" dirty="0" smtClean="0"/>
              <a:t>s minimálnym ohodnotením</a:t>
            </a:r>
            <a:endParaRPr lang="en-US" u="sng" dirty="0" smtClean="0"/>
          </a:p>
        </p:txBody>
      </p:sp>
      <p:grpSp>
        <p:nvGrpSpPr>
          <p:cNvPr id="3789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55265" y="4696662"/>
            <a:ext cx="2286000" cy="2157413"/>
            <a:chOff x="1440" y="2352"/>
            <a:chExt cx="1440" cy="1359"/>
          </a:xfrm>
        </p:grpSpPr>
        <p:sp>
          <p:nvSpPr>
            <p:cNvPr id="37894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895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896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897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898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899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0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1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2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62" y="23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903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0" y="304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44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06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lang="sk-SK" sz="1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7907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60" y="34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908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</a:t>
            </a:r>
            <a:r>
              <a:rPr lang="sk-SK" dirty="0" err="1" smtClean="0">
                <a:latin typeface="+mj-lt"/>
              </a:rPr>
              <a:t>inimáln</a:t>
            </a:r>
            <a:r>
              <a:rPr lang="en-US" dirty="0" smtClean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kostr</a:t>
            </a:r>
            <a:r>
              <a:rPr lang="en-US" dirty="0" smtClean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 grafu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46036" y="5298013"/>
            <a:ext cx="482845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buNone/>
            </a:pPr>
            <a:r>
              <a:rPr lang="sk-SK" sz="2400" u="sng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Príklad</a:t>
            </a:r>
            <a:r>
              <a:rPr lang="en-US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:</a:t>
            </a:r>
            <a:endParaRPr lang="sk-SK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  <a:t>minimálna </a:t>
            </a:r>
            <a:r>
              <a:rPr lang="sk-SK" sz="2400" dirty="0" smtClean="0">
                <a:latin typeface="+mn-lt"/>
                <a:ea typeface="Lucida Sans Unicode" pitchFamily="34" charset="0"/>
                <a:cs typeface="Lucida Sans Unicode" pitchFamily="34" charset="0"/>
              </a:rPr>
              <a:t>kostra</a:t>
            </a:r>
            <a:br>
              <a:rPr lang="sk-SK" sz="2400" dirty="0" smtClean="0"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lang="sk-SK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– hrany s ohodnotením 1, 2, 3</a:t>
            </a:r>
            <a:endParaRPr lang="en-US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GB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4" name="Picture 5" descr="skelet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7" y="255588"/>
            <a:ext cx="7895695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Vlastnosti kostier </a:t>
            </a:r>
            <a:r>
              <a:rPr lang="en-GB" dirty="0" smtClean="0"/>
              <a:t>(</a:t>
            </a:r>
            <a:r>
              <a:rPr lang="en-GB" dirty="0" err="1" smtClean="0"/>
              <a:t>bez</a:t>
            </a:r>
            <a:r>
              <a:rPr lang="en-GB" dirty="0" smtClean="0"/>
              <a:t> d</a:t>
            </a:r>
            <a:r>
              <a:rPr lang="sk-SK" dirty="0" err="1" smtClean="0"/>
              <a:t>ôkazu</a:t>
            </a:r>
            <a:r>
              <a:rPr lang="en-GB" dirty="0" smtClean="0"/>
              <a:t>)</a:t>
            </a:r>
            <a:endParaRPr lang="sk-SK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1728788"/>
            <a:ext cx="8670925" cy="4087221"/>
          </a:xfrm>
        </p:spPr>
        <p:txBody>
          <a:bodyPr/>
          <a:lstStyle/>
          <a:p>
            <a:pPr eaLnBrk="1" hangingPunct="1"/>
            <a:r>
              <a:rPr lang="sk-SK" dirty="0" smtClean="0"/>
              <a:t>Graf môže mať </a:t>
            </a:r>
            <a:r>
              <a:rPr lang="sk-SK" dirty="0" smtClean="0">
                <a:solidFill>
                  <a:srgbClr val="FF0000"/>
                </a:solidFill>
              </a:rPr>
              <a:t>veľa kostier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sk-SK" dirty="0" smtClean="0">
              <a:solidFill>
                <a:schemeClr val="accent2"/>
              </a:solidFill>
            </a:endParaRPr>
          </a:p>
          <a:p>
            <a:r>
              <a:rPr lang="sk-SK" dirty="0"/>
              <a:t>Hrany</a:t>
            </a:r>
            <a:r>
              <a:rPr lang="en-GB" dirty="0"/>
              <a:t> </a:t>
            </a:r>
            <a:r>
              <a:rPr lang="sk-SK" dirty="0"/>
              <a:t>kostry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nevytv</a:t>
            </a:r>
            <a:r>
              <a:rPr lang="sk-SK" dirty="0" err="1">
                <a:solidFill>
                  <a:srgbClr val="FF0000"/>
                </a:solidFill>
              </a:rPr>
              <a:t>árajú</a:t>
            </a:r>
            <a:r>
              <a:rPr lang="sk-SK" dirty="0">
                <a:solidFill>
                  <a:srgbClr val="FF0000"/>
                </a:solidFill>
              </a:rPr>
              <a:t> cyklus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sk-SK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 smtClean="0"/>
              <a:t>Každá kostra grafu s </a:t>
            </a:r>
            <a:r>
              <a:rPr lang="en-GB" i="1" dirty="0" smtClean="0">
                <a:solidFill>
                  <a:schemeClr val="accent2"/>
                </a:solidFill>
              </a:rPr>
              <a:t>n</a:t>
            </a:r>
            <a:r>
              <a:rPr lang="sk-SK" dirty="0" smtClean="0"/>
              <a:t> vrcholmi má práve </a:t>
            </a:r>
            <a:r>
              <a:rPr lang="en-GB" i="1" dirty="0" smtClean="0">
                <a:solidFill>
                  <a:schemeClr val="accent2"/>
                </a:solidFill>
              </a:rPr>
              <a:t>n-1</a:t>
            </a:r>
            <a:r>
              <a:rPr lang="en-GB" dirty="0" smtClean="0"/>
              <a:t> </a:t>
            </a:r>
            <a:r>
              <a:rPr lang="en-GB" dirty="0" err="1" smtClean="0"/>
              <a:t>hr</a:t>
            </a:r>
            <a:r>
              <a:rPr lang="sk-SK" dirty="0" err="1" smtClean="0"/>
              <a:t>án</a:t>
            </a:r>
            <a:r>
              <a:rPr lang="en-US" dirty="0" smtClean="0"/>
              <a:t>.</a:t>
            </a:r>
            <a:endParaRPr lang="sk-SK" dirty="0" smtClean="0"/>
          </a:p>
          <a:p>
            <a:pPr eaLnBrk="1" hangingPunct="1"/>
            <a:r>
              <a:rPr lang="sk-SK" dirty="0" smtClean="0">
                <a:solidFill>
                  <a:schemeClr val="accent2"/>
                </a:solidFill>
              </a:rPr>
              <a:t>Pridanie</a:t>
            </a:r>
            <a:r>
              <a:rPr lang="sk-SK" dirty="0" smtClean="0"/>
              <a:t> ľubovoľnej nekostrovej hrany ku kostre </a:t>
            </a:r>
            <a:r>
              <a:rPr lang="sk-SK" dirty="0" smtClean="0">
                <a:solidFill>
                  <a:srgbClr val="FF0000"/>
                </a:solidFill>
              </a:rPr>
              <a:t>vytvorí cyklus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sk-SK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 smtClean="0"/>
              <a:t>Medzi každými 2 vrcholmi grafu existuje </a:t>
            </a:r>
            <a:r>
              <a:rPr lang="sk-SK" dirty="0" smtClean="0">
                <a:solidFill>
                  <a:srgbClr val="FF0000"/>
                </a:solidFill>
              </a:rPr>
              <a:t>jediná cesta </a:t>
            </a:r>
            <a:r>
              <a:rPr lang="sk-SK" dirty="0" smtClean="0"/>
              <a:t>využívajúca len kostrové hrany</a:t>
            </a:r>
            <a:r>
              <a:rPr lang="en-US" dirty="0" smtClean="0"/>
              <a:t>.</a:t>
            </a:r>
            <a:endParaRPr lang="sk-SK" dirty="0" smtClean="0"/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2600672"/>
            <a:ext cx="8670925" cy="4087221"/>
          </a:xfrm>
        </p:spPr>
        <p:txBody>
          <a:bodyPr/>
          <a:lstStyle/>
          <a:p>
            <a:r>
              <a:rPr lang="sk-SK" b="1" u="sng" dirty="0" smtClean="0">
                <a:solidFill>
                  <a:srgbClr val="FF0000"/>
                </a:solidFill>
                <a:sym typeface="Symbol" pitchFamily="18" charset="2"/>
              </a:rPr>
              <a:t>Vstup</a:t>
            </a:r>
            <a:r>
              <a:rPr lang="sk-SK" b="1" dirty="0" smtClean="0">
                <a:solidFill>
                  <a:srgbClr val="FF0000"/>
                </a:solidFill>
                <a:sym typeface="Symbol" pitchFamily="18" charset="2"/>
              </a:rPr>
              <a:t>: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 smtClean="0">
                <a:sym typeface="Symbol" pitchFamily="18" charset="2"/>
              </a:rPr>
              <a:t>súvislý</a:t>
            </a:r>
            <a:r>
              <a:rPr lang="sk-SK" dirty="0">
                <a:sym typeface="Symbol" pitchFamily="18" charset="2"/>
              </a:rPr>
              <a:t>, neorientovaný, </a:t>
            </a:r>
            <a:r>
              <a:rPr lang="sk-SK" dirty="0" smtClean="0">
                <a:sym typeface="Symbol" pitchFamily="18" charset="2"/>
              </a:rPr>
              <a:t>ohodnotený </a:t>
            </a:r>
            <a:r>
              <a:rPr lang="sk-SK" dirty="0">
                <a:sym typeface="Symbol" pitchFamily="18" charset="2"/>
              </a:rPr>
              <a:t>graf</a:t>
            </a:r>
            <a:r>
              <a:rPr lang="en-US" dirty="0" smtClean="0">
                <a:sym typeface="Symbol" pitchFamily="18" charset="2"/>
              </a:rPr>
              <a:t>;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Problém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:</a:t>
            </a:r>
            <a:endParaRPr lang="sk-SK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 smtClean="0">
                <a:sym typeface="Symbol" pitchFamily="18" charset="2"/>
              </a:rPr>
              <a:t>nájsť </a:t>
            </a:r>
            <a:r>
              <a:rPr lang="sk-SK" u="sng" dirty="0">
                <a:sym typeface="Symbol" pitchFamily="18" charset="2"/>
              </a:rPr>
              <a:t>minimálnu</a:t>
            </a:r>
            <a:r>
              <a:rPr lang="sk-SK" dirty="0">
                <a:sym typeface="Symbol" pitchFamily="18" charset="2"/>
              </a:rPr>
              <a:t> kostru grafu;</a:t>
            </a:r>
          </a:p>
          <a:p>
            <a:pPr marL="0" indent="0">
              <a:buNone/>
            </a:pPr>
            <a:r>
              <a:rPr lang="sk-SK" dirty="0">
                <a:sym typeface="Symbol" pitchFamily="18" charset="2"/>
              </a:rPr>
              <a:t>		použitím hrán, ktoré minimalizujú</a:t>
            </a:r>
            <a:br>
              <a:rPr lang="sk-SK" dirty="0">
                <a:sym typeface="Symbol" pitchFamily="18" charset="2"/>
              </a:rPr>
            </a:br>
            <a:r>
              <a:rPr lang="sk-SK" dirty="0">
                <a:sym typeface="Symbol" pitchFamily="18" charset="2"/>
              </a:rPr>
              <a:t>		celkové ohodnotenie</a:t>
            </a:r>
            <a:r>
              <a:rPr lang="en-US" dirty="0">
                <a:sym typeface="Symbol" pitchFamily="18" charset="2"/>
              </a:rPr>
              <a:t>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Minimálna kostra grafu</a:t>
            </a:r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490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tx1"/>
                </a:solidFill>
                <a:sym typeface="Symbol" pitchFamily="18" charset="2"/>
              </a:rPr>
              <a:t>Ktoré hrany tvoria minimálnu kostru grafu na tomto obrázku</a:t>
            </a:r>
            <a:r>
              <a:rPr lang="en-US" dirty="0" smtClean="0">
                <a:solidFill>
                  <a:schemeClr val="tx1"/>
                </a:solidFill>
                <a:sym typeface="Symbol" pitchFamily="18" charset="2"/>
              </a:rPr>
              <a:t>?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r>
              <a:rPr lang="sk-SK" dirty="0">
                <a:sym typeface="Symbol" pitchFamily="18" charset="2"/>
              </a:rPr>
              <a:t>Odpoveď</a:t>
            </a:r>
            <a:r>
              <a:rPr lang="en-US" dirty="0">
                <a:sym typeface="Symbol" pitchFamily="18" charset="2"/>
              </a:rPr>
              <a:t>: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BlokTextu 31"/>
          <p:cNvSpPr txBox="1"/>
          <p:nvPr/>
        </p:nvSpPr>
        <p:spPr>
          <a:xfrm>
            <a:off x="4914571" y="1833504"/>
            <a:ext cx="258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eaLnBrk="1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kostry</a:t>
            </a:r>
            <a:r>
              <a:rPr lang="en-US" dirty="0"/>
              <a:t>: 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7019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7268" y="287338"/>
            <a:ext cx="8433858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(</a:t>
            </a:r>
            <a:r>
              <a:rPr lang="en-US" dirty="0" err="1" smtClean="0"/>
              <a:t>Jarn</a:t>
            </a:r>
            <a:r>
              <a:rPr lang="sk-SK" dirty="0" err="1" smtClean="0"/>
              <a:t>ík</a:t>
            </a:r>
            <a:r>
              <a:rPr lang="sk-SK" dirty="0" smtClean="0"/>
              <a:t>, </a:t>
            </a:r>
            <a:r>
              <a:rPr lang="sk-SK" dirty="0" err="1" smtClean="0"/>
              <a:t>Dijkstra</a:t>
            </a:r>
            <a:r>
              <a:rPr lang="en-US" dirty="0" smtClean="0"/>
              <a:t>) </a:t>
            </a:r>
            <a:r>
              <a:rPr lang="en-US" dirty="0" err="1" smtClean="0"/>
              <a:t>algoritm</a:t>
            </a:r>
            <a:r>
              <a:rPr lang="sk-SK" dirty="0" err="1" smtClean="0"/>
              <a:t>us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3838" y="1431925"/>
            <a:ext cx="8634936" cy="4872038"/>
          </a:xfrm>
        </p:spPr>
        <p:txBody>
          <a:bodyPr/>
          <a:lstStyle/>
          <a:p>
            <a:pPr eaLnBrk="1" hangingPunct="1"/>
            <a:r>
              <a:rPr lang="sk-SK" sz="2400" dirty="0" smtClean="0"/>
              <a:t>Tvorbu kostry začneme jedným vrcholom - strom 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dirty="0" smtClean="0"/>
              <a:t>.</a:t>
            </a:r>
          </a:p>
          <a:p>
            <a:r>
              <a:rPr lang="sk-SK" sz="2400" dirty="0"/>
              <a:t>V každom kroku skonštruujeme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i+1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pridáme hranu s </a:t>
            </a:r>
            <a:r>
              <a:rPr lang="sk-SK" u="sng" dirty="0"/>
              <a:t>minimálnym</a:t>
            </a:r>
            <a:r>
              <a:rPr lang="sk-SK" dirty="0"/>
              <a:t> ohodnotením vychádzajúcu z vrcholu v strome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dirty="0"/>
              <a:t> a vedúcu do vrcholu, ktorý ešte nie je v </a:t>
            </a:r>
            <a:r>
              <a:rPr lang="sk-SK" dirty="0" smtClean="0"/>
              <a:t>strome</a:t>
            </a:r>
          </a:p>
          <a:p>
            <a:pPr lvl="1"/>
            <a:endParaRPr lang="sk-SK" dirty="0"/>
          </a:p>
          <a:p>
            <a:pPr marL="625475" lvl="1" indent="0">
              <a:buNone/>
            </a:pPr>
            <a:endParaRPr lang="sk-SK" dirty="0" smtClean="0"/>
          </a:p>
          <a:p>
            <a:r>
              <a:rPr lang="sk-SK" sz="2400" dirty="0" smtClean="0">
                <a:solidFill>
                  <a:schemeClr val="tx1"/>
                </a:solidFill>
              </a:rPr>
              <a:t>Takto konštruujeme </a:t>
            </a:r>
            <a:r>
              <a:rPr lang="sk-SK" sz="2400" dirty="0">
                <a:solidFill>
                  <a:schemeClr val="tx1"/>
                </a:solidFill>
              </a:rPr>
              <a:t>postupnosť expandujúcich stromov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sk-SK" sz="2400" dirty="0"/>
              <a:t>Algoritmus sa zastaví, keď sú do kostry pridané všetky vrcholy.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2902688" y="3402418"/>
            <a:ext cx="701963" cy="6485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14951" y="3575267"/>
            <a:ext cx="3179254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1800" b="1" dirty="0" smtClean="0">
                <a:solidFill>
                  <a:srgbClr val="FF0000"/>
                </a:solidFill>
                <a:latin typeface="Trebuchet MS" pitchFamily="34" charset="0"/>
              </a:rPr>
              <a:t>„</a:t>
            </a:r>
            <a:r>
              <a:rPr lang="sk-SK" sz="1800" b="1" dirty="0" err="1" smtClean="0">
                <a:solidFill>
                  <a:srgbClr val="FF0000"/>
                </a:solidFill>
                <a:latin typeface="Trebuchet MS" pitchFamily="34" charset="0"/>
              </a:rPr>
              <a:t>greedy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” krok:</a:t>
            </a:r>
            <a:b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výber z „okrajových” hrán 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s minim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á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ln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y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m </a:t>
            </a:r>
            <a:r>
              <a:rPr lang="sk-SK" sz="1800" b="1" dirty="0" smtClean="0">
                <a:solidFill>
                  <a:srgbClr val="FF0000"/>
                </a:solidFill>
                <a:latin typeface="Trebuchet MS" pitchFamily="34" charset="0"/>
              </a:rPr>
              <a:t>ohodnotením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3572" y="1202507"/>
            <a:ext cx="9070428" cy="53003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[s] = 0;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sk-SK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]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= NULL;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for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(v: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G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okrem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s)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[v] = ∞;</a:t>
            </a:r>
            <a:endParaRPr lang="sk-SK" sz="24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Q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G;</a:t>
            </a:r>
            <a:endParaRPr lang="sk-SK" sz="24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while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(!</a:t>
            </a:r>
            <a:r>
              <a:rPr lang="sk-SK" sz="2400" dirty="0" err="1" smtClean="0">
                <a:latin typeface="Consolas" pitchFamily="49" charset="0"/>
                <a:cs typeface="Consolas" pitchFamily="49" charset="0"/>
              </a:rPr>
              <a:t>Q.isEmpty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())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 smtClean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vyber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z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Q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tak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ý, že 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="1" baseline="-25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[v] = min{d</a:t>
            </a:r>
            <a:r>
              <a:rPr lang="sk-SK" sz="2400" b="1" baseline="-25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[u]|u</a:t>
            </a:r>
            <a:r>
              <a:rPr lang="sk-SK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patrí do Q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     </a:t>
            </a:r>
            <a:r>
              <a:rPr lang="en-US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susedia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vrcholu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v)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          </a:t>
            </a:r>
            <a:r>
              <a:rPr lang="en-US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 Q and c(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) &lt;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 ){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sk-SK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 smtClean="0">
                <a:latin typeface="Courier New" pitchFamily="49" charset="0"/>
                <a:sym typeface="Symbol" pitchFamily="18" charset="2"/>
              </a:rPr>
              <a:t>			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] = 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/>
            </a:r>
            <a:b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sk-SK" sz="2400" b="1" dirty="0" smtClean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 </a:t>
            </a: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= 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c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);</a:t>
            </a:r>
            <a:b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/>
            </a:r>
            <a:br>
              <a:rPr lang="sk-SK" sz="24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endParaRPr lang="sk-SK" sz="2400" b="1" dirty="0"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999787" y="2268077"/>
            <a:ext cx="2789854" cy="78377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789641" y="1809036"/>
            <a:ext cx="2457058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latin typeface="Trebuchet MS" pitchFamily="34" charset="0"/>
              </a:rPr>
              <a:t>Q </a:t>
            </a:r>
            <a:r>
              <a:rPr lang="sk-SK" sz="1800" dirty="0">
                <a:latin typeface="Trebuchet MS" pitchFamily="34" charset="0"/>
              </a:rPr>
              <a:t>je </a:t>
            </a:r>
            <a:r>
              <a:rPr lang="en-US" sz="1800" dirty="0" err="1">
                <a:latin typeface="Trebuchet MS" pitchFamily="34" charset="0"/>
              </a:rPr>
              <a:t>mno</a:t>
            </a:r>
            <a:r>
              <a:rPr lang="sk-SK" sz="1800" dirty="0" err="1">
                <a:latin typeface="Trebuchet MS" pitchFamily="34" charset="0"/>
              </a:rPr>
              <a:t>žina</a:t>
            </a:r>
            <a:r>
              <a:rPr lang="sk-SK" sz="1800" dirty="0">
                <a:latin typeface="Trebuchet MS" pitchFamily="34" charset="0"/>
              </a:rPr>
              <a:t> „zatiaľ nevybavených“ vrcholov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333691" y="5309856"/>
            <a:ext cx="1346719" cy="6562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32072" y="5637982"/>
            <a:ext cx="266855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latin typeface="Trebuchet MS" pitchFamily="34" charset="0"/>
              </a:rPr>
              <a:t>Uprav</a:t>
            </a:r>
            <a:r>
              <a:rPr lang="sk-SK" sz="1800" dirty="0" err="1" smtClean="0">
                <a:latin typeface="Trebuchet MS" pitchFamily="34" charset="0"/>
              </a:rPr>
              <a:t>íme</a:t>
            </a:r>
            <a:r>
              <a:rPr lang="sk-SK" sz="1800" dirty="0" smtClean="0">
                <a:latin typeface="Trebuchet MS" pitchFamily="34" charset="0"/>
              </a:rPr>
              <a:t> hodnoty a predchodcov pre </a:t>
            </a:r>
            <a:r>
              <a:rPr lang="en-US" sz="1800" dirty="0">
                <a:latin typeface="Trebuchet MS" pitchFamily="34" charset="0"/>
              </a:rPr>
              <a:t>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hrany vychádzajúce z 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81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793776" y="1208039"/>
            <a:ext cx="8667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Q - </a:t>
            </a:r>
            <a:r>
              <a:rPr lang="en-US" sz="2400" dirty="0" err="1">
                <a:latin typeface="Trebuchet MS" pitchFamily="34" charset="0"/>
              </a:rPr>
              <a:t>mno</a:t>
            </a:r>
            <a:r>
              <a:rPr lang="sk-SK" sz="2400" dirty="0" err="1">
                <a:latin typeface="Trebuchet MS" pitchFamily="34" charset="0"/>
              </a:rPr>
              <a:t>žina</a:t>
            </a:r>
            <a:r>
              <a:rPr lang="sk-SK" sz="2400" dirty="0">
                <a:latin typeface="Trebuchet MS" pitchFamily="34" charset="0"/>
              </a:rPr>
              <a:t> „zatiaľ nevybavených“ </a:t>
            </a:r>
            <a:r>
              <a:rPr lang="sk-SK" sz="2400" dirty="0" smtClean="0">
                <a:latin typeface="Trebuchet MS" pitchFamily="34" charset="0"/>
              </a:rPr>
              <a:t>vrcholov</a:t>
            </a:r>
            <a:br>
              <a:rPr lang="sk-SK" sz="2400" dirty="0" smtClean="0">
                <a:latin typeface="Trebuchet MS" pitchFamily="34" charset="0"/>
              </a:rPr>
            </a:br>
            <a:r>
              <a:rPr lang="sk-SK" sz="2400" dirty="0" smtClean="0">
                <a:latin typeface="Trebuchet MS" pitchFamily="34" charset="0"/>
              </a:rPr>
              <a:t>						(na začiatku všetky vrcholy)</a:t>
            </a:r>
            <a:endParaRPr lang="cs-CZ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>
              <a:spcBef>
                <a:spcPct val="0"/>
              </a:spcBef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90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Príklad 1.</a:t>
            </a: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 err="1" smtClean="0"/>
              <a:t>Superchytrá</a:t>
            </a:r>
            <a:r>
              <a:rPr lang="sk-SK" dirty="0" smtClean="0"/>
              <a:t> umelá inteligencia, ktorá sa nikdy nemýli, nám predpovedala, ako sa bude vyvíjať cena zlata v nasledujúcich dňoch:</a:t>
            </a:r>
          </a:p>
          <a:p>
            <a:pPr eaLnBrk="1" hangingPunct="1"/>
            <a:endParaRPr lang="sk-SK" dirty="0" smtClean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2295260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247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52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5076" y="5455148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1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91938" y="472425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60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6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7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78967" y="221600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37" name="AutoShape 18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460984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0313" y="151415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7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00363" y="265544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35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98344" y="2663379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82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50791" y="4245784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 smtClean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08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Úloha 1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2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4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2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8355" y="5281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7"/>
            </p:custDataLst>
          </p:nvPr>
        </p:nvCxnSpPr>
        <p:spPr bwMode="auto">
          <a:xfrm>
            <a:off x="3316805" y="3262385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8"/>
            </p:custDataLst>
          </p:nvPr>
        </p:nvCxnSpPr>
        <p:spPr bwMode="auto">
          <a:xfrm flipV="1">
            <a:off x="3031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9"/>
            </p:custDataLst>
          </p:nvPr>
        </p:nvCxnSpPr>
        <p:spPr bwMode="auto">
          <a:xfrm>
            <a:off x="3219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0"/>
            </p:custDataLst>
          </p:nvPr>
        </p:nvCxnSpPr>
        <p:spPr bwMode="auto">
          <a:xfrm flipV="1">
            <a:off x="4743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1"/>
            </p:custDataLst>
          </p:nvPr>
        </p:nvCxnSpPr>
        <p:spPr bwMode="auto">
          <a:xfrm flipV="1">
            <a:off x="6079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93627" y="37719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02555" y="51292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64555" y="290996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0805" y="381801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0055" y="51546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316805" y="4850181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0" idx="3"/>
          </p:cNvCxnSpPr>
          <p:nvPr>
            <p:custDataLst>
              <p:tags r:id="rId18"/>
            </p:custDataLst>
          </p:nvPr>
        </p:nvCxnSpPr>
        <p:spPr bwMode="auto">
          <a:xfrm flipV="1">
            <a:off x="3219640" y="3450970"/>
            <a:ext cx="2670830" cy="1223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08102" y="37383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30887" y="448255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1"/>
            </p:custDataLst>
          </p:nvPr>
        </p:nvSpPr>
        <p:spPr>
          <a:xfrm>
            <a:off x="126124" y="1276938"/>
            <a:ext cx="8624471" cy="1316494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 smtClean="0"/>
              <a:t>ázka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Ak </a:t>
            </a:r>
            <a:r>
              <a:rPr lang="sk-SK" dirty="0"/>
              <a:t>začneme vo vrchole D</a:t>
            </a:r>
            <a:r>
              <a:rPr lang="sk-SK" dirty="0" smtClean="0"/>
              <a:t>, </a:t>
            </a:r>
            <a:r>
              <a:rPr lang="sk-SK" dirty="0"/>
              <a:t>ktorý vrchol bude </a:t>
            </a:r>
            <a:r>
              <a:rPr lang="sk-SK" dirty="0" smtClean="0"/>
              <a:t>odstránený </a:t>
            </a:r>
            <a:r>
              <a:rPr lang="sk-SK" dirty="0"/>
              <a:t>z Q ako prvý a ktorý ako druhý? </a:t>
            </a:r>
          </a:p>
        </p:txBody>
      </p:sp>
    </p:spTree>
    <p:extLst>
      <p:ext uri="{BB962C8B-B14F-4D97-AF65-F5344CB8AC3E}">
        <p14:creationId xmlns:p14="http://schemas.microsoft.com/office/powerpoint/2010/main" val="1935092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Úloha 2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6828" y="4214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8417" y="310839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5384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35873" y="52717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762113" y="3563682"/>
            <a:ext cx="2104419" cy="7293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1"/>
            <a:endCxn id="9" idx="5"/>
          </p:cNvCxnSpPr>
          <p:nvPr>
            <p:custDataLst>
              <p:tags r:id="rId7"/>
            </p:custDataLst>
          </p:nvPr>
        </p:nvCxnSpPr>
        <p:spPr bwMode="auto">
          <a:xfrm flipH="1" flipV="1">
            <a:off x="2762113" y="4670170"/>
            <a:ext cx="1227791" cy="946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243702" y="3563682"/>
            <a:ext cx="1158871" cy="1708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90557" y="5326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05653" y="4227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23137" y="399482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4445189" y="5538470"/>
            <a:ext cx="1690684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0"/>
            <a:endCxn id="10" idx="4"/>
          </p:cNvCxnSpPr>
          <p:nvPr>
            <p:custDataLst>
              <p:tags r:id="rId13"/>
            </p:custDataLst>
          </p:nvPr>
        </p:nvCxnSpPr>
        <p:spPr bwMode="auto">
          <a:xfrm flipV="1">
            <a:off x="4178489" y="3641797"/>
            <a:ext cx="876628" cy="18966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63101" y="5124122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17472" y="353146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 smtClean="0"/>
              <a:t>ázka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/>
              <a:t>Ak začneme vo vrchole </a:t>
            </a:r>
            <a:r>
              <a:rPr lang="sk-SK" dirty="0" smtClean="0"/>
              <a:t>B, </a:t>
            </a:r>
            <a:r>
              <a:rPr lang="sk-SK" dirty="0"/>
              <a:t>ktorý vrchol bude odstránený z Q ako prvý a ktorý ako druhý?</a:t>
            </a:r>
          </a:p>
        </p:txBody>
      </p:sp>
    </p:spTree>
    <p:extLst>
      <p:ext uri="{BB962C8B-B14F-4D97-AF65-F5344CB8AC3E}">
        <p14:creationId xmlns:p14="http://schemas.microsoft.com/office/powerpoint/2010/main" val="305745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 smtClean="0"/>
              <a:t>Máme </a:t>
            </a:r>
            <a:r>
              <a:rPr lang="sk-SK" dirty="0"/>
              <a:t>v hotovosti </a:t>
            </a:r>
            <a:r>
              <a:rPr lang="sk-SK" b="1" dirty="0">
                <a:solidFill>
                  <a:srgbClr val="FF0000"/>
                </a:solidFill>
              </a:rPr>
              <a:t>300 </a:t>
            </a:r>
            <a:r>
              <a:rPr lang="sk-SK" b="1" dirty="0" smtClean="0">
                <a:solidFill>
                  <a:srgbClr val="FF0000"/>
                </a:solidFill>
              </a:rPr>
              <a:t>eur</a:t>
            </a:r>
            <a:r>
              <a:rPr lang="sk-SK" dirty="0" smtClean="0"/>
              <a:t>.</a:t>
            </a:r>
            <a:endParaRPr lang="en-US" dirty="0" smtClean="0"/>
          </a:p>
          <a:p>
            <a:r>
              <a:rPr lang="sk-SK" dirty="0" smtClean="0"/>
              <a:t>Ako </a:t>
            </a:r>
            <a:r>
              <a:rPr lang="sk-SK" dirty="0"/>
              <a:t>s ním obchodovať, aby sme si čo najviac zarobili? </a:t>
            </a:r>
          </a:p>
          <a:p>
            <a:endParaRPr lang="en-US" dirty="0"/>
          </a:p>
          <a:p>
            <a:pPr eaLnBrk="1" hangingPunct="1"/>
            <a:endParaRPr lang="sk-SK" dirty="0" smtClean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489083841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35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Úloha 3</a:t>
            </a:r>
            <a:endParaRPr lang="en-US" dirty="0" smtClean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2945" y="506104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9780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49294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098230" y="3806915"/>
            <a:ext cx="969665" cy="13322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2"/>
            <a:endCxn id="9" idx="6"/>
          </p:cNvCxnSpPr>
          <p:nvPr>
            <p:custDataLst>
              <p:tags r:id="rId7"/>
            </p:custDataLst>
          </p:nvPr>
        </p:nvCxnSpPr>
        <p:spPr bwMode="auto">
          <a:xfrm flipH="1">
            <a:off x="2176345" y="5326712"/>
            <a:ext cx="1735444" cy="10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1"/>
            <a:endCxn id="18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604843" y="3806915"/>
            <a:ext cx="922566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8176" y="49266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09761" y="413267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71912" y="413267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>
            <a:off x="4445189" y="5326712"/>
            <a:ext cx="20041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8" idx="3"/>
          </p:cNvCxnSpPr>
          <p:nvPr>
            <p:custDataLst>
              <p:tags r:id="rId13"/>
            </p:custDataLst>
          </p:nvPr>
        </p:nvCxnSpPr>
        <p:spPr bwMode="auto">
          <a:xfrm flipV="1">
            <a:off x="4367074" y="3806915"/>
            <a:ext cx="86059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01823" y="3203410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1082" y="4166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 smtClean="0"/>
              <a:t>ázka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Ak </a:t>
            </a:r>
            <a:r>
              <a:rPr lang="sk-SK" dirty="0"/>
              <a:t>začneme vo vrchole </a:t>
            </a:r>
            <a:r>
              <a:rPr lang="sk-SK" dirty="0" smtClean="0"/>
              <a:t>B, </a:t>
            </a:r>
            <a:r>
              <a:rPr lang="sk-SK" dirty="0"/>
              <a:t>ktorý vrchol bude odstránený z Q ako prvý a ktorý ako druhý?</a:t>
            </a:r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9558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28" name="AutoShape 15"/>
          <p:cNvCxnSpPr>
            <a:cxnSpLocks noChangeShapeType="1"/>
            <a:stCxn id="18" idx="2"/>
            <a:endCxn id="10" idx="6"/>
          </p:cNvCxnSpPr>
          <p:nvPr>
            <p:custDataLst>
              <p:tags r:id="rId18"/>
            </p:custDataLst>
          </p:nvPr>
        </p:nvCxnSpPr>
        <p:spPr bwMode="auto">
          <a:xfrm flipH="1">
            <a:off x="3523180" y="3618330"/>
            <a:ext cx="162637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33" name="AutoShape 18"/>
          <p:cNvCxnSpPr>
            <a:cxnSpLocks noChangeShapeType="1"/>
            <a:stCxn id="12" idx="1"/>
            <a:endCxn id="10" idx="5"/>
          </p:cNvCxnSpPr>
          <p:nvPr>
            <p:custDataLst>
              <p:tags r:id="rId19"/>
            </p:custDataLst>
          </p:nvPr>
        </p:nvCxnSpPr>
        <p:spPr bwMode="auto">
          <a:xfrm flipH="1" flipV="1">
            <a:off x="3445065" y="3806915"/>
            <a:ext cx="54483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3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73085" y="415542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5870" y="4926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7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8984" y="1463675"/>
            <a:ext cx="8463509" cy="4808538"/>
          </a:xfrm>
        </p:spPr>
        <p:txBody>
          <a:bodyPr/>
          <a:lstStyle/>
          <a:p>
            <a:pPr eaLnBrk="1" hangingPunct="1"/>
            <a:r>
              <a:rPr lang="sk-SK" sz="2400" dirty="0" smtClean="0">
                <a:solidFill>
                  <a:srgbClr val="FF0000"/>
                </a:solidFill>
              </a:rPr>
              <a:t>Správnosť (Korektnosť): </a:t>
            </a:r>
            <a:r>
              <a:rPr lang="sk-SK" sz="2400" dirty="0" smtClean="0"/>
              <a:t>Dokázať, že algoritmus skutočne počíta minimálnu kostru grafu</a:t>
            </a:r>
            <a:r>
              <a:rPr lang="en-US" sz="2400" dirty="0" smtClean="0"/>
              <a:t>. </a:t>
            </a:r>
            <a:r>
              <a:rPr lang="sk-SK" sz="2400" dirty="0" smtClean="0"/>
              <a:t>Teda „</a:t>
            </a:r>
            <a:r>
              <a:rPr lang="sk-SK" sz="2400" dirty="0" err="1" smtClean="0"/>
              <a:t>greedy</a:t>
            </a:r>
            <a:r>
              <a:rPr lang="sk-SK" sz="2400" dirty="0" smtClean="0"/>
              <a:t>“ algoritmus vypočíta optimálne riešenie.</a:t>
            </a:r>
            <a:endParaRPr lang="en-US" sz="2400" dirty="0" smtClean="0"/>
          </a:p>
          <a:p>
            <a:pPr eaLnBrk="1" hangingPunct="1"/>
            <a:endParaRPr lang="en-US" sz="800" dirty="0" smtClean="0"/>
          </a:p>
          <a:p>
            <a:r>
              <a:rPr lang="sk-SK" sz="2400" i="1" dirty="0">
                <a:solidFill>
                  <a:srgbClr val="FF0000"/>
                </a:solidFill>
              </a:rPr>
              <a:t>Efektívnosť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Ak použijeme prioritný rad  na nájdenie okrajovej hrany s najnižším ohodnotením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rgbClr val="FF0000"/>
                </a:solidFill>
              </a:rPr>
              <a:t>min-heap</a:t>
            </a:r>
            <a:r>
              <a:rPr lang="sk-SK" sz="2400" i="1" dirty="0" smtClean="0">
                <a:solidFill>
                  <a:srgbClr val="FF0000"/>
                </a:solidFill>
              </a:rPr>
              <a:t> (pre hrany), </a:t>
            </a:r>
            <a:r>
              <a:rPr lang="sk-SK" sz="2400" i="1" dirty="0" smtClean="0">
                <a:solidFill>
                  <a:schemeClr val="tx1"/>
                </a:solidFill>
              </a:rPr>
              <a:t>tak </a:t>
            </a:r>
            <a:r>
              <a:rPr lang="sk-SK" sz="2400" i="1" dirty="0">
                <a:solidFill>
                  <a:srgbClr val="FF0000"/>
                </a:solidFill>
              </a:rPr>
              <a:t/>
            </a:r>
            <a:br>
              <a:rPr lang="sk-SK" sz="2400" i="1" dirty="0">
                <a:solidFill>
                  <a:srgbClr val="FF0000"/>
                </a:solidFill>
              </a:rPr>
            </a:br>
            <a:r>
              <a:rPr lang="sk-SK" sz="2400" dirty="0" smtClean="0"/>
              <a:t>pre graf s</a:t>
            </a:r>
            <a:r>
              <a:rPr lang="en-US" sz="2400" dirty="0" smtClean="0"/>
              <a:t> </a:t>
            </a:r>
            <a:r>
              <a:rPr lang="en-US" sz="2400" i="1" dirty="0" smtClean="0"/>
              <a:t>n </a:t>
            </a:r>
            <a:r>
              <a:rPr lang="sk-SK" sz="2400" dirty="0" smtClean="0"/>
              <a:t>vrcholmi</a:t>
            </a:r>
            <a:r>
              <a:rPr lang="en-US" sz="2400" dirty="0" smtClean="0"/>
              <a:t> a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sk-SK" sz="2400" dirty="0" smtClean="0"/>
              <a:t>hranami máme</a:t>
            </a:r>
            <a:r>
              <a:rPr lang="en-US" sz="24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       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 – 1 + </a:t>
            </a:r>
            <a:r>
              <a:rPr lang="en-US" sz="2400" i="1" dirty="0" smtClean="0"/>
              <a:t>m</a:t>
            </a:r>
            <a:r>
              <a:rPr lang="en-US" sz="2400" dirty="0" smtClean="0"/>
              <a:t>) log </a:t>
            </a:r>
            <a:r>
              <a:rPr lang="en-US" sz="2400" i="1" dirty="0" smtClean="0"/>
              <a:t>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i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                  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log </a:t>
            </a:r>
            <a:r>
              <a:rPr lang="en-US" b="1" i="1" dirty="0" smtClean="0">
                <a:solidFill>
                  <a:srgbClr val="FF0000"/>
                </a:solidFill>
              </a:rPr>
              <a:t>n)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7013" y="4821387"/>
            <a:ext cx="2733675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očet </a:t>
            </a:r>
            <a:r>
              <a:rPr lang="sk-SK" dirty="0"/>
              <a:t>krokov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vymazania</a:t>
            </a:r>
            <a:r>
              <a:rPr lang="en-US" dirty="0"/>
              <a:t>)</a:t>
            </a:r>
          </a:p>
        </p:txBody>
      </p:sp>
      <p:sp>
        <p:nvSpPr>
          <p:cNvPr id="6451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1088" y="5149850"/>
            <a:ext cx="3241675" cy="862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očet </a:t>
            </a:r>
            <a:r>
              <a:rPr lang="sk-SK" dirty="0"/>
              <a:t>uvažovaných hrán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vloženia</a:t>
            </a:r>
            <a:r>
              <a:rPr lang="en-US" dirty="0"/>
              <a:t>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4463" y="4389438"/>
            <a:ext cx="37623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dirty="0"/>
              <a:t>vloženie</a:t>
            </a:r>
            <a:r>
              <a:rPr lang="en-US" dirty="0"/>
              <a:t>/</a:t>
            </a:r>
            <a:r>
              <a:rPr lang="sk-SK" dirty="0"/>
              <a:t>vymazanie</a:t>
            </a:r>
            <a:r>
              <a:rPr lang="en-US" dirty="0"/>
              <a:t> </a:t>
            </a:r>
            <a:r>
              <a:rPr lang="sk-SK" dirty="0"/>
              <a:t>z</a:t>
            </a:r>
            <a:r>
              <a:rPr lang="en-US" dirty="0"/>
              <a:t> min-heap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poznámky</a:t>
            </a:r>
            <a:endParaRPr lang="en-US" dirty="0" smtClean="0"/>
          </a:p>
        </p:txBody>
      </p:sp>
      <p:sp>
        <p:nvSpPr>
          <p:cNvPr id="2" name="Ľavá zložená zátvorka 1"/>
          <p:cNvSpPr/>
          <p:nvPr/>
        </p:nvSpPr>
        <p:spPr bwMode="auto">
          <a:xfrm rot="16200000">
            <a:off x="2231236" y="4415746"/>
            <a:ext cx="205230" cy="606052"/>
          </a:xfrm>
          <a:prstGeom prst="leftBrace">
            <a:avLst>
              <a:gd name="adj1" fmla="val 35305"/>
              <a:gd name="adj2" fmla="val 4944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ovná spojovacia šípka 3"/>
          <p:cNvCxnSpPr>
            <a:stCxn id="64520" idx="1"/>
          </p:cNvCxnSpPr>
          <p:nvPr/>
        </p:nvCxnSpPr>
        <p:spPr bwMode="auto">
          <a:xfrm flipH="1" flipV="1">
            <a:off x="4040372" y="4504072"/>
            <a:ext cx="1184091" cy="8539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Rovná spojovacia šípka 14"/>
          <p:cNvCxnSpPr/>
          <p:nvPr/>
        </p:nvCxnSpPr>
        <p:spPr bwMode="auto">
          <a:xfrm flipH="1" flipV="1">
            <a:off x="3115340" y="4589464"/>
            <a:ext cx="1892595" cy="76041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0687" y="6103288"/>
            <a:ext cx="371928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Zložitosť záleží od použitých dátových štruktúr</a:t>
            </a: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15582" y="1684338"/>
            <a:ext cx="8870950" cy="4043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Nech </a:t>
            </a:r>
            <a:r>
              <a:rPr lang="sk-SK" sz="2400" b="1" i="1" dirty="0" smtClean="0"/>
              <a:t>G</a:t>
            </a:r>
            <a:r>
              <a:rPr lang="sk-SK" sz="2400" dirty="0" smtClean="0"/>
              <a:t> je súvislý </a:t>
            </a:r>
            <a:r>
              <a:rPr lang="sk-SK" sz="2400" dirty="0" smtClean="0">
                <a:solidFill>
                  <a:srgbClr val="FF0000"/>
                </a:solidFill>
              </a:rPr>
              <a:t>ohodnotený graf</a:t>
            </a:r>
            <a:r>
              <a:rPr lang="sk-SK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V každej iterácii </a:t>
            </a:r>
            <a:r>
              <a:rPr lang="sk-SK" sz="2400" dirty="0" err="1" smtClean="0"/>
              <a:t>Primovho</a:t>
            </a:r>
            <a:r>
              <a:rPr lang="sk-SK" sz="2400" dirty="0" smtClean="0"/>
              <a:t> algoritmu </a:t>
            </a:r>
            <a:r>
              <a:rPr lang="sk-SK" sz="2400" dirty="0" smtClean="0">
                <a:solidFill>
                  <a:srgbClr val="FF0000"/>
                </a:solidFill>
              </a:rPr>
              <a:t>je pridaná hrana</a:t>
            </a:r>
            <a:r>
              <a:rPr lang="sk-SK" sz="2400" dirty="0" smtClean="0"/>
              <a:t>,</a:t>
            </a:r>
            <a:br>
              <a:rPr lang="sk-SK" sz="2400" dirty="0" smtClean="0"/>
            </a:br>
            <a:r>
              <a:rPr lang="sk-SK" sz="2400" dirty="0" smtClean="0"/>
              <a:t>ktorá má jeden vrchol v </a:t>
            </a:r>
            <a:r>
              <a:rPr lang="sk-SK" sz="2400" dirty="0" err="1" smtClean="0"/>
              <a:t>podgrafe</a:t>
            </a:r>
            <a:r>
              <a:rPr lang="sk-SK" sz="2400" dirty="0" smtClean="0"/>
              <a:t> vytvárajúcom kostru a vrchol mimo tohto </a:t>
            </a:r>
            <a:r>
              <a:rPr lang="sk-SK" sz="2400" dirty="0" err="1" smtClean="0"/>
              <a:t>podgrafu</a:t>
            </a:r>
            <a:r>
              <a:rPr lang="sk-SK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sk-SK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Pretože  </a:t>
            </a:r>
            <a:r>
              <a:rPr lang="sk-SK" sz="2400" b="1" i="1" dirty="0" smtClean="0"/>
              <a:t>G</a:t>
            </a:r>
            <a:r>
              <a:rPr lang="sk-SK" sz="2400" dirty="0" smtClean="0"/>
              <a:t> je súvislý, existuje vždy cesta z každého do každého vrcholu.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Výstup </a:t>
            </a:r>
            <a:r>
              <a:rPr lang="sk-SK" sz="2400" b="1" i="1" dirty="0" smtClean="0"/>
              <a:t>Y</a:t>
            </a:r>
            <a:r>
              <a:rPr lang="sk-SK" sz="2400" dirty="0" smtClean="0"/>
              <a:t> </a:t>
            </a:r>
            <a:r>
              <a:rPr lang="sk-SK" sz="2400" dirty="0" err="1" smtClean="0"/>
              <a:t>Primovho</a:t>
            </a:r>
            <a:r>
              <a:rPr lang="sk-SK" sz="2400" dirty="0" smtClean="0"/>
              <a:t> algoritmu je </a:t>
            </a:r>
            <a:r>
              <a:rPr lang="sk-SK" sz="2400" dirty="0" smtClean="0">
                <a:solidFill>
                  <a:srgbClr val="FF0000"/>
                </a:solidFill>
              </a:rPr>
              <a:t>strom</a:t>
            </a:r>
            <a:r>
              <a:rPr lang="sk-SK" sz="2400" dirty="0" smtClean="0"/>
              <a:t>,</a:t>
            </a:r>
            <a:br>
              <a:rPr lang="sk-SK" sz="2400" dirty="0" smtClean="0"/>
            </a:br>
            <a:r>
              <a:rPr lang="sk-SK" sz="2400" dirty="0" smtClean="0"/>
              <a:t>pretože vrchol a hrana, ktoré sú pridané do </a:t>
            </a:r>
            <a:r>
              <a:rPr lang="sk-SK" sz="2400" b="1" i="1" dirty="0" smtClean="0"/>
              <a:t>Y</a:t>
            </a:r>
            <a:r>
              <a:rPr lang="sk-SK" sz="2400" dirty="0" smtClean="0"/>
              <a:t> sú kontrolované na cyklus v grafe.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– dôkaz správnosti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Zástupný symbol obsahu 2"/>
          <p:cNvSpPr>
            <a:spLocks noGrp="1"/>
          </p:cNvSpPr>
          <p:nvPr>
            <p:ph idx="1"/>
          </p:nvPr>
        </p:nvSpPr>
        <p:spPr>
          <a:xfrm>
            <a:off x="296863" y="1276350"/>
            <a:ext cx="8703760" cy="52414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 smtClean="0"/>
              <a:t>Nech </a:t>
            </a:r>
            <a:r>
              <a:rPr lang="sk-SK" sz="2400" i="1" dirty="0" smtClean="0">
                <a:solidFill>
                  <a:srgbClr val="FF3300"/>
                </a:solidFill>
              </a:rPr>
              <a:t>Y</a:t>
            </a:r>
            <a:r>
              <a:rPr lang="sk-SK" sz="2400" i="1" baseline="-25000" dirty="0" smtClean="0">
                <a:solidFill>
                  <a:srgbClr val="FF3300"/>
                </a:solidFill>
              </a:rPr>
              <a:t>1</a:t>
            </a:r>
            <a:r>
              <a:rPr lang="sk-SK" sz="2400" dirty="0" smtClean="0">
                <a:solidFill>
                  <a:srgbClr val="FF3300"/>
                </a:solidFill>
              </a:rPr>
              <a:t> je minimálna kostra G</a:t>
            </a:r>
            <a:r>
              <a:rPr lang="sk-SK" sz="2400" dirty="0" smtClean="0"/>
              <a:t>.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Ak </a:t>
            </a:r>
            <a:r>
              <a:rPr lang="sk-SK" sz="2400" i="1" dirty="0" smtClean="0"/>
              <a:t>Y</a:t>
            </a:r>
            <a:r>
              <a:rPr lang="sk-SK" sz="2400" i="1" baseline="-25000" dirty="0" smtClean="0"/>
              <a:t>1 </a:t>
            </a:r>
            <a:r>
              <a:rPr lang="sk-SK" sz="2400" dirty="0" smtClean="0"/>
              <a:t>= </a:t>
            </a:r>
            <a:r>
              <a:rPr lang="sk-SK" sz="2400" i="1" dirty="0" smtClean="0"/>
              <a:t>Y, tak</a:t>
            </a:r>
            <a:r>
              <a:rPr lang="sk-SK" sz="2400" dirty="0" smtClean="0"/>
              <a:t> </a:t>
            </a:r>
            <a:r>
              <a:rPr lang="sk-SK" sz="2400" i="1" dirty="0" smtClean="0"/>
              <a:t>Y</a:t>
            </a:r>
            <a:r>
              <a:rPr lang="sk-SK" sz="2400" dirty="0" smtClean="0"/>
              <a:t> (z algoritmu) je minimálna kostra. </a:t>
            </a:r>
          </a:p>
          <a:p>
            <a:pPr>
              <a:lnSpc>
                <a:spcPct val="90000"/>
              </a:lnSpc>
            </a:pPr>
            <a:r>
              <a:rPr lang="sk-SK" sz="2400" dirty="0" smtClean="0"/>
              <a:t>Inak (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 smtClean="0"/>
              <a:t>≠ </a:t>
            </a:r>
            <a:r>
              <a:rPr lang="sk-SK" sz="2400" i="1" dirty="0"/>
              <a:t>Y, </a:t>
            </a:r>
            <a:r>
              <a:rPr lang="sk-SK" sz="2400" i="1" dirty="0" smtClean="0"/>
              <a:t>teda</a:t>
            </a:r>
            <a:r>
              <a:rPr lang="sk-SK" sz="2400" dirty="0" smtClean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</a:t>
            </a:r>
            <a:r>
              <a:rPr lang="sk-SK" sz="2400" dirty="0" smtClean="0"/>
              <a:t>nie je </a:t>
            </a:r>
            <a:r>
              <a:rPr lang="sk-SK" sz="2400" dirty="0"/>
              <a:t>minimálna </a:t>
            </a:r>
            <a:r>
              <a:rPr lang="sk-SK" sz="2400" dirty="0" smtClean="0"/>
              <a:t>kostra):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nech </a:t>
            </a:r>
            <a:r>
              <a:rPr lang="sk-SK" i="1" dirty="0" smtClean="0">
                <a:solidFill>
                  <a:srgbClr val="FF0000"/>
                </a:solidFill>
              </a:rPr>
              <a:t>e</a:t>
            </a:r>
            <a:r>
              <a:rPr lang="sk-SK" dirty="0" smtClean="0"/>
              <a:t> je prvá hrana pridaná počas konštrukcie  </a:t>
            </a:r>
            <a:r>
              <a:rPr lang="sk-SK" i="1" dirty="0" smtClean="0"/>
              <a:t>Y,</a:t>
            </a:r>
            <a:br>
              <a:rPr lang="sk-SK" i="1" dirty="0" smtClean="0"/>
            </a:br>
            <a:r>
              <a:rPr lang="sk-SK" u="sng" dirty="0" smtClean="0"/>
              <a:t>ktorá nie je v</a:t>
            </a:r>
            <a:r>
              <a:rPr lang="sk-SK" dirty="0" smtClean="0"/>
              <a:t> </a:t>
            </a:r>
            <a:r>
              <a:rPr lang="sk-SK" i="1" dirty="0" smtClean="0"/>
              <a:t>Y</a:t>
            </a:r>
            <a:r>
              <a:rPr lang="sk-SK" i="1" baseline="-25000" dirty="0" smtClean="0"/>
              <a:t>1</a:t>
            </a:r>
            <a:r>
              <a:rPr lang="sk-SK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a </a:t>
            </a:r>
            <a:r>
              <a:rPr lang="sk-SK" i="1" dirty="0" smtClean="0"/>
              <a:t>V</a:t>
            </a:r>
            <a:r>
              <a:rPr lang="sk-SK" dirty="0" smtClean="0"/>
              <a:t> nech je množina vrcholov spojených hranami pridanými do </a:t>
            </a:r>
            <a:r>
              <a:rPr lang="sk-SK" i="1" dirty="0" smtClean="0"/>
              <a:t>Y</a:t>
            </a:r>
            <a:r>
              <a:rPr lang="sk-SK" dirty="0" smtClean="0"/>
              <a:t> pred pridaním  </a:t>
            </a:r>
            <a:r>
              <a:rPr lang="sk-SK" i="1" dirty="0" smtClean="0">
                <a:solidFill>
                  <a:srgbClr val="FF0000"/>
                </a:solidFill>
              </a:rPr>
              <a:t>e</a:t>
            </a:r>
            <a:r>
              <a:rPr lang="sk-SK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Potom jeden koncový bod </a:t>
            </a:r>
            <a:r>
              <a:rPr lang="sk-SK" sz="2400" i="1" dirty="0" smtClean="0">
                <a:solidFill>
                  <a:srgbClr val="FF0000"/>
                </a:solidFill>
              </a:rPr>
              <a:t>e</a:t>
            </a:r>
            <a:r>
              <a:rPr lang="sk-SK" sz="2400" dirty="0" smtClean="0"/>
              <a:t> je vo </a:t>
            </a:r>
            <a:r>
              <a:rPr lang="sk-SK" sz="2400" i="1" dirty="0" smtClean="0"/>
              <a:t>V</a:t>
            </a:r>
            <a:r>
              <a:rPr lang="sk-SK" sz="2400" dirty="0" smtClean="0"/>
              <a:t> a druhý nie je.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sk-SK" sz="2400" dirty="0" smtClean="0"/>
              <a:t>Keďže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 smtClean="0"/>
              <a:t> je kostra G, existuje cesta v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i="1" dirty="0" smtClean="0"/>
              <a:t> spájajúca tieto </a:t>
            </a:r>
            <a:r>
              <a:rPr lang="sk-SK" sz="2400" i="1" dirty="0" smtClean="0">
                <a:solidFill>
                  <a:srgbClr val="FF0000"/>
                </a:solidFill>
              </a:rPr>
              <a:t>dva koncové vrcholy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hrany</a:t>
            </a:r>
            <a:r>
              <a:rPr lang="en-US" sz="2400" i="1" dirty="0" smtClean="0">
                <a:solidFill>
                  <a:srgbClr val="FF0000"/>
                </a:solidFill>
              </a:rPr>
              <a:t> e</a:t>
            </a:r>
            <a:r>
              <a:rPr lang="sk-SK" sz="2400" dirty="0" smtClean="0"/>
              <a:t>.</a:t>
            </a:r>
            <a:br>
              <a:rPr lang="sk-SK" sz="2400" dirty="0" smtClean="0"/>
            </a:br>
            <a:r>
              <a:rPr lang="sk-SK" sz="2400" dirty="0" smtClean="0"/>
              <a:t>Keď prechádzame pozdĺž tejto cesty, musíme naraziť na hranu 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i="1" dirty="0" smtClean="0">
                <a:solidFill>
                  <a:srgbClr val="FF0000"/>
                </a:solidFill>
              </a:rPr>
              <a:t>f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spájajúcu vrchol vo </a:t>
            </a:r>
            <a:r>
              <a:rPr lang="sk-SK" sz="2400" i="1" dirty="0" smtClean="0"/>
              <a:t>V</a:t>
            </a:r>
            <a:r>
              <a:rPr lang="sk-SK" sz="2400" dirty="0" smtClean="0"/>
              <a:t> s vrcholom, ktorý nie je vo V.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– dôkaz správnosti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98419" y="1933904"/>
            <a:ext cx="8080037" cy="2584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Teraz</a:t>
            </a:r>
            <a:r>
              <a:rPr lang="en-US" sz="2400" dirty="0" smtClean="0"/>
              <a:t>, </a:t>
            </a:r>
            <a:r>
              <a:rPr lang="sk-SK" sz="2400" dirty="0" smtClean="0"/>
              <a:t>v iterácii, keď je pridávaná hrana </a:t>
            </a:r>
            <a:r>
              <a:rPr lang="sk-SK" sz="2400" i="1" dirty="0" smtClean="0">
                <a:solidFill>
                  <a:srgbClr val="FF0000"/>
                </a:solidFill>
              </a:rPr>
              <a:t>e</a:t>
            </a:r>
            <a:r>
              <a:rPr lang="sk-SK" sz="2400" dirty="0" smtClean="0"/>
              <a:t> do </a:t>
            </a:r>
            <a:r>
              <a:rPr lang="en-US" sz="2400" i="1" dirty="0" smtClean="0"/>
              <a:t>Y</a:t>
            </a:r>
            <a:r>
              <a:rPr lang="en-US" sz="2400" dirty="0" smtClean="0"/>
              <a:t>,</a:t>
            </a:r>
            <a:endParaRPr lang="sk-SK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 </a:t>
            </a:r>
            <a:r>
              <a:rPr lang="sk-SK" sz="2400" dirty="0" smtClean="0"/>
              <a:t> by mohla byť pridaná tiež </a:t>
            </a:r>
            <a:r>
              <a:rPr lang="en-US" sz="2400" dirty="0" smtClean="0"/>
              <a:t>a </a:t>
            </a:r>
            <a:r>
              <a:rPr lang="sk-SK" sz="2400" dirty="0" smtClean="0"/>
              <a:t>mohla by byť pridaná</a:t>
            </a:r>
            <a:br>
              <a:rPr lang="sk-SK" sz="2400" dirty="0" smtClean="0"/>
            </a:br>
            <a:r>
              <a:rPr lang="sk-SK" sz="2400" dirty="0" smtClean="0"/>
              <a:t>		namiesto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sk-SK" sz="2400" i="1" dirty="0"/>
              <a:t/>
            </a:r>
            <a:br>
              <a:rPr lang="sk-SK" sz="2400" i="1" dirty="0"/>
            </a:br>
            <a:r>
              <a:rPr lang="sk-SK" sz="2400" i="1" dirty="0" smtClean="0"/>
              <a:t>	ak </a:t>
            </a:r>
            <a:r>
              <a:rPr lang="en-US" sz="2400" dirty="0" smtClean="0"/>
              <a:t> </a:t>
            </a:r>
            <a:r>
              <a:rPr lang="sk-SK" sz="2400" dirty="0" smtClean="0"/>
              <a:t>by jej ohodnotenie bolo menšie ako </a:t>
            </a:r>
            <a:r>
              <a:rPr lang="en-US" sz="2400" i="1" dirty="0" smtClean="0"/>
              <a:t>e</a:t>
            </a:r>
            <a:r>
              <a:rPr lang="en-US" sz="2400" dirty="0" smtClean="0"/>
              <a:t>. </a:t>
            </a:r>
            <a:endParaRPr lang="sk-SK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Lenže </a:t>
            </a:r>
            <a:r>
              <a:rPr lang="en-US" sz="2400" b="1" i="1" dirty="0" smtClean="0"/>
              <a:t>f</a:t>
            </a:r>
            <a:r>
              <a:rPr lang="en-US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nebola</a:t>
            </a:r>
            <a:r>
              <a:rPr lang="sk-SK" sz="2400" dirty="0" smtClean="0"/>
              <a:t> pridaná</a:t>
            </a:r>
            <a:r>
              <a:rPr lang="en-US" sz="2400" dirty="0" smtClean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 smtClean="0"/>
              <a:t>	teda</a:t>
            </a:r>
            <a:r>
              <a:rPr lang="en-US" sz="2400" dirty="0" smtClean="0"/>
              <a:t> </a:t>
            </a:r>
            <a:r>
              <a:rPr lang="sk-SK" sz="2400" dirty="0" smtClean="0"/>
              <a:t>ohodnotenie </a:t>
            </a:r>
            <a:r>
              <a:rPr lang="sk-SK" sz="2400" b="1" i="1" dirty="0" smtClean="0"/>
              <a:t>f</a:t>
            </a:r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nie je menšie </a:t>
            </a:r>
            <a:r>
              <a:rPr lang="sk-SK" sz="2400" dirty="0" smtClean="0"/>
              <a:t>ako ohodnotenie </a:t>
            </a:r>
            <a:r>
              <a:rPr lang="sk-SK" sz="2400" b="1" i="1" dirty="0" smtClean="0"/>
              <a:t>e</a:t>
            </a:r>
            <a:r>
              <a:rPr lang="sk-SK" sz="2400" dirty="0" smtClean="0"/>
              <a:t>.  </a:t>
            </a:r>
            <a:endParaRPr lang="en-US" sz="24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– dôkaz správnosti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411" y="1276938"/>
            <a:ext cx="8574505" cy="530032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sk-SK" sz="2400" b="1" dirty="0"/>
          </a:p>
          <a:p>
            <a:pPr>
              <a:lnSpc>
                <a:spcPct val="90000"/>
              </a:lnSpc>
            </a:pP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i="1" baseline="-25000" dirty="0"/>
              <a:t>2</a:t>
            </a:r>
            <a:r>
              <a:rPr lang="en-US" sz="2400" dirty="0"/>
              <a:t> </a:t>
            </a:r>
            <a:r>
              <a:rPr lang="sk-SK" sz="2400" dirty="0"/>
              <a:t>je graf získaný z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odstránením 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a </a:t>
            </a:r>
            <a:r>
              <a:rPr lang="sk-SK" sz="2400" dirty="0"/>
              <a:t>pridaním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Je ľahké ukázať, </a:t>
            </a:r>
            <a:r>
              <a:rPr lang="sk-SK" sz="2400" dirty="0" smtClean="0"/>
              <a:t>že: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sk-SK" dirty="0"/>
              <a:t>je </a:t>
            </a:r>
            <a:r>
              <a:rPr lang="sk-SK" dirty="0" smtClean="0"/>
              <a:t>súvislý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 smtClean="0"/>
              <a:t>má </a:t>
            </a:r>
            <a:r>
              <a:rPr lang="sk-SK" dirty="0"/>
              <a:t>ten istý počet hrán ako </a:t>
            </a:r>
            <a:r>
              <a:rPr lang="sk-SK" i="1" dirty="0" smtClean="0"/>
              <a:t>Y</a:t>
            </a:r>
            <a:r>
              <a:rPr lang="sk-SK" i="1" baseline="-25000" dirty="0" smtClean="0"/>
              <a:t>1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 smtClean="0"/>
              <a:t>celková </a:t>
            </a:r>
            <a:r>
              <a:rPr lang="sk-SK" dirty="0"/>
              <a:t>váha </a:t>
            </a:r>
            <a:r>
              <a:rPr lang="sk-SK" dirty="0" smtClean="0"/>
              <a:t>hrán v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 smtClean="0"/>
              <a:t> </a:t>
            </a:r>
            <a:r>
              <a:rPr lang="sk-SK" dirty="0"/>
              <a:t>nie je väčšia ako v </a:t>
            </a:r>
            <a:r>
              <a:rPr lang="sk-SK" i="1" dirty="0" smtClean="0"/>
              <a:t>Y</a:t>
            </a:r>
            <a:r>
              <a:rPr lang="sk-SK" i="1" baseline="-25000" dirty="0" smtClean="0"/>
              <a:t>1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sk-SK" dirty="0" smtClean="0"/>
              <a:t>preto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sk-SK" dirty="0" smtClean="0"/>
              <a:t> je tiež</a:t>
            </a:r>
            <a:r>
              <a:rPr lang="en-US" dirty="0" smtClean="0"/>
              <a:t> </a:t>
            </a:r>
            <a:r>
              <a:rPr lang="sk-SK" dirty="0"/>
              <a:t>minimálna kostra</a:t>
            </a:r>
            <a:r>
              <a:rPr lang="en-US" dirty="0"/>
              <a:t> </a:t>
            </a:r>
            <a:r>
              <a:rPr lang="sk-SK" dirty="0" smtClean="0"/>
              <a:t>G,</a:t>
            </a:r>
            <a:br>
              <a:rPr lang="sk-SK" dirty="0" smtClean="0"/>
            </a:br>
            <a:r>
              <a:rPr lang="sk-SK" dirty="0" smtClean="0"/>
              <a:t>obsahuje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 a</a:t>
            </a:r>
            <a:r>
              <a:rPr lang="sk-SK" dirty="0"/>
              <a:t> všetky hrany pridané pred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počas konštrukcie </a:t>
            </a:r>
            <a:r>
              <a:rPr lang="en-US" dirty="0"/>
              <a:t>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sz="2400" dirty="0"/>
              <a:t>Opakovaním vyššie uvedených krokov vieme získať minimálnu kostru grafu G, ktorá je identická s </a:t>
            </a:r>
            <a:r>
              <a:rPr lang="en-US" sz="2400" dirty="0"/>
              <a:t> </a:t>
            </a:r>
            <a:r>
              <a:rPr lang="en-US" sz="2400" i="1" dirty="0" smtClean="0"/>
              <a:t>Y</a:t>
            </a:r>
            <a:r>
              <a:rPr lang="en-US" sz="2400" dirty="0" smtClean="0"/>
              <a:t>.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smtClean="0"/>
              <a:t>Toto </a:t>
            </a:r>
            <a:r>
              <a:rPr lang="sk-SK" sz="2400" dirty="0"/>
              <a:t>dokazuje, že </a:t>
            </a:r>
            <a:r>
              <a:rPr lang="en-US" sz="2400" b="1" i="1" dirty="0"/>
              <a:t>Y</a:t>
            </a:r>
            <a:r>
              <a:rPr lang="en-US" sz="2400" dirty="0"/>
              <a:t> </a:t>
            </a:r>
            <a:r>
              <a:rPr lang="sk-SK" sz="2400" dirty="0"/>
              <a:t>je </a:t>
            </a:r>
            <a:r>
              <a:rPr lang="sk-SK" sz="2400" b="1" dirty="0">
                <a:solidFill>
                  <a:srgbClr val="FF0000"/>
                </a:solidFill>
              </a:rPr>
              <a:t>minimálna kostra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</a:t>
            </a:r>
            <a:r>
              <a:rPr lang="sk-SK" dirty="0" err="1" smtClean="0"/>
              <a:t>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– dôkaz korektnosti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049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u="sng" dirty="0"/>
              <a:t>les</a:t>
            </a:r>
            <a:r>
              <a:rPr lang="sk-SK" dirty="0"/>
              <a:t> – graf bez kružníc, ktorého komponenty sú </a:t>
            </a:r>
            <a:r>
              <a:rPr lang="sk-SK" dirty="0" smtClean="0"/>
              <a:t>stromy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sz="2400" dirty="0" smtClean="0"/>
              <a:t>počet </a:t>
            </a:r>
            <a:r>
              <a:rPr lang="sk-SK" sz="2400" dirty="0"/>
              <a:t>vrcholov </a:t>
            </a:r>
            <a:r>
              <a:rPr lang="sk-SK" sz="2400" dirty="0" smtClean="0"/>
              <a:t>grafu</a:t>
            </a:r>
            <a:r>
              <a:rPr lang="sk-SK" dirty="0"/>
              <a:t> </a:t>
            </a:r>
            <a:r>
              <a:rPr lang="sk-SK" dirty="0" smtClean="0"/>
              <a:t>uvažujme </a:t>
            </a:r>
            <a:r>
              <a:rPr lang="sk-SK" sz="2400" i="1" dirty="0" smtClean="0"/>
              <a:t>n </a:t>
            </a:r>
            <a:r>
              <a:rPr lang="en-US" sz="2400" i="1" dirty="0"/>
              <a:t>&gt;</a:t>
            </a:r>
            <a:r>
              <a:rPr lang="sk-SK" sz="2400" i="1" dirty="0"/>
              <a:t> </a:t>
            </a:r>
            <a:r>
              <a:rPr lang="en-US" sz="2400" i="1" dirty="0" smtClean="0"/>
              <a:t>0</a:t>
            </a:r>
            <a:endParaRPr lang="sk-SK" sz="2400" i="1" dirty="0" smtClean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sz="2400" dirty="0" smtClean="0"/>
          </a:p>
          <a:p>
            <a:pPr eaLnBrk="1" hangingPunct="1"/>
            <a:r>
              <a:rPr lang="sk-SK" sz="2400" dirty="0" smtClean="0"/>
              <a:t>Začiatok </a:t>
            </a:r>
            <a:r>
              <a:rPr lang="sk-SK" sz="2400" dirty="0" err="1" smtClean="0"/>
              <a:t>Kruskalovho</a:t>
            </a:r>
            <a:r>
              <a:rPr lang="sk-SK" sz="2400" dirty="0" smtClean="0"/>
              <a:t> algoritmu:</a:t>
            </a:r>
          </a:p>
          <a:p>
            <a:pPr lvl="1"/>
            <a:r>
              <a:rPr lang="sk-SK" dirty="0"/>
              <a:t>hrany sú </a:t>
            </a:r>
            <a:r>
              <a:rPr lang="sk-SK" dirty="0" smtClean="0"/>
              <a:t>utriedené </a:t>
            </a:r>
            <a:r>
              <a:rPr lang="sk-SK" dirty="0"/>
              <a:t>podľa rastúceho </a:t>
            </a:r>
            <a:r>
              <a:rPr lang="sk-SK" dirty="0" smtClean="0"/>
              <a:t>ohodnotenia,</a:t>
            </a:r>
            <a:endParaRPr lang="sk-SK" dirty="0"/>
          </a:p>
          <a:p>
            <a:pPr lvl="1"/>
            <a:r>
              <a:rPr lang="sk-SK" dirty="0" smtClean="0"/>
              <a:t>máme les </a:t>
            </a:r>
            <a:r>
              <a:rPr lang="sk-SK" i="1" dirty="0"/>
              <a:t>n</a:t>
            </a:r>
            <a:r>
              <a:rPr lang="sk-SK" dirty="0"/>
              <a:t> </a:t>
            </a:r>
            <a:r>
              <a:rPr lang="sk-SK" dirty="0" err="1"/>
              <a:t>disjunktných</a:t>
            </a:r>
            <a:r>
              <a:rPr lang="sk-SK" dirty="0"/>
              <a:t> </a:t>
            </a:r>
            <a:r>
              <a:rPr lang="sk-SK" dirty="0" smtClean="0"/>
              <a:t>stromov.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eaLnBrk="1" hangingPunct="1"/>
            <a:r>
              <a:rPr lang="sk-SK" sz="2400" dirty="0" smtClean="0"/>
              <a:t>V </a:t>
            </a:r>
            <a:r>
              <a:rPr lang="sk-SK" sz="2400" dirty="0"/>
              <a:t>každom </a:t>
            </a:r>
            <a:r>
              <a:rPr lang="sk-SK" sz="2400" dirty="0" smtClean="0"/>
              <a:t>kroku algoritmu:</a:t>
            </a:r>
          </a:p>
          <a:p>
            <a:pPr lvl="1"/>
            <a:r>
              <a:rPr lang="sk-SK" dirty="0"/>
              <a:t> „porastie</a:t>
            </a:r>
            <a:r>
              <a:rPr lang="en-US" dirty="0"/>
              <a:t>” </a:t>
            </a:r>
            <a:r>
              <a:rPr lang="sk-SK" dirty="0" smtClean="0"/>
              <a:t>minimálna kostra grafu</a:t>
            </a:r>
            <a:br>
              <a:rPr lang="sk-SK" dirty="0" smtClean="0"/>
            </a:br>
            <a:r>
              <a:rPr lang="sk-SK" dirty="0" smtClean="0"/>
              <a:t>	(</a:t>
            </a:r>
            <a:r>
              <a:rPr lang="sk-SK" dirty="0" err="1" smtClean="0"/>
              <a:t>minimal</a:t>
            </a:r>
            <a:r>
              <a:rPr lang="sk-SK" dirty="0" smtClean="0"/>
              <a:t> </a:t>
            </a:r>
            <a:r>
              <a:rPr lang="sk-SK" dirty="0" err="1" smtClean="0"/>
              <a:t>spannig</a:t>
            </a:r>
            <a:r>
              <a:rPr lang="sk-SK" dirty="0" smtClean="0"/>
              <a:t> </a:t>
            </a:r>
            <a:r>
              <a:rPr lang="sk-SK" dirty="0" err="1" smtClean="0"/>
              <a:t>tree</a:t>
            </a:r>
            <a:r>
              <a:rPr lang="sk-SK" dirty="0" smtClean="0"/>
              <a:t> - MST)</a:t>
            </a:r>
            <a:r>
              <a:rPr lang="en-US" dirty="0" smtClean="0"/>
              <a:t>  </a:t>
            </a:r>
            <a:r>
              <a:rPr lang="sk-SK" dirty="0"/>
              <a:t>o jednu hranu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pPr lvl="1"/>
            <a:r>
              <a:rPr lang="sk-SK" dirty="0"/>
              <a:t>pridáme hranu s minimálnym ohodnotením do množiny už použitých hrán, ak nevznikne cyklus</a:t>
            </a:r>
            <a:r>
              <a:rPr lang="en-US" dirty="0"/>
              <a:t>. </a:t>
            </a:r>
            <a:endParaRPr lang="sk-SK" dirty="0" smtClean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/>
              <a:t>V priebehu algoritmu jednotlivé kroky </a:t>
            </a:r>
            <a:r>
              <a:rPr lang="en-US" sz="2400" dirty="0"/>
              <a:t>v</a:t>
            </a:r>
            <a:r>
              <a:rPr lang="sk-SK" sz="2400" dirty="0"/>
              <a:t>y</a:t>
            </a:r>
            <a:r>
              <a:rPr lang="en-US" sz="2400" dirty="0" err="1"/>
              <a:t>tv</a:t>
            </a:r>
            <a:r>
              <a:rPr lang="sk-SK" sz="2400" dirty="0"/>
              <a:t>á</a:t>
            </a:r>
            <a:r>
              <a:rPr lang="en-US" sz="2400" dirty="0" err="1"/>
              <a:t>ra</a:t>
            </a:r>
            <a:r>
              <a:rPr lang="sk-SK" sz="2400" dirty="0" err="1"/>
              <a:t>jú</a:t>
            </a:r>
            <a:r>
              <a:rPr lang="sk-SK" sz="2400" dirty="0"/>
              <a:t> </a:t>
            </a:r>
            <a:r>
              <a:rPr lang="sk-SK" sz="2400" dirty="0" smtClean="0"/>
              <a:t>obvykle</a:t>
            </a:r>
            <a:br>
              <a:rPr lang="sk-SK" sz="2400" dirty="0" smtClean="0"/>
            </a:br>
            <a:r>
              <a:rPr lang="sk-SK" sz="2400" dirty="0" smtClean="0"/>
              <a:t>	les </a:t>
            </a:r>
            <a:r>
              <a:rPr lang="sk-SK" sz="2400" dirty="0"/>
              <a:t>stromov</a:t>
            </a:r>
            <a:r>
              <a:rPr lang="en-US" sz="2400" dirty="0"/>
              <a:t> (</a:t>
            </a:r>
            <a:r>
              <a:rPr lang="sk-SK" sz="2400" dirty="0"/>
              <a:t>nesúvislý graf</a:t>
            </a:r>
            <a:r>
              <a:rPr lang="en-US" sz="2400" dirty="0"/>
              <a:t>). </a:t>
            </a:r>
            <a:endParaRPr lang="sk-SK" sz="2400" dirty="0"/>
          </a:p>
          <a:p>
            <a:pPr marL="352425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564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97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ublina v tvare zaobleného obdĺžnika 36"/>
          <p:cNvSpPr/>
          <p:nvPr/>
        </p:nvSpPr>
        <p:spPr bwMode="auto">
          <a:xfrm>
            <a:off x="5856592" y="1477555"/>
            <a:ext cx="2324446" cy="442674"/>
          </a:xfrm>
          <a:prstGeom prst="wedgeRoundRectCallout">
            <a:avLst>
              <a:gd name="adj1" fmla="val 14634"/>
              <a:gd name="adj2" fmla="val 40848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3887422" y="1124185"/>
            <a:ext cx="4402468" cy="1293971"/>
          </a:xfrm>
          <a:prstGeom prst="wedgeRoundRectCallout">
            <a:avLst>
              <a:gd name="adj1" fmla="val -92730"/>
              <a:gd name="adj2" fmla="val 62500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/>
              <a:t>Vrcholy z rovnakého stromu</a:t>
            </a:r>
            <a:br>
              <a:rPr lang="sk-SK" dirty="0" smtClean="0"/>
            </a:br>
            <a:r>
              <a:rPr lang="sk-SK" dirty="0" smtClean="0"/>
              <a:t>majú spoločnú farbu.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sk-SK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začiatku je každý vrchol sám.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1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Vieme získať na konci posledného dňa </a:t>
            </a:r>
            <a:r>
              <a:rPr lang="sk-SK" b="1" dirty="0">
                <a:solidFill>
                  <a:srgbClr val="FF0000"/>
                </a:solidFill>
              </a:rPr>
              <a:t>400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EUR</a:t>
            </a:r>
            <a:r>
              <a:rPr lang="sk-SK" dirty="0" smtClean="0"/>
              <a:t>?</a:t>
            </a:r>
            <a:endParaRPr lang="en-US" dirty="0" smtClean="0"/>
          </a:p>
          <a:p>
            <a:r>
              <a:rPr lang="sk-SK" dirty="0" smtClean="0"/>
              <a:t>A dá sa dosiahnuť ešte viac? </a:t>
            </a:r>
            <a:endParaRPr lang="en-US" dirty="0"/>
          </a:p>
          <a:p>
            <a:r>
              <a:rPr lang="sk-SK" b="1" dirty="0" smtClean="0">
                <a:solidFill>
                  <a:srgbClr val="FF0000"/>
                </a:solidFill>
              </a:rPr>
              <a:t>Ako postupovať optimálne?</a:t>
            </a:r>
          </a:p>
          <a:p>
            <a:endParaRPr lang="en-US" dirty="0"/>
          </a:p>
          <a:p>
            <a:pPr eaLnBrk="1" hangingPunct="1"/>
            <a:endParaRPr lang="sk-SK" dirty="0" smtClean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071955349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87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blina v tvare zaobleného obdĺžnika 2"/>
          <p:cNvSpPr/>
          <p:nvPr/>
        </p:nvSpPr>
        <p:spPr bwMode="auto">
          <a:xfrm>
            <a:off x="6971106" y="4486697"/>
            <a:ext cx="2310696" cy="1804749"/>
          </a:xfrm>
          <a:prstGeom prst="wedgeRoundRectCallout">
            <a:avLst>
              <a:gd name="adj1" fmla="val -61827"/>
              <a:gd name="adj2" fmla="val -3819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/>
              <a:t>hrany sú utriedené podľa ceny a vždy vyberáme najlacnejšiu</a:t>
            </a:r>
            <a:endParaRPr lang="en-GB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0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4516229" y="5510602"/>
            <a:ext cx="1030463" cy="468166"/>
          </a:xfrm>
          <a:prstGeom prst="wedgeRoundRectCallout">
            <a:avLst>
              <a:gd name="adj1" fmla="val 45396"/>
              <a:gd name="adj2" fmla="val -16286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7315200" y="5556738"/>
            <a:ext cx="1263754" cy="381838"/>
          </a:xfrm>
          <a:prstGeom prst="wedgeRoundRectCallout">
            <a:avLst>
              <a:gd name="adj1" fmla="val -38663"/>
              <a:gd name="adj2" fmla="val -4251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9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10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1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2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3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4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5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6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7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4141919" y="5299528"/>
            <a:ext cx="458106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Spojíme komponenty = vrcholy dostanú rovnakú farbu, lebo sú v spoločnom strome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99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1015430" y="1768510"/>
            <a:ext cx="1525479" cy="662498"/>
          </a:xfrm>
          <a:prstGeom prst="wedgeRoundRectCallout">
            <a:avLst>
              <a:gd name="adj1" fmla="val 53210"/>
              <a:gd name="adj2" fmla="val 7950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521840" y="1645099"/>
            <a:ext cx="2886316" cy="783193"/>
          </a:xfrm>
          <a:prstGeom prst="wedgeRoundRectCallout">
            <a:avLst>
              <a:gd name="adj1" fmla="val -22922"/>
              <a:gd name="adj2" fmla="val -4212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/>
              <a:t>vyberáme ďalšiu najlacnejšiu hranu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 smtClean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7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Bublina v tvare zaobleného obdĺžnika 33"/>
          <p:cNvSpPr/>
          <p:nvPr/>
        </p:nvSpPr>
        <p:spPr bwMode="auto">
          <a:xfrm>
            <a:off x="1122738" y="1595538"/>
            <a:ext cx="1017561" cy="381838"/>
          </a:xfrm>
          <a:prstGeom prst="wedgeRoundRectCallout">
            <a:avLst>
              <a:gd name="adj1" fmla="val 17746"/>
              <a:gd name="adj2" fmla="val 20029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2589356" y="1595538"/>
            <a:ext cx="1263754" cy="381838"/>
          </a:xfrm>
          <a:prstGeom prst="wedgeRoundRectCallout">
            <a:avLst>
              <a:gd name="adj1" fmla="val 25742"/>
              <a:gd name="adj2" fmla="val 19329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893383" y="1557091"/>
            <a:ext cx="3077798" cy="442674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pojíme komponenty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 smtClean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 smtClean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40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 smtClean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9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 smtClean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8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 smtClean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5927" y="281407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4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sk-SK" b="1" dirty="0" smtClean="0">
                <a:latin typeface="Times New Roman" pitchFamily="18" charset="0"/>
              </a:rPr>
              <a:t>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01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 smtClean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6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703844" cy="2944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Počkáme, kým cena klesne na 30 </a:t>
            </a:r>
            <a:r>
              <a:rPr lang="en-US" dirty="0" smtClean="0"/>
              <a:t>EUR/g</a:t>
            </a:r>
            <a:r>
              <a:rPr lang="sk-SK" dirty="0" smtClean="0"/>
              <a:t>.</a:t>
            </a:r>
            <a:endParaRPr lang="en-US" dirty="0" smtClean="0"/>
          </a:p>
          <a:p>
            <a:r>
              <a:rPr lang="sk-SK" dirty="0" smtClean="0"/>
              <a:t>Vtedy </a:t>
            </a:r>
            <a:r>
              <a:rPr lang="sk-SK" dirty="0"/>
              <a:t>nakúpime za všetky peniaze 10 gramov </a:t>
            </a:r>
            <a:r>
              <a:rPr lang="sk-SK" dirty="0" smtClean="0"/>
              <a:t>zlata.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300 EUR</a:t>
            </a:r>
            <a:r>
              <a:rPr lang="en-US" b="1" dirty="0" smtClean="0"/>
              <a:t> = 10 g x 30 EUR/g</a:t>
            </a:r>
            <a:endParaRPr lang="sk-SK" b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30704536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58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 smtClean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 smtClean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24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Bublina v tvare zaobleného obdĺžnika 34"/>
          <p:cNvSpPr/>
          <p:nvPr/>
        </p:nvSpPr>
        <p:spPr bwMode="auto">
          <a:xfrm>
            <a:off x="809624" y="1264192"/>
            <a:ext cx="307779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/>
              <a:t>Všetky vrcholy už sú spolu v jednom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komponente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 smtClean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51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35283" y="3282922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1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Bublina v tvare zaobleného obdĺžnika 41"/>
          <p:cNvSpPr/>
          <p:nvPr/>
        </p:nvSpPr>
        <p:spPr bwMode="auto">
          <a:xfrm>
            <a:off x="3282505" y="1227661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/>
              <a:t>žiadnu ďalšiu hranu už nevieme pridať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14,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17</a:t>
            </a:r>
            <a:r>
              <a:rPr lang="sk-SK" b="1" dirty="0" smtClean="0">
                <a:latin typeface="Times New Roman" pitchFamily="18" charset="0"/>
              </a:rPr>
              <a:t>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95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9095" y="2420777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0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14, 17,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19</a:t>
            </a:r>
            <a:r>
              <a:rPr lang="sk-SK" b="1" dirty="0" smtClean="0">
                <a:latin typeface="Times New Roman" pitchFamily="18" charset="0"/>
              </a:rPr>
              <a:t>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0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80985" y="461705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9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14, 17, 19,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21</a:t>
            </a:r>
            <a:r>
              <a:rPr lang="sk-SK" b="1" dirty="0" smtClean="0">
                <a:latin typeface="Times New Roman" pitchFamily="18" charset="0"/>
              </a:rPr>
              <a:t>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22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16772" y="3596705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Utriedené hrany: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sk-SK" b="1" dirty="0" smtClean="0">
                <a:latin typeface="Times New Roman" pitchFamily="18" charset="0"/>
              </a:rPr>
              <a:t>, 2, 5, 8, 9, 13, 14, 17, 19, 21,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28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simulácia</a:t>
            </a:r>
            <a:endParaRPr lang="en-US" dirty="0" smtClean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7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 smtClean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5" name="Bublina v tvare zaobleného obdĺžnika 44"/>
          <p:cNvSpPr/>
          <p:nvPr/>
        </p:nvSpPr>
        <p:spPr bwMode="auto">
          <a:xfrm>
            <a:off x="2255230" y="5412067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/>
              <a:t>získali sme minimálnu kostru grafu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99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9117" y="1786855"/>
            <a:ext cx="8613775" cy="4391695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 smtClean="0"/>
              <a:t>V </a:t>
            </a:r>
            <a:r>
              <a:rPr lang="sk-SK" dirty="0"/>
              <a:t>každom </a:t>
            </a:r>
            <a:r>
              <a:rPr lang="sk-SK" dirty="0" smtClean="0"/>
              <a:t>kroku môže hrana </a:t>
            </a:r>
            <a:r>
              <a:rPr lang="sk-SK" sz="2400" dirty="0" smtClean="0"/>
              <a:t>spoji dva existujúce stromy do jedného stromu</a:t>
            </a:r>
          </a:p>
          <a:p>
            <a:pPr marL="539750" lvl="2" indent="0">
              <a:buClr>
                <a:srgbClr val="669900"/>
              </a:buClr>
              <a:buSzPct val="120000"/>
              <a:buNone/>
            </a:pPr>
            <a:endParaRPr lang="sk-SK" sz="2400" dirty="0" smtClean="0"/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 smtClean="0"/>
              <a:t>Je </a:t>
            </a:r>
            <a:r>
              <a:rPr lang="sk-SK" dirty="0"/>
              <a:t>potrebný efektívny spôsob pre určovanie /vyhnutie sa </a:t>
            </a:r>
            <a:r>
              <a:rPr lang="sk-SK" dirty="0" smtClean="0"/>
              <a:t>cyklom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Algoritmus skončí, keď všetky vrcholy sú v jednom strome</a:t>
            </a:r>
            <a:r>
              <a:rPr lang="sk-SK" dirty="0" smtClean="0"/>
              <a:t>.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endParaRPr lang="en-US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47496" y="4826675"/>
            <a:ext cx="5639179" cy="20313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 smtClean="0"/>
              <a:t>Ak jednovrcholové grafy nepovažujem za stromy</a:t>
            </a:r>
          </a:p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 smtClean="0"/>
              <a:t>V </a:t>
            </a:r>
            <a:r>
              <a:rPr lang="sk-SK" sz="1800" dirty="0"/>
              <a:t>každom kroku hrana môže</a:t>
            </a:r>
            <a:r>
              <a:rPr lang="en-US" sz="1800" dirty="0"/>
              <a:t>:</a:t>
            </a:r>
            <a:endParaRPr lang="sk-SK" sz="1800" dirty="0"/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 smtClean="0"/>
              <a:t>zväčšiť </a:t>
            </a:r>
            <a:r>
              <a:rPr lang="sk-SK" sz="1800" dirty="0"/>
              <a:t>nejaký existujúci </a:t>
            </a:r>
            <a:r>
              <a:rPr lang="sk-SK" sz="1800" dirty="0"/>
              <a:t>strom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spojiť </a:t>
            </a:r>
            <a:r>
              <a:rPr lang="sk-SK" sz="1800" dirty="0"/>
              <a:t>dva existujúce stromy do jedného </a:t>
            </a:r>
            <a:r>
              <a:rPr lang="sk-SK" sz="1800" dirty="0"/>
              <a:t>stromu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vytvoriť </a:t>
            </a:r>
            <a:r>
              <a:rPr lang="sk-SK" sz="1800" dirty="0"/>
              <a:t>nový strom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-53163" y="1270114"/>
            <a:ext cx="9053786" cy="43923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kostra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pr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zdny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zoznam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hrán;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zotrieď </a:t>
            </a:r>
            <a:r>
              <a:rPr lang="en-US" sz="24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mno</a:t>
            </a:r>
            <a:r>
              <a:rPr lang="sk-SK" sz="24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žinu</a:t>
            </a:r>
            <a:r>
              <a:rPr lang="sk-SK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hr</a:t>
            </a:r>
            <a:r>
              <a:rPr lang="sk-SK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 v </a:t>
            </a:r>
            <a:r>
              <a:rPr lang="en-US" sz="24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grafe</a:t>
            </a:r>
            <a:r>
              <a:rPr lang="sk-SK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podla</a:t>
            </a:r>
            <a:r>
              <a:rPr lang="sk-SK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hodnoty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sk-SK" sz="24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 err="1" smtClean="0">
                <a:latin typeface="Consolas" pitchFamily="49" charset="0"/>
              </a:rPr>
              <a:t>prira</a:t>
            </a:r>
            <a:r>
              <a:rPr lang="sk-SK" sz="2400" dirty="0" smtClean="0">
                <a:latin typeface="Consolas" pitchFamily="49" charset="0"/>
              </a:rPr>
              <a:t>ď</a:t>
            </a:r>
            <a:r>
              <a:rPr lang="en-GB" sz="2400" dirty="0" smtClean="0">
                <a:latin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</a:rPr>
              <a:t>vrcholom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sk-SK" sz="2400" dirty="0" smtClean="0">
                <a:latin typeface="Consolas" pitchFamily="49" charset="0"/>
              </a:rPr>
              <a:t>č</a:t>
            </a:r>
            <a:r>
              <a:rPr lang="sk-SK" sz="2400" dirty="0">
                <a:latin typeface="Consolas" pitchFamily="49" charset="0"/>
              </a:rPr>
              <a:t>í</a:t>
            </a:r>
            <a:r>
              <a:rPr lang="en-GB" sz="2400" dirty="0" err="1" smtClean="0">
                <a:latin typeface="Consolas" pitchFamily="49" charset="0"/>
              </a:rPr>
              <a:t>sl</a:t>
            </a:r>
            <a:r>
              <a:rPr lang="sk-SK" sz="2400" dirty="0" smtClean="0">
                <a:latin typeface="Consolas" pitchFamily="49" charset="0"/>
              </a:rPr>
              <a:t>a </a:t>
            </a:r>
            <a:r>
              <a:rPr lang="sk-SK" sz="2400" dirty="0">
                <a:latin typeface="Consolas" pitchFamily="49" charset="0"/>
              </a:rPr>
              <a:t>k</a:t>
            </a:r>
            <a:r>
              <a:rPr lang="en-GB" sz="2400" dirty="0" err="1" smtClean="0">
                <a:latin typeface="Consolas" pitchFamily="49" charset="0"/>
              </a:rPr>
              <a:t>omponent</a:t>
            </a:r>
            <a:r>
              <a:rPr lang="sk-SK" sz="2400" dirty="0" err="1" smtClean="0">
                <a:latin typeface="Consolas" pitchFamily="49" charset="0"/>
              </a:rPr>
              <a:t>ov</a:t>
            </a:r>
            <a:r>
              <a:rPr lang="sk-SK" sz="2400" dirty="0" smtClean="0">
                <a:latin typeface="Consolas" pitchFamily="49" charset="0"/>
              </a:rPr>
              <a:t> </a:t>
            </a:r>
            <a:r>
              <a:rPr lang="en-GB" sz="2400" dirty="0" smtClean="0">
                <a:latin typeface="Consolas" pitchFamily="49" charset="0"/>
              </a:rPr>
              <a:t>od </a:t>
            </a:r>
            <a:r>
              <a:rPr lang="en-GB" sz="2400" dirty="0">
                <a:latin typeface="Consolas" pitchFamily="49" charset="0"/>
              </a:rPr>
              <a:t>1 </a:t>
            </a:r>
            <a:r>
              <a:rPr lang="en-GB" sz="2400" dirty="0" err="1">
                <a:latin typeface="Consolas" pitchFamily="49" charset="0"/>
              </a:rPr>
              <a:t>po</a:t>
            </a:r>
            <a:r>
              <a:rPr lang="en-GB" sz="2400" dirty="0">
                <a:latin typeface="Consolas" pitchFamily="49" charset="0"/>
              </a:rPr>
              <a:t> n</a:t>
            </a:r>
            <a:r>
              <a:rPr lang="en-GB" sz="2400" dirty="0" smtClean="0">
                <a:latin typeface="Consolas" pitchFamily="49" charset="0"/>
              </a:rPr>
              <a:t>;</a:t>
            </a:r>
            <a:r>
              <a:rPr lang="sk-SK" sz="2400" dirty="0" smtClean="0">
                <a:latin typeface="Consolas" pitchFamily="49" charset="0"/>
              </a:rPr>
              <a:t/>
            </a:r>
            <a:br>
              <a:rPr lang="sk-SK" sz="2400" dirty="0" smtClean="0">
                <a:latin typeface="Consolas" pitchFamily="49" charset="0"/>
              </a:rPr>
            </a:br>
            <a:r>
              <a:rPr lang="en-GB" sz="2400" dirty="0" smtClean="0">
                <a:solidFill>
                  <a:srgbClr val="00B050"/>
                </a:solidFill>
                <a:latin typeface="Consolas" pitchFamily="49" charset="0"/>
              </a:rPr>
              <a:t>//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kazdy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latin typeface="Consolas" pitchFamily="49" charset="0"/>
              </a:rPr>
              <a:t>vrchol</a:t>
            </a:r>
            <a:r>
              <a:rPr lang="en-GB" sz="2400" dirty="0" smtClean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je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na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zaciatku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vo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vlastnom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komponente</a:t>
            </a:r>
            <a:endParaRPr lang="en-US" sz="2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sk-SK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(</a:t>
            </a:r>
            <a:r>
              <a:rPr lang="sk-SK" sz="2400" dirty="0" smtClean="0">
                <a:latin typeface="Consolas" pitchFamily="49" charset="0"/>
              </a:rPr>
              <a:t>e</a:t>
            </a:r>
            <a:r>
              <a:rPr lang="sk-SK" sz="2400" dirty="0">
                <a:latin typeface="Consolas" pitchFamily="49" charset="0"/>
              </a:rPr>
              <a:t>: hrany </a:t>
            </a:r>
            <a:r>
              <a:rPr lang="en-US" sz="2400" dirty="0" err="1" smtClean="0">
                <a:latin typeface="Consolas" pitchFamily="49" charset="0"/>
              </a:rPr>
              <a:t>grafu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){</a:t>
            </a:r>
            <a:endParaRPr lang="en-US" sz="2400" dirty="0"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(</a:t>
            </a:r>
            <a:r>
              <a:rPr lang="en-US" sz="2400" dirty="0" err="1" smtClean="0">
                <a:latin typeface="Consolas" pitchFamily="49" charset="0"/>
                <a:sym typeface="Symbol" pitchFamily="18" charset="2"/>
              </a:rPr>
              <a:t>za</a:t>
            </a:r>
            <a:r>
              <a:rPr lang="sk-SK" sz="2400" dirty="0" smtClean="0">
                <a:latin typeface="Consolas" pitchFamily="49" charset="0"/>
                <a:sym typeface="Symbol" pitchFamily="18" charset="2"/>
              </a:rPr>
              <a:t>č</a:t>
            </a:r>
            <a:r>
              <a:rPr lang="en-US" sz="2400" dirty="0" err="1" smtClean="0">
                <a:latin typeface="Consolas" pitchFamily="49" charset="0"/>
                <a:sym typeface="Symbol" pitchFamily="18" charset="2"/>
              </a:rPr>
              <a:t>iatok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 a </a:t>
            </a:r>
            <a:r>
              <a:rPr lang="en-US" sz="2400" dirty="0" err="1" smtClean="0">
                <a:latin typeface="Consolas" pitchFamily="49" charset="0"/>
                <a:sym typeface="Symbol" pitchFamily="18" charset="2"/>
              </a:rPr>
              <a:t>koniec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Consolas" pitchFamily="49" charset="0"/>
                <a:sym typeface="Symbol" pitchFamily="18" charset="2"/>
              </a:rPr>
              <a:t>hrany</a:t>
            </a:r>
            <a:r>
              <a:rPr lang="sk-SK" sz="2400" dirty="0" smtClean="0">
                <a:latin typeface="Consolas" pitchFamily="49" charset="0"/>
                <a:sym typeface="Symbol" pitchFamily="18" charset="2"/>
              </a:rPr>
              <a:t> e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/>
            </a:r>
            <a:br>
              <a:rPr lang="sk-SK" sz="2400" dirty="0">
                <a:latin typeface="Consolas" pitchFamily="49" charset="0"/>
                <a:sym typeface="Symbol" pitchFamily="18" charset="2"/>
              </a:rPr>
            </a:br>
            <a:r>
              <a:rPr lang="sk-SK" sz="2400" dirty="0" smtClean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s</a:t>
            </a:r>
            <a:r>
              <a:rPr lang="sk-SK" sz="2400" dirty="0" smtClean="0">
                <a:latin typeface="Consolas" pitchFamily="49" charset="0"/>
                <a:sym typeface="Symbol" pitchFamily="18" charset="2"/>
              </a:rPr>
              <a:t>ú v rôznych komponentoch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){</a:t>
            </a:r>
          </a:p>
          <a:p>
            <a:pPr>
              <a:buNone/>
            </a:pPr>
            <a:r>
              <a:rPr lang="en-US" sz="2400" dirty="0" smtClean="0">
                <a:latin typeface="Consolas" pitchFamily="49" charset="0"/>
                <a:sym typeface="Symbol" pitchFamily="18" charset="2"/>
              </a:rPr>
              <a:t>	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	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	</a:t>
            </a:r>
            <a:r>
              <a:rPr lang="en-US" sz="2400" dirty="0" err="1" smtClean="0">
                <a:latin typeface="Consolas" pitchFamily="49" charset="0"/>
                <a:sym typeface="Symbol" pitchFamily="18" charset="2"/>
              </a:rPr>
              <a:t>kostra.pridajHranu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(e);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sk-SK" sz="2400" dirty="0" smtClean="0">
                <a:latin typeface="Consolas" pitchFamily="49" charset="0"/>
                <a:sym typeface="Symbol" pitchFamily="18" charset="2"/>
              </a:rPr>
              <a:t>spoj komponenty začiatku a konca hrany</a:t>
            </a:r>
            <a:r>
              <a:rPr lang="en-US" sz="2400" dirty="0" smtClean="0">
                <a:latin typeface="Consolas" pitchFamily="49" charset="0"/>
                <a:sym typeface="Symbol" pitchFamily="18" charset="2"/>
              </a:rPr>
              <a:t>;</a:t>
            </a:r>
            <a:endParaRPr lang="sk-SK" sz="2400" dirty="0" smtClean="0">
              <a:latin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sk-SK" sz="2400" dirty="0" smtClean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	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</a:rPr>
              <a:t>	}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076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Na druhý deň ho zase všetko </a:t>
            </a:r>
            <a:r>
              <a:rPr lang="sk-SK" dirty="0" smtClean="0"/>
              <a:t>predáme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10 g </a:t>
            </a:r>
            <a:r>
              <a:rPr lang="en-US" b="1" dirty="0"/>
              <a:t>x </a:t>
            </a:r>
            <a:r>
              <a:rPr lang="en-US" b="1" dirty="0" smtClean="0"/>
              <a:t>35 EUR/g </a:t>
            </a:r>
            <a:r>
              <a:rPr lang="en-US" b="1" dirty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350 EUR</a:t>
            </a:r>
          </a:p>
          <a:p>
            <a:r>
              <a:rPr lang="sk-SK" dirty="0" smtClean="0"/>
              <a:t>takže </a:t>
            </a:r>
            <a:r>
              <a:rPr lang="sk-SK" dirty="0"/>
              <a:t>budeme mať 350 </a:t>
            </a:r>
            <a:r>
              <a:rPr lang="sk-SK" dirty="0" smtClean="0"/>
              <a:t>eur</a:t>
            </a:r>
            <a:endParaRPr lang="sk-SK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55167932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587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Úloha 4</a:t>
            </a:r>
            <a:endParaRPr lang="en-US" dirty="0" smtClean="0"/>
          </a:p>
        </p:txBody>
      </p:sp>
      <p:grpSp>
        <p:nvGrpSpPr>
          <p:cNvPr id="2" name="Skupina 1"/>
          <p:cNvGrpSpPr/>
          <p:nvPr/>
        </p:nvGrpSpPr>
        <p:grpSpPr>
          <a:xfrm>
            <a:off x="621978" y="2558236"/>
            <a:ext cx="2335572" cy="2109444"/>
            <a:chOff x="375730" y="2138229"/>
            <a:chExt cx="3728328" cy="3059335"/>
          </a:xfrm>
        </p:grpSpPr>
        <p:sp>
          <p:nvSpPr>
            <p:cNvPr id="9" name="Oval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6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Courier New" pitchFamily="49" charset="0"/>
                  <a:sym typeface="Symbol" pitchFamily="18" charset="2"/>
                </a:rPr>
                <a:t>A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94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Courier New" pitchFamily="49" charset="0"/>
                  <a:sym typeface="Symbol" pitchFamily="18" charset="2"/>
                </a:rPr>
                <a:t>B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46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Courier New" pitchFamily="49" charset="0"/>
                  <a:sym typeface="Symbol" pitchFamily="18" charset="2"/>
                </a:rPr>
                <a:t>C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4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Courier New" pitchFamily="49" charset="0"/>
                  <a:sym typeface="Symbol" pitchFamily="18" charset="2"/>
                </a:rPr>
                <a:t>D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70458" y="4664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Courier New" pitchFamily="49" charset="0"/>
                  <a:sym typeface="Symbol" pitchFamily="18" charset="2"/>
                </a:rPr>
                <a:t>E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19" name="AutoShape 14"/>
            <p:cNvCxnSpPr>
              <a:cxnSpLocks noChangeShapeType="1"/>
              <a:stCxn id="9" idx="6"/>
              <a:endCxn id="10" idx="2"/>
            </p:cNvCxnSpPr>
            <p:nvPr>
              <p:custDataLst>
                <p:tags r:id="rId41"/>
              </p:custDataLst>
            </p:nvPr>
          </p:nvCxnSpPr>
          <p:spPr bwMode="auto">
            <a:xfrm>
              <a:off x="998908" y="2644864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0" name="AutoShape 15"/>
            <p:cNvCxnSpPr>
              <a:cxnSpLocks noChangeShapeType="1"/>
              <a:stCxn id="12" idx="0"/>
              <a:endCxn id="9" idx="4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713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21" name="AutoShape 16"/>
            <p:cNvCxnSpPr>
              <a:cxnSpLocks noChangeShapeType="1"/>
              <a:stCxn id="12" idx="5"/>
              <a:endCxn id="15" idx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902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2" name="AutoShape 17"/>
            <p:cNvCxnSpPr>
              <a:cxnSpLocks noChangeShapeType="1"/>
              <a:stCxn id="15" idx="7"/>
              <a:endCxn id="13" idx="3"/>
            </p:cNvCxnSpPr>
            <p:nvPr>
              <p:custDataLst>
                <p:tags r:id="rId44"/>
              </p:custDataLst>
            </p:nvPr>
          </p:nvCxnSpPr>
          <p:spPr bwMode="auto">
            <a:xfrm flipV="1">
              <a:off x="2426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3" name="AutoShape 18"/>
            <p:cNvCxnSpPr>
              <a:cxnSpLocks noChangeShapeType="1"/>
              <a:stCxn id="13" idx="0"/>
              <a:endCxn id="10" idx="4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3761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26" name="Text Box 2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5730" y="315445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284658" y="45117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46657" y="2138229"/>
              <a:ext cx="311151" cy="39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908" y="320048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872158" y="45371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7" name="AutoShape 14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>
              <a:off x="998908" y="4232660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9" name="AutoShape 14"/>
            <p:cNvCxnSpPr>
              <a:cxnSpLocks noChangeShapeType="1"/>
              <a:stCxn id="12" idx="7"/>
              <a:endCxn id="10" idx="3"/>
            </p:cNvCxnSpPr>
            <p:nvPr>
              <p:custDataLst>
                <p:tags r:id="rId52"/>
              </p:custDataLst>
            </p:nvPr>
          </p:nvCxnSpPr>
          <p:spPr bwMode="auto">
            <a:xfrm flipV="1">
              <a:off x="901743" y="2833449"/>
              <a:ext cx="2670830" cy="12230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0" name="Text Box 22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890205" y="2966606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12989" y="3710825"/>
              <a:ext cx="311151" cy="3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624471" cy="1097470"/>
          </a:xfrm>
        </p:spPr>
        <p:txBody>
          <a:bodyPr/>
          <a:lstStyle/>
          <a:p>
            <a:r>
              <a:rPr lang="sk-SK" u="sng" dirty="0" smtClean="0"/>
              <a:t>Otázka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Ktorou </a:t>
            </a:r>
            <a:r>
              <a:rPr lang="sk-SK" dirty="0"/>
              <a:t>hranou </a:t>
            </a:r>
            <a:r>
              <a:rPr lang="sk-SK" dirty="0" smtClean="0"/>
              <a:t>začneme </a:t>
            </a:r>
            <a:r>
              <a:rPr lang="sk-SK" dirty="0" err="1" smtClean="0"/>
              <a:t>Kruskalov</a:t>
            </a:r>
            <a:r>
              <a:rPr lang="sk-SK" dirty="0" smtClean="0"/>
              <a:t> algoritmus?</a:t>
            </a:r>
            <a:endParaRPr lang="sk-SK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5401338" y="2540051"/>
            <a:ext cx="2923955" cy="2094031"/>
            <a:chOff x="2306828" y="3108396"/>
            <a:chExt cx="4362445" cy="2963474"/>
          </a:xfrm>
        </p:grpSpPr>
        <p:sp>
          <p:nvSpPr>
            <p:cNvPr id="25" name="Oval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06828" y="4214885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F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88417" y="3108396"/>
              <a:ext cx="533401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H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1789" y="55384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G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0" name="Oval 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35873" y="52717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I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3" name="AutoShape 14"/>
            <p:cNvCxnSpPr>
              <a:cxnSpLocks noChangeShapeType="1"/>
              <a:stCxn id="25" idx="7"/>
              <a:endCxn id="27" idx="3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2762113" y="3563682"/>
              <a:ext cx="2104419" cy="7293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4" name="AutoShape 15"/>
            <p:cNvCxnSpPr>
              <a:cxnSpLocks noChangeShapeType="1"/>
              <a:stCxn id="29" idx="1"/>
              <a:endCxn id="25" idx="5"/>
            </p:cNvCxnSpPr>
            <p:nvPr>
              <p:custDataLst>
                <p:tags r:id="rId27"/>
              </p:custDataLst>
            </p:nvPr>
          </p:nvCxnSpPr>
          <p:spPr bwMode="auto">
            <a:xfrm flipH="1" flipV="1">
              <a:off x="2762113" y="4670170"/>
              <a:ext cx="1227791" cy="9464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36" name="AutoShape 18"/>
            <p:cNvCxnSpPr>
              <a:cxnSpLocks noChangeShapeType="1"/>
              <a:stCxn id="30" idx="0"/>
              <a:endCxn id="27" idx="5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5243702" y="3563682"/>
              <a:ext cx="1158871" cy="17080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38" name="Text Box 2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90558" y="5161419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05653" y="42279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23137" y="3994821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stCxn id="29" idx="6"/>
              <a:endCxn id="30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4445189" y="5538470"/>
              <a:ext cx="1690684" cy="266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46" name="AutoShape 14"/>
            <p:cNvCxnSpPr>
              <a:cxnSpLocks noChangeShapeType="1"/>
              <a:stCxn id="29" idx="0"/>
              <a:endCxn id="27" idx="4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178489" y="3641797"/>
              <a:ext cx="876628" cy="18966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7" name="Text Box 2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63101" y="5124122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617472" y="33659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1804279" y="4471354"/>
            <a:ext cx="4534571" cy="1915582"/>
            <a:chOff x="1642945" y="3106747"/>
            <a:chExt cx="5339749" cy="2487697"/>
          </a:xfrm>
        </p:grpSpPr>
        <p:sp>
          <p:nvSpPr>
            <p:cNvPr id="50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42945" y="506104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J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9780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11789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K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3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9294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L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54" name="AutoShape 14"/>
            <p:cNvCxnSpPr>
              <a:cxnSpLocks noChangeShapeType="1"/>
              <a:stCxn id="50" idx="7"/>
              <a:endCxn id="51" idx="3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2098230" y="3806915"/>
              <a:ext cx="969665" cy="13322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55" name="AutoShape 15"/>
            <p:cNvCxnSpPr>
              <a:cxnSpLocks noChangeShapeType="1"/>
              <a:stCxn id="52" idx="2"/>
              <a:endCxn id="50" idx="6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2176345" y="5326712"/>
              <a:ext cx="1735444" cy="10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56" name="AutoShape 18"/>
            <p:cNvCxnSpPr>
              <a:cxnSpLocks noChangeShapeType="1"/>
              <a:stCxn id="53" idx="1"/>
              <a:endCxn id="64" idx="5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5604843" y="3806915"/>
              <a:ext cx="922566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57" name="Text Box 2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8176" y="482994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09761" y="4132676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9" name="Text Box 2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71912" y="413267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0" name="AutoShape 14"/>
            <p:cNvCxnSpPr>
              <a:cxnSpLocks noChangeShapeType="1"/>
              <a:stCxn id="52" idx="6"/>
              <a:endCxn id="53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445189" y="5326712"/>
              <a:ext cx="200410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61" name="AutoShape 14"/>
            <p:cNvCxnSpPr>
              <a:cxnSpLocks noChangeShapeType="1"/>
              <a:stCxn id="52" idx="7"/>
              <a:endCxn id="64" idx="3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4367074" y="3806915"/>
              <a:ext cx="86059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2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01823" y="3106747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71082" y="416628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49558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N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5" name="AutoShape 15"/>
            <p:cNvCxnSpPr>
              <a:cxnSpLocks noChangeShapeType="1"/>
              <a:stCxn id="64" idx="2"/>
              <a:endCxn id="51" idx="6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3523180" y="3618330"/>
              <a:ext cx="162637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66" name="AutoShape 18"/>
            <p:cNvCxnSpPr>
              <a:cxnSpLocks noChangeShapeType="1"/>
              <a:stCxn id="52" idx="1"/>
              <a:endCxn id="51" idx="5"/>
            </p:cNvCxnSpPr>
            <p:nvPr>
              <p:custDataLst>
                <p:tags r:id="rId19"/>
              </p:custDataLst>
            </p:nvPr>
          </p:nvCxnSpPr>
          <p:spPr bwMode="auto">
            <a:xfrm flipH="1" flipV="1">
              <a:off x="3445065" y="3806915"/>
              <a:ext cx="54483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7" name="Text Box 2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73085" y="415542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8" name="Text Box 2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55870" y="48301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 smtClean="0">
                  <a:latin typeface="Times New Roman" pitchFamily="18" charset="0"/>
                </a:rPr>
                <a:t>7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752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5309" y="1657349"/>
            <a:ext cx="8544911" cy="47540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Algoritmus vyzerá jednoduchší ako </a:t>
            </a:r>
            <a:r>
              <a:rPr lang="sk-SK" dirty="0" err="1" smtClean="0"/>
              <a:t>Dijkstrov-Primov</a:t>
            </a:r>
            <a:r>
              <a:rPr lang="sk-SK" dirty="0" smtClean="0"/>
              <a:t>, ale 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Ťažšie </a:t>
            </a:r>
            <a:r>
              <a:rPr lang="sk-SK" dirty="0" err="1" smtClean="0"/>
              <a:t>implementovateľný</a:t>
            </a:r>
            <a:r>
              <a:rPr lang="sk-SK" dirty="0" smtClean="0"/>
              <a:t> (kontrola cyklov v </a:t>
            </a:r>
            <a:r>
              <a:rPr lang="sk-SK" dirty="0" smtClean="0"/>
              <a:t>grafe)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Menej efektívny </a:t>
            </a:r>
            <a:r>
              <a:rPr lang="sk-SK" dirty="0" smtClean="0">
                <a:cs typeface="Times New Roman" pitchFamily="18" charset="0"/>
              </a:rPr>
              <a:t>Θ(</a:t>
            </a:r>
            <a:r>
              <a:rPr lang="sk-SK" i="1" dirty="0" smtClean="0"/>
              <a:t>m</a:t>
            </a:r>
            <a:r>
              <a:rPr lang="sk-SK" dirty="0" smtClean="0"/>
              <a:t> log </a:t>
            </a:r>
            <a:r>
              <a:rPr lang="sk-SK" i="1" dirty="0" smtClean="0"/>
              <a:t>m</a:t>
            </a:r>
            <a:r>
              <a:rPr lang="sk-SK" dirty="0" smtClean="0"/>
              <a:t>) – utriedenie hrán</a:t>
            </a:r>
          </a:p>
          <a:p>
            <a:pPr marL="625475" lvl="1" indent="0" eaLnBrk="1" hangingPunct="1">
              <a:lnSpc>
                <a:spcPct val="90000"/>
              </a:lnSpc>
              <a:buNone/>
            </a:pPr>
            <a:r>
              <a:rPr lang="sk-SK" dirty="0"/>
              <a:t>	</a:t>
            </a:r>
            <a:r>
              <a:rPr lang="sk-SK" dirty="0" smtClean="0"/>
              <a:t>( počet hrán môže byť až n</a:t>
            </a:r>
            <a:r>
              <a:rPr lang="sk-SK" baseline="30000" dirty="0" smtClean="0"/>
              <a:t>2</a:t>
            </a:r>
            <a:r>
              <a:rPr lang="sk-SK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Implementácia spojenia komponentov ovplyvní zložitosť</a:t>
            </a:r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i="1" dirty="0" smtClean="0">
                <a:solidFill>
                  <a:srgbClr val="FF0000"/>
                </a:solidFill>
              </a:rPr>
              <a:t>Kontrola cyklov:</a:t>
            </a:r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 smtClean="0"/>
              <a:t>cyklus existuje, práve vtedy ak, hrana spája vrcholy v tom istom komponente.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r>
              <a:rPr lang="sk-SK" dirty="0" smtClean="0"/>
              <a:t> - poznámky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2176" y="1560351"/>
            <a:ext cx="8688447" cy="50424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u="sng" dirty="0" smtClean="0"/>
              <a:t>Časová </a:t>
            </a:r>
            <a:r>
              <a:rPr lang="sk-SK" u="sng" dirty="0"/>
              <a:t>zložitosť </a:t>
            </a:r>
            <a:r>
              <a:rPr lang="sk-SK" dirty="0"/>
              <a:t>závisí od použitých dátových štruktúr v implementácii. 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V oboch algoritmoch sa kontroluje, či pridanie prvku nevytvorí cyklus, čo je najťažší krok.</a:t>
            </a:r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Ak má graf </a:t>
            </a:r>
            <a:r>
              <a:rPr lang="sk-SK" dirty="0" smtClean="0">
                <a:solidFill>
                  <a:srgbClr val="FF0000"/>
                </a:solidFill>
              </a:rPr>
              <a:t>veľký počet vrcholov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smtClean="0"/>
              <a:t>	tak </a:t>
            </a:r>
            <a:r>
              <a:rPr lang="sk-SK" dirty="0" err="1" smtClean="0"/>
              <a:t>Primov</a:t>
            </a:r>
            <a:r>
              <a:rPr lang="sk-SK" dirty="0" smtClean="0"/>
              <a:t> algoritmus je lepší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Ak má graf </a:t>
            </a:r>
            <a:r>
              <a:rPr lang="sk-SK" dirty="0" smtClean="0">
                <a:solidFill>
                  <a:srgbClr val="FF0000"/>
                </a:solidFill>
              </a:rPr>
              <a:t>malý počet hrán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smtClean="0"/>
              <a:t>	tak časová zložitosť </a:t>
            </a:r>
            <a:r>
              <a:rPr lang="sk-SK" dirty="0" err="1" smtClean="0"/>
              <a:t>Kruskalovho</a:t>
            </a:r>
            <a:r>
              <a:rPr lang="sk-SK" dirty="0" smtClean="0"/>
              <a:t> algoritmu je lepšia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 smtClean="0"/>
              <a:t>Primov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 smtClean="0"/>
              <a:t>Kruskalov</a:t>
            </a:r>
            <a:r>
              <a:rPr lang="en-US" dirty="0" smtClean="0"/>
              <a:t> </a:t>
            </a:r>
            <a:r>
              <a:rPr lang="sk-SK" dirty="0" smtClean="0"/>
              <a:t>a</a:t>
            </a:r>
            <a:r>
              <a:rPr lang="en-US" dirty="0" err="1" smtClean="0"/>
              <a:t>lgoritm</a:t>
            </a:r>
            <a:r>
              <a:rPr lang="sk-SK" dirty="0" err="1" smtClean="0"/>
              <a:t>us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ástupný symbol obsahu 2"/>
          <p:cNvSpPr>
            <a:spLocks noGrp="1"/>
          </p:cNvSpPr>
          <p:nvPr>
            <p:ph idx="1"/>
          </p:nvPr>
        </p:nvSpPr>
        <p:spPr>
          <a:xfrm>
            <a:off x="307416" y="1553448"/>
            <a:ext cx="8574505" cy="344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V </a:t>
            </a:r>
            <a:r>
              <a:rPr lang="sk-SK" dirty="0" smtClean="0"/>
              <a:t>obci</a:t>
            </a:r>
            <a:r>
              <a:rPr lang="en-US" dirty="0" smtClean="0"/>
              <a:t> </a:t>
            </a:r>
            <a:r>
              <a:rPr lang="en-US" dirty="0" err="1" smtClean="0"/>
              <a:t>Kocurkovo</a:t>
            </a:r>
            <a:r>
              <a:rPr lang="sk-SK" dirty="0" smtClean="0"/>
              <a:t> </a:t>
            </a:r>
            <a:r>
              <a:rPr lang="sk-SK" dirty="0"/>
              <a:t>stojí niekoľko </a:t>
            </a:r>
            <a:r>
              <a:rPr lang="sk-SK" dirty="0" smtClean="0"/>
              <a:t>domov 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Všetky </a:t>
            </a:r>
            <a:r>
              <a:rPr lang="sk-SK" dirty="0"/>
              <a:t>stoja pri jedinej rovnej ceste, ktorá cez obec </a:t>
            </a:r>
            <a:r>
              <a:rPr lang="sk-SK" dirty="0" smtClean="0"/>
              <a:t>prechádza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O </a:t>
            </a:r>
            <a:r>
              <a:rPr lang="sk-SK" dirty="0"/>
              <a:t>každom dome vieme, na koľkom metri cesty od začiatku obce má </a:t>
            </a:r>
            <a:r>
              <a:rPr lang="sk-SK" dirty="0" smtClean="0"/>
              <a:t>bránu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Našou úlohou je rozmiestniť na ceste čo </a:t>
            </a:r>
            <a:r>
              <a:rPr lang="sk-SK" i="1" u="sng" dirty="0"/>
              <a:t>najmenej</a:t>
            </a:r>
            <a:r>
              <a:rPr lang="sk-SK" dirty="0"/>
              <a:t> autobusových zastávok tak, aby sme nimi pokryli celú </a:t>
            </a:r>
            <a:r>
              <a:rPr lang="sk-SK" dirty="0" smtClean="0"/>
              <a:t>obec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musia </a:t>
            </a:r>
            <a:r>
              <a:rPr lang="sk-SK" dirty="0"/>
              <a:t>byť umiestnené tak, aby to nik nemal z domu na zastávku ďalej ako </a:t>
            </a:r>
            <a:r>
              <a:rPr lang="en-US" dirty="0"/>
              <a:t>500 </a:t>
            </a:r>
            <a:r>
              <a:rPr lang="sk-SK" dirty="0" smtClean="0"/>
              <a:t>metrov</a:t>
            </a:r>
            <a:endParaRPr lang="sk-SK" dirty="0"/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Zástupný symbol obsahu 2"/>
          <p:cNvSpPr>
            <a:spLocks noGrp="1"/>
          </p:cNvSpPr>
          <p:nvPr>
            <p:ph idx="1"/>
          </p:nvPr>
        </p:nvSpPr>
        <p:spPr>
          <a:xfrm>
            <a:off x="298269" y="1536220"/>
            <a:ext cx="8634412" cy="2536049"/>
          </a:xfrm>
        </p:spPr>
        <p:txBody>
          <a:bodyPr/>
          <a:lstStyle/>
          <a:p>
            <a:r>
              <a:rPr lang="sk-SK" dirty="0" smtClean="0"/>
              <a:t>V Kocúrkove stoja domy na nasledujúcich súradniciach:</a:t>
            </a:r>
            <a:endParaRPr lang="sk-SK" dirty="0"/>
          </a:p>
          <a:p>
            <a:pPr lvl="1"/>
            <a:r>
              <a:rPr lang="sk-SK" dirty="0" smtClean="0"/>
              <a:t>100, 250, 600, 1000, 1100, 1200, 2300, 3300 a 3450 metrov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sk-SK" dirty="0" smtClean="0"/>
              <a:t>od začiatku obce.</a:t>
            </a:r>
            <a:endParaRPr lang="en-US" dirty="0" smtClean="0"/>
          </a:p>
          <a:p>
            <a:r>
              <a:rPr lang="sk-SK" dirty="0" smtClean="0"/>
              <a:t>Nájdite ručne čo najlepšie rozmiestnenie zastávok.</a:t>
            </a:r>
            <a:endParaRPr lang="en-US" dirty="0" smtClean="0"/>
          </a:p>
          <a:p>
            <a:r>
              <a:rPr lang="sk-SK" dirty="0" smtClean="0"/>
              <a:t>Situáciu si môžeme znázorniť nasledovne: </a:t>
            </a:r>
          </a:p>
        </p:txBody>
      </p:sp>
      <p:pic>
        <p:nvPicPr>
          <p:cNvPr id="99332" name="Picture 35" descr="zastavk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4314825"/>
            <a:ext cx="819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Zástupný symbol obsahu 2"/>
          <p:cNvSpPr>
            <a:spLocks noGrp="1"/>
          </p:cNvSpPr>
          <p:nvPr>
            <p:ph idx="1"/>
          </p:nvPr>
        </p:nvSpPr>
        <p:spPr>
          <a:xfrm>
            <a:off x="287785" y="1552350"/>
            <a:ext cx="8666162" cy="4498975"/>
          </a:xfrm>
        </p:spPr>
        <p:txBody>
          <a:bodyPr/>
          <a:lstStyle/>
          <a:p>
            <a:pPr eaLnBrk="1" hangingPunct="1"/>
            <a:r>
              <a:rPr lang="sk-SK" dirty="0" smtClean="0"/>
              <a:t>Optimálne riešenie je postaviť štyri zastávky. </a:t>
            </a:r>
            <a:endParaRPr lang="en-US" dirty="0" smtClean="0"/>
          </a:p>
          <a:p>
            <a:pPr eaLnBrk="1" hangingPunct="1"/>
            <a:r>
              <a:rPr lang="sk-SK" dirty="0" smtClean="0"/>
              <a:t>Existuje veľa spôsobov, ako to spraviť</a:t>
            </a:r>
            <a:endParaRPr lang="en-US" dirty="0" smtClean="0"/>
          </a:p>
          <a:p>
            <a:pPr eaLnBrk="1" hangingPunct="1"/>
            <a:r>
              <a:rPr lang="en-US" dirty="0" smtClean="0"/>
              <a:t>N</a:t>
            </a:r>
            <a:r>
              <a:rPr lang="sk-SK" dirty="0" err="1" smtClean="0"/>
              <a:t>apríklad</a:t>
            </a:r>
            <a:r>
              <a:rPr lang="en-US" dirty="0"/>
              <a:t> </a:t>
            </a:r>
            <a:r>
              <a:rPr lang="sk-SK" dirty="0" smtClean="0"/>
              <a:t>na súradniciach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sk-SK" dirty="0" smtClean="0"/>
              <a:t>300 (prvé tri domy)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sk-SK" dirty="0" smtClean="0"/>
              <a:t>1100  (štvrtý až šiesty dom)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sk-SK" dirty="0" smtClean="0"/>
              <a:t>2800 (siedmy a ôsmy dom)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sk-SK" dirty="0" smtClean="0"/>
              <a:t>3350 (posledný dom)</a:t>
            </a:r>
          </a:p>
          <a:p>
            <a:pPr eaLnBrk="1" hangingPunct="1"/>
            <a:r>
              <a:rPr lang="sk-SK" dirty="0" smtClean="0"/>
              <a:t>Iné, rovnako dobré riešenie, na súradniciach</a:t>
            </a:r>
            <a:br>
              <a:rPr lang="sk-SK" dirty="0" smtClean="0"/>
            </a:br>
            <a:r>
              <a:rPr lang="sk-SK" dirty="0" smtClean="0"/>
              <a:t>	600, 1200, 2300 a 3333. </a:t>
            </a: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Zástupný symbol obsahu 2"/>
          <p:cNvSpPr>
            <a:spLocks noGrp="1"/>
          </p:cNvSpPr>
          <p:nvPr>
            <p:ph idx="1"/>
          </p:nvPr>
        </p:nvSpPr>
        <p:spPr>
          <a:xfrm>
            <a:off x="286081" y="1560448"/>
            <a:ext cx="8529637" cy="4979987"/>
          </a:xfrm>
        </p:spPr>
        <p:txBody>
          <a:bodyPr/>
          <a:lstStyle/>
          <a:p>
            <a:pPr eaLnBrk="1" hangingPunct="1"/>
            <a:r>
              <a:rPr lang="sk-SK" dirty="0" smtClean="0"/>
              <a:t>Ako ale dokázať, že nám na túto obec nestačia tri zastávky? </a:t>
            </a:r>
          </a:p>
          <a:p>
            <a:pPr eaLnBrk="1" hangingPunct="1"/>
            <a:r>
              <a:rPr lang="sk-SK" dirty="0" smtClean="0"/>
              <a:t>Ako sformulovať všeobecný algoritmus, ktorý bude túto úlohu riešiť a vždy nájde optimálne riešenie? </a:t>
            </a:r>
          </a:p>
          <a:p>
            <a:pPr eaLnBrk="1" hangingPunct="1">
              <a:buFontTx/>
              <a:buNone/>
            </a:pPr>
            <a:r>
              <a:rPr lang="sk-SK" dirty="0" smtClean="0"/>
              <a:t>Optimálne riešenie vieme zostrojiť tak, že stále opakujeme nasledujúce kroky: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	</a:t>
            </a:r>
            <a:r>
              <a:rPr lang="sk-SK" dirty="0" smtClean="0">
                <a:solidFill>
                  <a:schemeClr val="tx1"/>
                </a:solidFill>
              </a:rPr>
              <a:t>1.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rgbClr val="00B050"/>
                </a:solidFill>
              </a:rPr>
              <a:t>Nájdeme prvý dom v obci, ktorý ešte pri sebe</a:t>
            </a:r>
            <a:br>
              <a:rPr lang="sk-SK" b="1" dirty="0" smtClean="0">
                <a:solidFill>
                  <a:srgbClr val="00B050"/>
                </a:solidFill>
              </a:rPr>
            </a:br>
            <a:r>
              <a:rPr lang="sk-SK" b="1" dirty="0" smtClean="0">
                <a:solidFill>
                  <a:srgbClr val="00B050"/>
                </a:solidFill>
              </a:rPr>
              <a:t>	nemá zastávku.</a:t>
            </a:r>
            <a:br>
              <a:rPr lang="sk-SK" b="1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2. </a:t>
            </a:r>
            <a:r>
              <a:rPr lang="sk-SK" b="1" dirty="0" smtClean="0">
                <a:solidFill>
                  <a:srgbClr val="00B050"/>
                </a:solidFill>
              </a:rPr>
              <a:t>Postavíme zastávku  500 metrov zaň.</a:t>
            </a:r>
          </a:p>
          <a:p>
            <a:pPr eaLnBrk="1" hangingPunct="1">
              <a:buFontTx/>
              <a:buNone/>
            </a:pPr>
            <a:endParaRPr lang="sk-SK" dirty="0" smtClean="0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Problém rozvrhovania</a:t>
            </a:r>
            <a:endParaRPr lang="en-US" dirty="0" smtClean="0"/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8260" y="1369766"/>
            <a:ext cx="8682362" cy="41312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u="sng" dirty="0" smtClean="0"/>
              <a:t>Vstup</a:t>
            </a:r>
            <a:r>
              <a:rPr lang="en-US" dirty="0" smtClean="0"/>
              <a:t>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množina </a:t>
            </a:r>
            <a:r>
              <a:rPr lang="en-US" b="1" i="1" dirty="0" smtClean="0"/>
              <a:t>T</a:t>
            </a:r>
            <a:r>
              <a:rPr lang="en-US" dirty="0" smtClean="0"/>
              <a:t> </a:t>
            </a:r>
            <a:r>
              <a:rPr lang="sk-SK" dirty="0" smtClean="0"/>
              <a:t>obsahujúca 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r>
              <a:rPr lang="sk-SK" dirty="0" smtClean="0"/>
              <a:t>úloh</a:t>
            </a:r>
            <a:r>
              <a:rPr lang="en-US" dirty="0" smtClean="0"/>
              <a:t>, </a:t>
            </a:r>
            <a:r>
              <a:rPr lang="sk-SK" dirty="0" smtClean="0"/>
              <a:t>z ktorých každá má</a:t>
            </a:r>
            <a:r>
              <a:rPr lang="en-US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sk-SK" sz="2800" dirty="0" smtClean="0"/>
              <a:t>s</a:t>
            </a:r>
            <a:r>
              <a:rPr lang="en-US" sz="2800" baseline="-25000" dirty="0" err="1" smtClean="0"/>
              <a:t>i</a:t>
            </a:r>
            <a:r>
              <a:rPr lang="sk-SK" sz="2800" baseline="-25000" dirty="0" smtClean="0"/>
              <a:t> </a:t>
            </a:r>
            <a:r>
              <a:rPr lang="sk-SK" sz="2800" dirty="0" smtClean="0"/>
              <a:t>– čas začiatku</a:t>
            </a:r>
            <a:endParaRPr lang="en-US" sz="2800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sk-SK" sz="2800" dirty="0"/>
              <a:t>- </a:t>
            </a:r>
            <a:r>
              <a:rPr lang="sk-SK" sz="2800" dirty="0" smtClean="0"/>
              <a:t>čas dokončenia;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&lt; f</a:t>
            </a:r>
            <a:r>
              <a:rPr lang="en-US" sz="2800" baseline="-25000" dirty="0" smtClean="0"/>
              <a:t>i</a:t>
            </a:r>
            <a:endParaRPr lang="sk-SK" sz="2800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&lt;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i</a:t>
            </a:r>
            <a:r>
              <a:rPr lang="sk-SK" sz="2800" dirty="0" smtClean="0"/>
              <a:t> ,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&gt;</a:t>
            </a:r>
            <a:r>
              <a:rPr lang="sk-SK" sz="2800" dirty="0" smtClean="0"/>
              <a:t> - časová perióda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>
                <a:solidFill>
                  <a:srgbClr val="FF0000"/>
                </a:solidFill>
              </a:rPr>
              <a:t>Problém rozvrhovania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smtClean="0"/>
              <a:t>Vykonať všetky úlohy s minimálnym počtom strojov</a:t>
            </a:r>
            <a:r>
              <a:rPr lang="en-US" dirty="0" smtClean="0"/>
              <a:t>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543049" y="4910486"/>
            <a:ext cx="5967413" cy="1803400"/>
            <a:chOff x="1498600" y="3581400"/>
            <a:chExt cx="5967413" cy="1803400"/>
          </a:xfrm>
        </p:grpSpPr>
        <p:grpSp>
          <p:nvGrpSpPr>
            <p:cNvPr id="106500" name="Group 249"/>
            <p:cNvGrpSpPr>
              <a:grpSpLocks/>
            </p:cNvGrpSpPr>
            <p:nvPr/>
          </p:nvGrpSpPr>
          <p:grpSpPr bwMode="auto">
            <a:xfrm>
              <a:off x="2317750" y="4492625"/>
              <a:ext cx="4632325" cy="131763"/>
              <a:chOff x="1563" y="2893"/>
              <a:chExt cx="2590" cy="73"/>
            </a:xfrm>
          </p:grpSpPr>
          <p:sp>
            <p:nvSpPr>
              <p:cNvPr id="107026" name="Line 49"/>
              <p:cNvSpPr>
                <a:spLocks noChangeShapeType="1"/>
              </p:cNvSpPr>
              <p:nvPr/>
            </p:nvSpPr>
            <p:spPr bwMode="auto">
              <a:xfrm>
                <a:off x="156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7" name="Line 50"/>
              <p:cNvSpPr>
                <a:spLocks noChangeShapeType="1"/>
              </p:cNvSpPr>
              <p:nvPr/>
            </p:nvSpPr>
            <p:spPr bwMode="auto">
              <a:xfrm>
                <a:off x="158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8" name="Line 51"/>
              <p:cNvSpPr>
                <a:spLocks noChangeShapeType="1"/>
              </p:cNvSpPr>
              <p:nvPr/>
            </p:nvSpPr>
            <p:spPr bwMode="auto">
              <a:xfrm>
                <a:off x="160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9" name="Line 52"/>
              <p:cNvSpPr>
                <a:spLocks noChangeShapeType="1"/>
              </p:cNvSpPr>
              <p:nvPr/>
            </p:nvSpPr>
            <p:spPr bwMode="auto">
              <a:xfrm>
                <a:off x="163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0" name="Line 53"/>
              <p:cNvSpPr>
                <a:spLocks noChangeShapeType="1"/>
              </p:cNvSpPr>
              <p:nvPr/>
            </p:nvSpPr>
            <p:spPr bwMode="auto">
              <a:xfrm>
                <a:off x="165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1" name="Line 54"/>
              <p:cNvSpPr>
                <a:spLocks noChangeShapeType="1"/>
              </p:cNvSpPr>
              <p:nvPr/>
            </p:nvSpPr>
            <p:spPr bwMode="auto">
              <a:xfrm>
                <a:off x="167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2" name="Line 55"/>
              <p:cNvSpPr>
                <a:spLocks noChangeShapeType="1"/>
              </p:cNvSpPr>
              <p:nvPr/>
            </p:nvSpPr>
            <p:spPr bwMode="auto">
              <a:xfrm>
                <a:off x="170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3" name="Line 56"/>
              <p:cNvSpPr>
                <a:spLocks noChangeShapeType="1"/>
              </p:cNvSpPr>
              <p:nvPr/>
            </p:nvSpPr>
            <p:spPr bwMode="auto">
              <a:xfrm>
                <a:off x="172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4" name="Line 57"/>
              <p:cNvSpPr>
                <a:spLocks noChangeShapeType="1"/>
              </p:cNvSpPr>
              <p:nvPr/>
            </p:nvSpPr>
            <p:spPr bwMode="auto">
              <a:xfrm>
                <a:off x="174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5" name="Line 58"/>
              <p:cNvSpPr>
                <a:spLocks noChangeShapeType="1"/>
              </p:cNvSpPr>
              <p:nvPr/>
            </p:nvSpPr>
            <p:spPr bwMode="auto">
              <a:xfrm>
                <a:off x="177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6" name="Line 59"/>
              <p:cNvSpPr>
                <a:spLocks noChangeShapeType="1"/>
              </p:cNvSpPr>
              <p:nvPr/>
            </p:nvSpPr>
            <p:spPr bwMode="auto">
              <a:xfrm>
                <a:off x="179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7" name="Line 60"/>
              <p:cNvSpPr>
                <a:spLocks noChangeShapeType="1"/>
              </p:cNvSpPr>
              <p:nvPr/>
            </p:nvSpPr>
            <p:spPr bwMode="auto">
              <a:xfrm>
                <a:off x="181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8" name="Line 61"/>
              <p:cNvSpPr>
                <a:spLocks noChangeShapeType="1"/>
              </p:cNvSpPr>
              <p:nvPr/>
            </p:nvSpPr>
            <p:spPr bwMode="auto">
              <a:xfrm>
                <a:off x="183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9" name="Line 62"/>
              <p:cNvSpPr>
                <a:spLocks noChangeShapeType="1"/>
              </p:cNvSpPr>
              <p:nvPr/>
            </p:nvSpPr>
            <p:spPr bwMode="auto">
              <a:xfrm>
                <a:off x="186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0" name="Line 63"/>
              <p:cNvSpPr>
                <a:spLocks noChangeShapeType="1"/>
              </p:cNvSpPr>
              <p:nvPr/>
            </p:nvSpPr>
            <p:spPr bwMode="auto">
              <a:xfrm>
                <a:off x="188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1" name="Line 64"/>
              <p:cNvSpPr>
                <a:spLocks noChangeShapeType="1"/>
              </p:cNvSpPr>
              <p:nvPr/>
            </p:nvSpPr>
            <p:spPr bwMode="auto">
              <a:xfrm>
                <a:off x="190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2" name="Line 65"/>
              <p:cNvSpPr>
                <a:spLocks noChangeShapeType="1"/>
              </p:cNvSpPr>
              <p:nvPr/>
            </p:nvSpPr>
            <p:spPr bwMode="auto">
              <a:xfrm>
                <a:off x="193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3" name="Line 66"/>
              <p:cNvSpPr>
                <a:spLocks noChangeShapeType="1"/>
              </p:cNvSpPr>
              <p:nvPr/>
            </p:nvSpPr>
            <p:spPr bwMode="auto">
              <a:xfrm>
                <a:off x="195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4" name="Line 67"/>
              <p:cNvSpPr>
                <a:spLocks noChangeShapeType="1"/>
              </p:cNvSpPr>
              <p:nvPr/>
            </p:nvSpPr>
            <p:spPr bwMode="auto">
              <a:xfrm>
                <a:off x="197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5" name="Line 68"/>
              <p:cNvSpPr>
                <a:spLocks noChangeShapeType="1"/>
              </p:cNvSpPr>
              <p:nvPr/>
            </p:nvSpPr>
            <p:spPr bwMode="auto">
              <a:xfrm>
                <a:off x="200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6" name="Line 69"/>
              <p:cNvSpPr>
                <a:spLocks noChangeShapeType="1"/>
              </p:cNvSpPr>
              <p:nvPr/>
            </p:nvSpPr>
            <p:spPr bwMode="auto">
              <a:xfrm>
                <a:off x="202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7" name="Line 70"/>
              <p:cNvSpPr>
                <a:spLocks noChangeShapeType="1"/>
              </p:cNvSpPr>
              <p:nvPr/>
            </p:nvSpPr>
            <p:spPr bwMode="auto">
              <a:xfrm>
                <a:off x="204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8" name="Line 71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9" name="Line 72"/>
              <p:cNvSpPr>
                <a:spLocks noChangeShapeType="1"/>
              </p:cNvSpPr>
              <p:nvPr/>
            </p:nvSpPr>
            <p:spPr bwMode="auto">
              <a:xfrm>
                <a:off x="209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0" name="Line 73"/>
              <p:cNvSpPr>
                <a:spLocks noChangeShapeType="1"/>
              </p:cNvSpPr>
              <p:nvPr/>
            </p:nvSpPr>
            <p:spPr bwMode="auto">
              <a:xfrm>
                <a:off x="211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1" name="Line 74"/>
              <p:cNvSpPr>
                <a:spLocks noChangeShapeType="1"/>
              </p:cNvSpPr>
              <p:nvPr/>
            </p:nvSpPr>
            <p:spPr bwMode="auto">
              <a:xfrm>
                <a:off x="213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2" name="Line 75"/>
              <p:cNvSpPr>
                <a:spLocks noChangeShapeType="1"/>
              </p:cNvSpPr>
              <p:nvPr/>
            </p:nvSpPr>
            <p:spPr bwMode="auto">
              <a:xfrm>
                <a:off x="216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3" name="Line 76"/>
              <p:cNvSpPr>
                <a:spLocks noChangeShapeType="1"/>
              </p:cNvSpPr>
              <p:nvPr/>
            </p:nvSpPr>
            <p:spPr bwMode="auto">
              <a:xfrm>
                <a:off x="218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4" name="Line 77"/>
              <p:cNvSpPr>
                <a:spLocks noChangeShapeType="1"/>
              </p:cNvSpPr>
              <p:nvPr/>
            </p:nvSpPr>
            <p:spPr bwMode="auto">
              <a:xfrm>
                <a:off x="220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5" name="Line 78"/>
              <p:cNvSpPr>
                <a:spLocks noChangeShapeType="1"/>
              </p:cNvSpPr>
              <p:nvPr/>
            </p:nvSpPr>
            <p:spPr bwMode="auto">
              <a:xfrm>
                <a:off x="223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6" name="Line 79"/>
              <p:cNvSpPr>
                <a:spLocks noChangeShapeType="1"/>
              </p:cNvSpPr>
              <p:nvPr/>
            </p:nvSpPr>
            <p:spPr bwMode="auto">
              <a:xfrm>
                <a:off x="225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7" name="Line 80"/>
              <p:cNvSpPr>
                <a:spLocks noChangeShapeType="1"/>
              </p:cNvSpPr>
              <p:nvPr/>
            </p:nvSpPr>
            <p:spPr bwMode="auto">
              <a:xfrm>
                <a:off x="227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8" name="Line 81"/>
              <p:cNvSpPr>
                <a:spLocks noChangeShapeType="1"/>
              </p:cNvSpPr>
              <p:nvPr/>
            </p:nvSpPr>
            <p:spPr bwMode="auto">
              <a:xfrm>
                <a:off x="230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9" name="Line 82"/>
              <p:cNvSpPr>
                <a:spLocks noChangeShapeType="1"/>
              </p:cNvSpPr>
              <p:nvPr/>
            </p:nvSpPr>
            <p:spPr bwMode="auto">
              <a:xfrm>
                <a:off x="232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0" name="Line 83"/>
              <p:cNvSpPr>
                <a:spLocks noChangeShapeType="1"/>
              </p:cNvSpPr>
              <p:nvPr/>
            </p:nvSpPr>
            <p:spPr bwMode="auto">
              <a:xfrm>
                <a:off x="234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1" name="Line 84"/>
              <p:cNvSpPr>
                <a:spLocks noChangeShapeType="1"/>
              </p:cNvSpPr>
              <p:nvPr/>
            </p:nvSpPr>
            <p:spPr bwMode="auto">
              <a:xfrm>
                <a:off x="236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2" name="Line 85"/>
              <p:cNvSpPr>
                <a:spLocks noChangeShapeType="1"/>
              </p:cNvSpPr>
              <p:nvPr/>
            </p:nvSpPr>
            <p:spPr bwMode="auto">
              <a:xfrm>
                <a:off x="239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3" name="Line 86"/>
              <p:cNvSpPr>
                <a:spLocks noChangeShapeType="1"/>
              </p:cNvSpPr>
              <p:nvPr/>
            </p:nvSpPr>
            <p:spPr bwMode="auto">
              <a:xfrm>
                <a:off x="241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4" name="Line 87"/>
              <p:cNvSpPr>
                <a:spLocks noChangeShapeType="1"/>
              </p:cNvSpPr>
              <p:nvPr/>
            </p:nvSpPr>
            <p:spPr bwMode="auto">
              <a:xfrm>
                <a:off x="243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5" name="Line 88"/>
              <p:cNvSpPr>
                <a:spLocks noChangeShapeType="1"/>
              </p:cNvSpPr>
              <p:nvPr/>
            </p:nvSpPr>
            <p:spPr bwMode="auto">
              <a:xfrm>
                <a:off x="246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6" name="Line 89"/>
              <p:cNvSpPr>
                <a:spLocks noChangeShapeType="1"/>
              </p:cNvSpPr>
              <p:nvPr/>
            </p:nvSpPr>
            <p:spPr bwMode="auto">
              <a:xfrm>
                <a:off x="248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7" name="Line 90"/>
              <p:cNvSpPr>
                <a:spLocks noChangeShapeType="1"/>
              </p:cNvSpPr>
              <p:nvPr/>
            </p:nvSpPr>
            <p:spPr bwMode="auto">
              <a:xfrm>
                <a:off x="250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8" name="Line 91"/>
              <p:cNvSpPr>
                <a:spLocks noChangeShapeType="1"/>
              </p:cNvSpPr>
              <p:nvPr/>
            </p:nvSpPr>
            <p:spPr bwMode="auto">
              <a:xfrm>
                <a:off x="253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9" name="Line 92"/>
              <p:cNvSpPr>
                <a:spLocks noChangeShapeType="1"/>
              </p:cNvSpPr>
              <p:nvPr/>
            </p:nvSpPr>
            <p:spPr bwMode="auto">
              <a:xfrm>
                <a:off x="255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0" name="Line 93"/>
              <p:cNvSpPr>
                <a:spLocks noChangeShapeType="1"/>
              </p:cNvSpPr>
              <p:nvPr/>
            </p:nvSpPr>
            <p:spPr bwMode="auto">
              <a:xfrm>
                <a:off x="257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1" name="Line 94"/>
              <p:cNvSpPr>
                <a:spLocks noChangeShapeType="1"/>
              </p:cNvSpPr>
              <p:nvPr/>
            </p:nvSpPr>
            <p:spPr bwMode="auto">
              <a:xfrm>
                <a:off x="259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2" name="Line 95"/>
              <p:cNvSpPr>
                <a:spLocks noChangeShapeType="1"/>
              </p:cNvSpPr>
              <p:nvPr/>
            </p:nvSpPr>
            <p:spPr bwMode="auto">
              <a:xfrm>
                <a:off x="262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3" name="Line 96"/>
              <p:cNvSpPr>
                <a:spLocks noChangeShapeType="1"/>
              </p:cNvSpPr>
              <p:nvPr/>
            </p:nvSpPr>
            <p:spPr bwMode="auto">
              <a:xfrm>
                <a:off x="264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4" name="Line 97"/>
              <p:cNvSpPr>
                <a:spLocks noChangeShapeType="1"/>
              </p:cNvSpPr>
              <p:nvPr/>
            </p:nvSpPr>
            <p:spPr bwMode="auto">
              <a:xfrm>
                <a:off x="266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5" name="Line 98"/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6" name="Line 99"/>
              <p:cNvSpPr>
                <a:spLocks noChangeShapeType="1"/>
              </p:cNvSpPr>
              <p:nvPr/>
            </p:nvSpPr>
            <p:spPr bwMode="auto">
              <a:xfrm>
                <a:off x="271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7" name="Line 100"/>
              <p:cNvSpPr>
                <a:spLocks noChangeShapeType="1"/>
              </p:cNvSpPr>
              <p:nvPr/>
            </p:nvSpPr>
            <p:spPr bwMode="auto">
              <a:xfrm>
                <a:off x="273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8" name="Line 101"/>
              <p:cNvSpPr>
                <a:spLocks noChangeShapeType="1"/>
              </p:cNvSpPr>
              <p:nvPr/>
            </p:nvSpPr>
            <p:spPr bwMode="auto">
              <a:xfrm>
                <a:off x="276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9" name="Line 102"/>
              <p:cNvSpPr>
                <a:spLocks noChangeShapeType="1"/>
              </p:cNvSpPr>
              <p:nvPr/>
            </p:nvSpPr>
            <p:spPr bwMode="auto">
              <a:xfrm>
                <a:off x="278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0" name="Line 103"/>
              <p:cNvSpPr>
                <a:spLocks noChangeShapeType="1"/>
              </p:cNvSpPr>
              <p:nvPr/>
            </p:nvSpPr>
            <p:spPr bwMode="auto">
              <a:xfrm>
                <a:off x="280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1" name="Line 104"/>
              <p:cNvSpPr>
                <a:spLocks noChangeShapeType="1"/>
              </p:cNvSpPr>
              <p:nvPr/>
            </p:nvSpPr>
            <p:spPr bwMode="auto">
              <a:xfrm>
                <a:off x="282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2" name="Line 105"/>
              <p:cNvSpPr>
                <a:spLocks noChangeShapeType="1"/>
              </p:cNvSpPr>
              <p:nvPr/>
            </p:nvSpPr>
            <p:spPr bwMode="auto">
              <a:xfrm>
                <a:off x="285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3" name="Line 106"/>
              <p:cNvSpPr>
                <a:spLocks noChangeShapeType="1"/>
              </p:cNvSpPr>
              <p:nvPr/>
            </p:nvSpPr>
            <p:spPr bwMode="auto">
              <a:xfrm>
                <a:off x="287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4" name="Line 107"/>
              <p:cNvSpPr>
                <a:spLocks noChangeShapeType="1"/>
              </p:cNvSpPr>
              <p:nvPr/>
            </p:nvSpPr>
            <p:spPr bwMode="auto">
              <a:xfrm>
                <a:off x="289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5" name="Line 108"/>
              <p:cNvSpPr>
                <a:spLocks noChangeShapeType="1"/>
              </p:cNvSpPr>
              <p:nvPr/>
            </p:nvSpPr>
            <p:spPr bwMode="auto">
              <a:xfrm>
                <a:off x="292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6" name="Line 109"/>
              <p:cNvSpPr>
                <a:spLocks noChangeShapeType="1"/>
              </p:cNvSpPr>
              <p:nvPr/>
            </p:nvSpPr>
            <p:spPr bwMode="auto">
              <a:xfrm>
                <a:off x="294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7" name="Line 110"/>
              <p:cNvSpPr>
                <a:spLocks noChangeShapeType="1"/>
              </p:cNvSpPr>
              <p:nvPr/>
            </p:nvSpPr>
            <p:spPr bwMode="auto">
              <a:xfrm>
                <a:off x="296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8" name="Line 111"/>
              <p:cNvSpPr>
                <a:spLocks noChangeShapeType="1"/>
              </p:cNvSpPr>
              <p:nvPr/>
            </p:nvSpPr>
            <p:spPr bwMode="auto">
              <a:xfrm>
                <a:off x="299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9" name="Line 112"/>
              <p:cNvSpPr>
                <a:spLocks noChangeShapeType="1"/>
              </p:cNvSpPr>
              <p:nvPr/>
            </p:nvSpPr>
            <p:spPr bwMode="auto">
              <a:xfrm>
                <a:off x="301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0" name="Line 113"/>
              <p:cNvSpPr>
                <a:spLocks noChangeShapeType="1"/>
              </p:cNvSpPr>
              <p:nvPr/>
            </p:nvSpPr>
            <p:spPr bwMode="auto">
              <a:xfrm>
                <a:off x="303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1" name="Line 114"/>
              <p:cNvSpPr>
                <a:spLocks noChangeShapeType="1"/>
              </p:cNvSpPr>
              <p:nvPr/>
            </p:nvSpPr>
            <p:spPr bwMode="auto">
              <a:xfrm>
                <a:off x="306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2" name="Line 115"/>
              <p:cNvSpPr>
                <a:spLocks noChangeShapeType="1"/>
              </p:cNvSpPr>
              <p:nvPr/>
            </p:nvSpPr>
            <p:spPr bwMode="auto">
              <a:xfrm>
                <a:off x="308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3" name="Line 116"/>
              <p:cNvSpPr>
                <a:spLocks noChangeShapeType="1"/>
              </p:cNvSpPr>
              <p:nvPr/>
            </p:nvSpPr>
            <p:spPr bwMode="auto">
              <a:xfrm>
                <a:off x="310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4" name="Line 117"/>
              <p:cNvSpPr>
                <a:spLocks noChangeShapeType="1"/>
              </p:cNvSpPr>
              <p:nvPr/>
            </p:nvSpPr>
            <p:spPr bwMode="auto">
              <a:xfrm>
                <a:off x="312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5" name="Line 118"/>
              <p:cNvSpPr>
                <a:spLocks noChangeShapeType="1"/>
              </p:cNvSpPr>
              <p:nvPr/>
            </p:nvSpPr>
            <p:spPr bwMode="auto">
              <a:xfrm>
                <a:off x="315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6" name="Line 119"/>
              <p:cNvSpPr>
                <a:spLocks noChangeShapeType="1"/>
              </p:cNvSpPr>
              <p:nvPr/>
            </p:nvSpPr>
            <p:spPr bwMode="auto">
              <a:xfrm>
                <a:off x="317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7" name="Line 120"/>
              <p:cNvSpPr>
                <a:spLocks noChangeShapeType="1"/>
              </p:cNvSpPr>
              <p:nvPr/>
            </p:nvSpPr>
            <p:spPr bwMode="auto">
              <a:xfrm>
                <a:off x="319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8" name="Line 121"/>
              <p:cNvSpPr>
                <a:spLocks noChangeShapeType="1"/>
              </p:cNvSpPr>
              <p:nvPr/>
            </p:nvSpPr>
            <p:spPr bwMode="auto">
              <a:xfrm>
                <a:off x="322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9" name="Line 122"/>
              <p:cNvSpPr>
                <a:spLocks noChangeShapeType="1"/>
              </p:cNvSpPr>
              <p:nvPr/>
            </p:nvSpPr>
            <p:spPr bwMode="auto">
              <a:xfrm>
                <a:off x="324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0" name="Line 123"/>
              <p:cNvSpPr>
                <a:spLocks noChangeShapeType="1"/>
              </p:cNvSpPr>
              <p:nvPr/>
            </p:nvSpPr>
            <p:spPr bwMode="auto">
              <a:xfrm>
                <a:off x="326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1" name="Line 124"/>
              <p:cNvSpPr>
                <a:spLocks noChangeShapeType="1"/>
              </p:cNvSpPr>
              <p:nvPr/>
            </p:nvSpPr>
            <p:spPr bwMode="auto">
              <a:xfrm>
                <a:off x="329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2" name="Line 125"/>
              <p:cNvSpPr>
                <a:spLocks noChangeShapeType="1"/>
              </p:cNvSpPr>
              <p:nvPr/>
            </p:nvSpPr>
            <p:spPr bwMode="auto">
              <a:xfrm>
                <a:off x="331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3" name="Line 126"/>
              <p:cNvSpPr>
                <a:spLocks noChangeShapeType="1"/>
              </p:cNvSpPr>
              <p:nvPr/>
            </p:nvSpPr>
            <p:spPr bwMode="auto">
              <a:xfrm>
                <a:off x="333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4" name="Line 127"/>
              <p:cNvSpPr>
                <a:spLocks noChangeShapeType="1"/>
              </p:cNvSpPr>
              <p:nvPr/>
            </p:nvSpPr>
            <p:spPr bwMode="auto">
              <a:xfrm>
                <a:off x="335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5" name="Line 128"/>
              <p:cNvSpPr>
                <a:spLocks noChangeShapeType="1"/>
              </p:cNvSpPr>
              <p:nvPr/>
            </p:nvSpPr>
            <p:spPr bwMode="auto">
              <a:xfrm>
                <a:off x="338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6" name="Line 129"/>
              <p:cNvSpPr>
                <a:spLocks noChangeShapeType="1"/>
              </p:cNvSpPr>
              <p:nvPr/>
            </p:nvSpPr>
            <p:spPr bwMode="auto">
              <a:xfrm>
                <a:off x="340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7" name="Line 130"/>
              <p:cNvSpPr>
                <a:spLocks noChangeShapeType="1"/>
              </p:cNvSpPr>
              <p:nvPr/>
            </p:nvSpPr>
            <p:spPr bwMode="auto">
              <a:xfrm>
                <a:off x="342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8" name="Line 131"/>
              <p:cNvSpPr>
                <a:spLocks noChangeShapeType="1"/>
              </p:cNvSpPr>
              <p:nvPr/>
            </p:nvSpPr>
            <p:spPr bwMode="auto">
              <a:xfrm>
                <a:off x="345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9" name="Line 132"/>
              <p:cNvSpPr>
                <a:spLocks noChangeShapeType="1"/>
              </p:cNvSpPr>
              <p:nvPr/>
            </p:nvSpPr>
            <p:spPr bwMode="auto">
              <a:xfrm>
                <a:off x="347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0" name="Line 133"/>
              <p:cNvSpPr>
                <a:spLocks noChangeShapeType="1"/>
              </p:cNvSpPr>
              <p:nvPr/>
            </p:nvSpPr>
            <p:spPr bwMode="auto">
              <a:xfrm>
                <a:off x="349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1" name="Line 134"/>
              <p:cNvSpPr>
                <a:spLocks noChangeShapeType="1"/>
              </p:cNvSpPr>
              <p:nvPr/>
            </p:nvSpPr>
            <p:spPr bwMode="auto">
              <a:xfrm>
                <a:off x="352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2" name="Line 135"/>
              <p:cNvSpPr>
                <a:spLocks noChangeShapeType="1"/>
              </p:cNvSpPr>
              <p:nvPr/>
            </p:nvSpPr>
            <p:spPr bwMode="auto">
              <a:xfrm>
                <a:off x="354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3" name="Line 136"/>
              <p:cNvSpPr>
                <a:spLocks noChangeShapeType="1"/>
              </p:cNvSpPr>
              <p:nvPr/>
            </p:nvSpPr>
            <p:spPr bwMode="auto">
              <a:xfrm>
                <a:off x="356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4" name="Line 137"/>
              <p:cNvSpPr>
                <a:spLocks noChangeShapeType="1"/>
              </p:cNvSpPr>
              <p:nvPr/>
            </p:nvSpPr>
            <p:spPr bwMode="auto">
              <a:xfrm>
                <a:off x="358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5" name="Line 138"/>
              <p:cNvSpPr>
                <a:spLocks noChangeShapeType="1"/>
              </p:cNvSpPr>
              <p:nvPr/>
            </p:nvSpPr>
            <p:spPr bwMode="auto">
              <a:xfrm>
                <a:off x="361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6" name="Line 139"/>
              <p:cNvSpPr>
                <a:spLocks noChangeShapeType="1"/>
              </p:cNvSpPr>
              <p:nvPr/>
            </p:nvSpPr>
            <p:spPr bwMode="auto">
              <a:xfrm>
                <a:off x="363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7" name="Line 140"/>
              <p:cNvSpPr>
                <a:spLocks noChangeShapeType="1"/>
              </p:cNvSpPr>
              <p:nvPr/>
            </p:nvSpPr>
            <p:spPr bwMode="auto">
              <a:xfrm>
                <a:off x="365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8" name="Line 141"/>
              <p:cNvSpPr>
                <a:spLocks noChangeShapeType="1"/>
              </p:cNvSpPr>
              <p:nvPr/>
            </p:nvSpPr>
            <p:spPr bwMode="auto">
              <a:xfrm>
                <a:off x="368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9" name="Line 142"/>
              <p:cNvSpPr>
                <a:spLocks noChangeShapeType="1"/>
              </p:cNvSpPr>
              <p:nvPr/>
            </p:nvSpPr>
            <p:spPr bwMode="auto">
              <a:xfrm>
                <a:off x="370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0" name="Line 143"/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1" name="Line 144"/>
              <p:cNvSpPr>
                <a:spLocks noChangeShapeType="1"/>
              </p:cNvSpPr>
              <p:nvPr/>
            </p:nvSpPr>
            <p:spPr bwMode="auto">
              <a:xfrm>
                <a:off x="375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2" name="Line 145"/>
              <p:cNvSpPr>
                <a:spLocks noChangeShapeType="1"/>
              </p:cNvSpPr>
              <p:nvPr/>
            </p:nvSpPr>
            <p:spPr bwMode="auto">
              <a:xfrm>
                <a:off x="377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3" name="Line 146"/>
              <p:cNvSpPr>
                <a:spLocks noChangeShapeType="1"/>
              </p:cNvSpPr>
              <p:nvPr/>
            </p:nvSpPr>
            <p:spPr bwMode="auto">
              <a:xfrm>
                <a:off x="379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4" name="Line 147"/>
              <p:cNvSpPr>
                <a:spLocks noChangeShapeType="1"/>
              </p:cNvSpPr>
              <p:nvPr/>
            </p:nvSpPr>
            <p:spPr bwMode="auto">
              <a:xfrm>
                <a:off x="382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5" name="Line 148"/>
              <p:cNvSpPr>
                <a:spLocks noChangeShapeType="1"/>
              </p:cNvSpPr>
              <p:nvPr/>
            </p:nvSpPr>
            <p:spPr bwMode="auto">
              <a:xfrm>
                <a:off x="384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6" name="Line 149"/>
              <p:cNvSpPr>
                <a:spLocks noChangeShapeType="1"/>
              </p:cNvSpPr>
              <p:nvPr/>
            </p:nvSpPr>
            <p:spPr bwMode="auto">
              <a:xfrm>
                <a:off x="386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7" name="Line 150"/>
              <p:cNvSpPr>
                <a:spLocks noChangeShapeType="1"/>
              </p:cNvSpPr>
              <p:nvPr/>
            </p:nvSpPr>
            <p:spPr bwMode="auto">
              <a:xfrm>
                <a:off x="388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8" name="Line 151"/>
              <p:cNvSpPr>
                <a:spLocks noChangeShapeType="1"/>
              </p:cNvSpPr>
              <p:nvPr/>
            </p:nvSpPr>
            <p:spPr bwMode="auto">
              <a:xfrm>
                <a:off x="391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9" name="Line 152"/>
              <p:cNvSpPr>
                <a:spLocks noChangeShapeType="1"/>
              </p:cNvSpPr>
              <p:nvPr/>
            </p:nvSpPr>
            <p:spPr bwMode="auto">
              <a:xfrm>
                <a:off x="393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0" name="Line 153"/>
              <p:cNvSpPr>
                <a:spLocks noChangeShapeType="1"/>
              </p:cNvSpPr>
              <p:nvPr/>
            </p:nvSpPr>
            <p:spPr bwMode="auto">
              <a:xfrm>
                <a:off x="395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1" name="Line 154"/>
              <p:cNvSpPr>
                <a:spLocks noChangeShapeType="1"/>
              </p:cNvSpPr>
              <p:nvPr/>
            </p:nvSpPr>
            <p:spPr bwMode="auto">
              <a:xfrm>
                <a:off x="398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2" name="Line 155"/>
              <p:cNvSpPr>
                <a:spLocks noChangeShapeType="1"/>
              </p:cNvSpPr>
              <p:nvPr/>
            </p:nvSpPr>
            <p:spPr bwMode="auto">
              <a:xfrm>
                <a:off x="400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3" name="Line 156"/>
              <p:cNvSpPr>
                <a:spLocks noChangeShapeType="1"/>
              </p:cNvSpPr>
              <p:nvPr/>
            </p:nvSpPr>
            <p:spPr bwMode="auto">
              <a:xfrm>
                <a:off x="402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4" name="Line 157"/>
              <p:cNvSpPr>
                <a:spLocks noChangeShapeType="1"/>
              </p:cNvSpPr>
              <p:nvPr/>
            </p:nvSpPr>
            <p:spPr bwMode="auto">
              <a:xfrm>
                <a:off x="405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5" name="Line 158"/>
              <p:cNvSpPr>
                <a:spLocks noChangeShapeType="1"/>
              </p:cNvSpPr>
              <p:nvPr/>
            </p:nvSpPr>
            <p:spPr bwMode="auto">
              <a:xfrm>
                <a:off x="407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6" name="Line 159"/>
              <p:cNvSpPr>
                <a:spLocks noChangeShapeType="1"/>
              </p:cNvSpPr>
              <p:nvPr/>
            </p:nvSpPr>
            <p:spPr bwMode="auto">
              <a:xfrm>
                <a:off x="409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7" name="Line 160"/>
              <p:cNvSpPr>
                <a:spLocks noChangeShapeType="1"/>
              </p:cNvSpPr>
              <p:nvPr/>
            </p:nvSpPr>
            <p:spPr bwMode="auto">
              <a:xfrm>
                <a:off x="411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8" name="Line 161"/>
              <p:cNvSpPr>
                <a:spLocks noChangeShapeType="1"/>
              </p:cNvSpPr>
              <p:nvPr/>
            </p:nvSpPr>
            <p:spPr bwMode="auto">
              <a:xfrm>
                <a:off x="414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9" name="Line 162"/>
              <p:cNvSpPr>
                <a:spLocks noChangeShapeType="1"/>
              </p:cNvSpPr>
              <p:nvPr/>
            </p:nvSpPr>
            <p:spPr bwMode="auto">
              <a:xfrm>
                <a:off x="156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0" name="Line 163"/>
              <p:cNvSpPr>
                <a:spLocks noChangeShapeType="1"/>
              </p:cNvSpPr>
              <p:nvPr/>
            </p:nvSpPr>
            <p:spPr bwMode="auto">
              <a:xfrm>
                <a:off x="158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1" name="Line 164"/>
              <p:cNvSpPr>
                <a:spLocks noChangeShapeType="1"/>
              </p:cNvSpPr>
              <p:nvPr/>
            </p:nvSpPr>
            <p:spPr bwMode="auto">
              <a:xfrm>
                <a:off x="160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2" name="Line 165"/>
              <p:cNvSpPr>
                <a:spLocks noChangeShapeType="1"/>
              </p:cNvSpPr>
              <p:nvPr/>
            </p:nvSpPr>
            <p:spPr bwMode="auto">
              <a:xfrm>
                <a:off x="163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3" name="Line 166"/>
              <p:cNvSpPr>
                <a:spLocks noChangeShapeType="1"/>
              </p:cNvSpPr>
              <p:nvPr/>
            </p:nvSpPr>
            <p:spPr bwMode="auto">
              <a:xfrm>
                <a:off x="165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4" name="Line 167"/>
              <p:cNvSpPr>
                <a:spLocks noChangeShapeType="1"/>
              </p:cNvSpPr>
              <p:nvPr/>
            </p:nvSpPr>
            <p:spPr bwMode="auto">
              <a:xfrm>
                <a:off x="167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5" name="Line 168"/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6" name="Line 169"/>
              <p:cNvSpPr>
                <a:spLocks noChangeShapeType="1"/>
              </p:cNvSpPr>
              <p:nvPr/>
            </p:nvSpPr>
            <p:spPr bwMode="auto">
              <a:xfrm>
                <a:off x="172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7" name="Line 170"/>
              <p:cNvSpPr>
                <a:spLocks noChangeShapeType="1"/>
              </p:cNvSpPr>
              <p:nvPr/>
            </p:nvSpPr>
            <p:spPr bwMode="auto">
              <a:xfrm>
                <a:off x="174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8" name="Line 171"/>
              <p:cNvSpPr>
                <a:spLocks noChangeShapeType="1"/>
              </p:cNvSpPr>
              <p:nvPr/>
            </p:nvSpPr>
            <p:spPr bwMode="auto">
              <a:xfrm>
                <a:off x="177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9" name="Line 172"/>
              <p:cNvSpPr>
                <a:spLocks noChangeShapeType="1"/>
              </p:cNvSpPr>
              <p:nvPr/>
            </p:nvSpPr>
            <p:spPr bwMode="auto">
              <a:xfrm>
                <a:off x="179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0" name="Line 173"/>
              <p:cNvSpPr>
                <a:spLocks noChangeShapeType="1"/>
              </p:cNvSpPr>
              <p:nvPr/>
            </p:nvSpPr>
            <p:spPr bwMode="auto">
              <a:xfrm>
                <a:off x="181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1" name="Line 174"/>
              <p:cNvSpPr>
                <a:spLocks noChangeShapeType="1"/>
              </p:cNvSpPr>
              <p:nvPr/>
            </p:nvSpPr>
            <p:spPr bwMode="auto">
              <a:xfrm>
                <a:off x="183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2" name="Line 175"/>
              <p:cNvSpPr>
                <a:spLocks noChangeShapeType="1"/>
              </p:cNvSpPr>
              <p:nvPr/>
            </p:nvSpPr>
            <p:spPr bwMode="auto">
              <a:xfrm>
                <a:off x="186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3" name="Line 176"/>
              <p:cNvSpPr>
                <a:spLocks noChangeShapeType="1"/>
              </p:cNvSpPr>
              <p:nvPr/>
            </p:nvSpPr>
            <p:spPr bwMode="auto">
              <a:xfrm>
                <a:off x="188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4" name="Line 177"/>
              <p:cNvSpPr>
                <a:spLocks noChangeShapeType="1"/>
              </p:cNvSpPr>
              <p:nvPr/>
            </p:nvSpPr>
            <p:spPr bwMode="auto">
              <a:xfrm>
                <a:off x="190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5" name="Line 178"/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6" name="Line 179"/>
              <p:cNvSpPr>
                <a:spLocks noChangeShapeType="1"/>
              </p:cNvSpPr>
              <p:nvPr/>
            </p:nvSpPr>
            <p:spPr bwMode="auto">
              <a:xfrm>
                <a:off x="195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7" name="Line 180"/>
              <p:cNvSpPr>
                <a:spLocks noChangeShapeType="1"/>
              </p:cNvSpPr>
              <p:nvPr/>
            </p:nvSpPr>
            <p:spPr bwMode="auto">
              <a:xfrm>
                <a:off x="197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8" name="Line 181"/>
              <p:cNvSpPr>
                <a:spLocks noChangeShapeType="1"/>
              </p:cNvSpPr>
              <p:nvPr/>
            </p:nvSpPr>
            <p:spPr bwMode="auto">
              <a:xfrm>
                <a:off x="200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9" name="Line 182"/>
              <p:cNvSpPr>
                <a:spLocks noChangeShapeType="1"/>
              </p:cNvSpPr>
              <p:nvPr/>
            </p:nvSpPr>
            <p:spPr bwMode="auto">
              <a:xfrm>
                <a:off x="202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0" name="Line 183"/>
              <p:cNvSpPr>
                <a:spLocks noChangeShapeType="1"/>
              </p:cNvSpPr>
              <p:nvPr/>
            </p:nvSpPr>
            <p:spPr bwMode="auto">
              <a:xfrm>
                <a:off x="204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1" name="Line 184"/>
              <p:cNvSpPr>
                <a:spLocks noChangeShapeType="1"/>
              </p:cNvSpPr>
              <p:nvPr/>
            </p:nvSpPr>
            <p:spPr bwMode="auto">
              <a:xfrm>
                <a:off x="207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2" name="Line 185"/>
              <p:cNvSpPr>
                <a:spLocks noChangeShapeType="1"/>
              </p:cNvSpPr>
              <p:nvPr/>
            </p:nvSpPr>
            <p:spPr bwMode="auto">
              <a:xfrm>
                <a:off x="209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3" name="Line 186"/>
              <p:cNvSpPr>
                <a:spLocks noChangeShapeType="1"/>
              </p:cNvSpPr>
              <p:nvPr/>
            </p:nvSpPr>
            <p:spPr bwMode="auto">
              <a:xfrm>
                <a:off x="211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4" name="Line 187"/>
              <p:cNvSpPr>
                <a:spLocks noChangeShapeType="1"/>
              </p:cNvSpPr>
              <p:nvPr/>
            </p:nvSpPr>
            <p:spPr bwMode="auto">
              <a:xfrm>
                <a:off x="213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5" name="Line 188"/>
              <p:cNvSpPr>
                <a:spLocks noChangeShapeType="1"/>
              </p:cNvSpPr>
              <p:nvPr/>
            </p:nvSpPr>
            <p:spPr bwMode="auto">
              <a:xfrm>
                <a:off x="216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6" name="Line 189"/>
              <p:cNvSpPr>
                <a:spLocks noChangeShapeType="1"/>
              </p:cNvSpPr>
              <p:nvPr/>
            </p:nvSpPr>
            <p:spPr bwMode="auto">
              <a:xfrm>
                <a:off x="218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7" name="Line 190"/>
              <p:cNvSpPr>
                <a:spLocks noChangeShapeType="1"/>
              </p:cNvSpPr>
              <p:nvPr/>
            </p:nvSpPr>
            <p:spPr bwMode="auto">
              <a:xfrm>
                <a:off x="220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8" name="Line 191"/>
              <p:cNvSpPr>
                <a:spLocks noChangeShapeType="1"/>
              </p:cNvSpPr>
              <p:nvPr/>
            </p:nvSpPr>
            <p:spPr bwMode="auto">
              <a:xfrm>
                <a:off x="223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9" name="Line 192"/>
              <p:cNvSpPr>
                <a:spLocks noChangeShapeType="1"/>
              </p:cNvSpPr>
              <p:nvPr/>
            </p:nvSpPr>
            <p:spPr bwMode="auto">
              <a:xfrm>
                <a:off x="225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0" name="Line 193"/>
              <p:cNvSpPr>
                <a:spLocks noChangeShapeType="1"/>
              </p:cNvSpPr>
              <p:nvPr/>
            </p:nvSpPr>
            <p:spPr bwMode="auto">
              <a:xfrm>
                <a:off x="227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1" name="Line 194"/>
              <p:cNvSpPr>
                <a:spLocks noChangeShapeType="1"/>
              </p:cNvSpPr>
              <p:nvPr/>
            </p:nvSpPr>
            <p:spPr bwMode="auto">
              <a:xfrm>
                <a:off x="230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2" name="Line 195"/>
              <p:cNvSpPr>
                <a:spLocks noChangeShapeType="1"/>
              </p:cNvSpPr>
              <p:nvPr/>
            </p:nvSpPr>
            <p:spPr bwMode="auto">
              <a:xfrm>
                <a:off x="232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3" name="Line 196"/>
              <p:cNvSpPr>
                <a:spLocks noChangeShapeType="1"/>
              </p:cNvSpPr>
              <p:nvPr/>
            </p:nvSpPr>
            <p:spPr bwMode="auto">
              <a:xfrm>
                <a:off x="234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4" name="Line 197"/>
              <p:cNvSpPr>
                <a:spLocks noChangeShapeType="1"/>
              </p:cNvSpPr>
              <p:nvPr/>
            </p:nvSpPr>
            <p:spPr bwMode="auto">
              <a:xfrm>
                <a:off x="236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5" name="Line 198"/>
              <p:cNvSpPr>
                <a:spLocks noChangeShapeType="1"/>
              </p:cNvSpPr>
              <p:nvPr/>
            </p:nvSpPr>
            <p:spPr bwMode="auto">
              <a:xfrm>
                <a:off x="239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6" name="Line 199"/>
              <p:cNvSpPr>
                <a:spLocks noChangeShapeType="1"/>
              </p:cNvSpPr>
              <p:nvPr/>
            </p:nvSpPr>
            <p:spPr bwMode="auto">
              <a:xfrm>
                <a:off x="241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7" name="Line 200"/>
              <p:cNvSpPr>
                <a:spLocks noChangeShapeType="1"/>
              </p:cNvSpPr>
              <p:nvPr/>
            </p:nvSpPr>
            <p:spPr bwMode="auto">
              <a:xfrm>
                <a:off x="243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8" name="Line 201"/>
              <p:cNvSpPr>
                <a:spLocks noChangeShapeType="1"/>
              </p:cNvSpPr>
              <p:nvPr/>
            </p:nvSpPr>
            <p:spPr bwMode="auto">
              <a:xfrm>
                <a:off x="246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9" name="Line 202"/>
              <p:cNvSpPr>
                <a:spLocks noChangeShapeType="1"/>
              </p:cNvSpPr>
              <p:nvPr/>
            </p:nvSpPr>
            <p:spPr bwMode="auto">
              <a:xfrm>
                <a:off x="248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0" name="Line 203"/>
              <p:cNvSpPr>
                <a:spLocks noChangeShapeType="1"/>
              </p:cNvSpPr>
              <p:nvPr/>
            </p:nvSpPr>
            <p:spPr bwMode="auto">
              <a:xfrm>
                <a:off x="250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1" name="Line 204"/>
              <p:cNvSpPr>
                <a:spLocks noChangeShapeType="1"/>
              </p:cNvSpPr>
              <p:nvPr/>
            </p:nvSpPr>
            <p:spPr bwMode="auto">
              <a:xfrm>
                <a:off x="253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2" name="Line 205"/>
              <p:cNvSpPr>
                <a:spLocks noChangeShapeType="1"/>
              </p:cNvSpPr>
              <p:nvPr/>
            </p:nvSpPr>
            <p:spPr bwMode="auto">
              <a:xfrm>
                <a:off x="255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3" name="Line 206"/>
              <p:cNvSpPr>
                <a:spLocks noChangeShapeType="1"/>
              </p:cNvSpPr>
              <p:nvPr/>
            </p:nvSpPr>
            <p:spPr bwMode="auto">
              <a:xfrm>
                <a:off x="257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4" name="Line 207"/>
              <p:cNvSpPr>
                <a:spLocks noChangeShapeType="1"/>
              </p:cNvSpPr>
              <p:nvPr/>
            </p:nvSpPr>
            <p:spPr bwMode="auto">
              <a:xfrm>
                <a:off x="259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5" name="Line 208"/>
              <p:cNvSpPr>
                <a:spLocks noChangeShapeType="1"/>
              </p:cNvSpPr>
              <p:nvPr/>
            </p:nvSpPr>
            <p:spPr bwMode="auto">
              <a:xfrm>
                <a:off x="262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6" name="Line 209"/>
              <p:cNvSpPr>
                <a:spLocks noChangeShapeType="1"/>
              </p:cNvSpPr>
              <p:nvPr/>
            </p:nvSpPr>
            <p:spPr bwMode="auto">
              <a:xfrm>
                <a:off x="264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7" name="Line 210"/>
              <p:cNvSpPr>
                <a:spLocks noChangeShapeType="1"/>
              </p:cNvSpPr>
              <p:nvPr/>
            </p:nvSpPr>
            <p:spPr bwMode="auto">
              <a:xfrm>
                <a:off x="266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8" name="Line 211"/>
              <p:cNvSpPr>
                <a:spLocks noChangeShapeType="1"/>
              </p:cNvSpPr>
              <p:nvPr/>
            </p:nvSpPr>
            <p:spPr bwMode="auto">
              <a:xfrm>
                <a:off x="269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9" name="Line 212"/>
              <p:cNvSpPr>
                <a:spLocks noChangeShapeType="1"/>
              </p:cNvSpPr>
              <p:nvPr/>
            </p:nvSpPr>
            <p:spPr bwMode="auto">
              <a:xfrm>
                <a:off x="271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0" name="Line 213"/>
              <p:cNvSpPr>
                <a:spLocks noChangeShapeType="1"/>
              </p:cNvSpPr>
              <p:nvPr/>
            </p:nvSpPr>
            <p:spPr bwMode="auto">
              <a:xfrm>
                <a:off x="273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1" name="Line 214"/>
              <p:cNvSpPr>
                <a:spLocks noChangeShapeType="1"/>
              </p:cNvSpPr>
              <p:nvPr/>
            </p:nvSpPr>
            <p:spPr bwMode="auto">
              <a:xfrm>
                <a:off x="276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2" name="Line 215"/>
              <p:cNvSpPr>
                <a:spLocks noChangeShapeType="1"/>
              </p:cNvSpPr>
              <p:nvPr/>
            </p:nvSpPr>
            <p:spPr bwMode="auto">
              <a:xfrm>
                <a:off x="278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3" name="Line 216"/>
              <p:cNvSpPr>
                <a:spLocks noChangeShapeType="1"/>
              </p:cNvSpPr>
              <p:nvPr/>
            </p:nvSpPr>
            <p:spPr bwMode="auto">
              <a:xfrm>
                <a:off x="280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4" name="Line 217"/>
              <p:cNvSpPr>
                <a:spLocks noChangeShapeType="1"/>
              </p:cNvSpPr>
              <p:nvPr/>
            </p:nvSpPr>
            <p:spPr bwMode="auto">
              <a:xfrm>
                <a:off x="282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5" name="Line 218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6" name="Line 219"/>
              <p:cNvSpPr>
                <a:spLocks noChangeShapeType="1"/>
              </p:cNvSpPr>
              <p:nvPr/>
            </p:nvSpPr>
            <p:spPr bwMode="auto">
              <a:xfrm>
                <a:off x="287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7" name="Line 220"/>
              <p:cNvSpPr>
                <a:spLocks noChangeShapeType="1"/>
              </p:cNvSpPr>
              <p:nvPr/>
            </p:nvSpPr>
            <p:spPr bwMode="auto">
              <a:xfrm>
                <a:off x="289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8" name="Line 221"/>
              <p:cNvSpPr>
                <a:spLocks noChangeShapeType="1"/>
              </p:cNvSpPr>
              <p:nvPr/>
            </p:nvSpPr>
            <p:spPr bwMode="auto">
              <a:xfrm>
                <a:off x="292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9" name="Line 222"/>
              <p:cNvSpPr>
                <a:spLocks noChangeShapeType="1"/>
              </p:cNvSpPr>
              <p:nvPr/>
            </p:nvSpPr>
            <p:spPr bwMode="auto">
              <a:xfrm>
                <a:off x="294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0" name="Line 223"/>
              <p:cNvSpPr>
                <a:spLocks noChangeShapeType="1"/>
              </p:cNvSpPr>
              <p:nvPr/>
            </p:nvSpPr>
            <p:spPr bwMode="auto">
              <a:xfrm>
                <a:off x="296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1" name="Line 224"/>
              <p:cNvSpPr>
                <a:spLocks noChangeShapeType="1"/>
              </p:cNvSpPr>
              <p:nvPr/>
            </p:nvSpPr>
            <p:spPr bwMode="auto">
              <a:xfrm>
                <a:off x="299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2" name="Line 225"/>
              <p:cNvSpPr>
                <a:spLocks noChangeShapeType="1"/>
              </p:cNvSpPr>
              <p:nvPr/>
            </p:nvSpPr>
            <p:spPr bwMode="auto">
              <a:xfrm>
                <a:off x="301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3" name="Line 226"/>
              <p:cNvSpPr>
                <a:spLocks noChangeShapeType="1"/>
              </p:cNvSpPr>
              <p:nvPr/>
            </p:nvSpPr>
            <p:spPr bwMode="auto">
              <a:xfrm>
                <a:off x="303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4" name="Line 227"/>
              <p:cNvSpPr>
                <a:spLocks noChangeShapeType="1"/>
              </p:cNvSpPr>
              <p:nvPr/>
            </p:nvSpPr>
            <p:spPr bwMode="auto">
              <a:xfrm>
                <a:off x="306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5" name="Line 228"/>
              <p:cNvSpPr>
                <a:spLocks noChangeShapeType="1"/>
              </p:cNvSpPr>
              <p:nvPr/>
            </p:nvSpPr>
            <p:spPr bwMode="auto">
              <a:xfrm>
                <a:off x="308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6" name="Line 229"/>
              <p:cNvSpPr>
                <a:spLocks noChangeShapeType="1"/>
              </p:cNvSpPr>
              <p:nvPr/>
            </p:nvSpPr>
            <p:spPr bwMode="auto">
              <a:xfrm>
                <a:off x="310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7" name="Line 230"/>
              <p:cNvSpPr>
                <a:spLocks noChangeShapeType="1"/>
              </p:cNvSpPr>
              <p:nvPr/>
            </p:nvSpPr>
            <p:spPr bwMode="auto">
              <a:xfrm>
                <a:off x="312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8" name="Line 231"/>
              <p:cNvSpPr>
                <a:spLocks noChangeShapeType="1"/>
              </p:cNvSpPr>
              <p:nvPr/>
            </p:nvSpPr>
            <p:spPr bwMode="auto">
              <a:xfrm>
                <a:off x="315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9" name="Line 232"/>
              <p:cNvSpPr>
                <a:spLocks noChangeShapeType="1"/>
              </p:cNvSpPr>
              <p:nvPr/>
            </p:nvSpPr>
            <p:spPr bwMode="auto">
              <a:xfrm>
                <a:off x="317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0" name="Line 233"/>
              <p:cNvSpPr>
                <a:spLocks noChangeShapeType="1"/>
              </p:cNvSpPr>
              <p:nvPr/>
            </p:nvSpPr>
            <p:spPr bwMode="auto">
              <a:xfrm>
                <a:off x="319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1" name="Line 234"/>
              <p:cNvSpPr>
                <a:spLocks noChangeShapeType="1"/>
              </p:cNvSpPr>
              <p:nvPr/>
            </p:nvSpPr>
            <p:spPr bwMode="auto">
              <a:xfrm>
                <a:off x="322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2" name="Line 235"/>
              <p:cNvSpPr>
                <a:spLocks noChangeShapeType="1"/>
              </p:cNvSpPr>
              <p:nvPr/>
            </p:nvSpPr>
            <p:spPr bwMode="auto">
              <a:xfrm>
                <a:off x="324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3" name="Line 236"/>
              <p:cNvSpPr>
                <a:spLocks noChangeShapeType="1"/>
              </p:cNvSpPr>
              <p:nvPr/>
            </p:nvSpPr>
            <p:spPr bwMode="auto">
              <a:xfrm>
                <a:off x="326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4" name="Line 237"/>
              <p:cNvSpPr>
                <a:spLocks noChangeShapeType="1"/>
              </p:cNvSpPr>
              <p:nvPr/>
            </p:nvSpPr>
            <p:spPr bwMode="auto">
              <a:xfrm>
                <a:off x="329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5" name="Line 238"/>
              <p:cNvSpPr>
                <a:spLocks noChangeShapeType="1"/>
              </p:cNvSpPr>
              <p:nvPr/>
            </p:nvSpPr>
            <p:spPr bwMode="auto">
              <a:xfrm>
                <a:off x="331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6" name="Line 239"/>
              <p:cNvSpPr>
                <a:spLocks noChangeShapeType="1"/>
              </p:cNvSpPr>
              <p:nvPr/>
            </p:nvSpPr>
            <p:spPr bwMode="auto">
              <a:xfrm>
                <a:off x="333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7" name="Line 240"/>
              <p:cNvSpPr>
                <a:spLocks noChangeShapeType="1"/>
              </p:cNvSpPr>
              <p:nvPr/>
            </p:nvSpPr>
            <p:spPr bwMode="auto">
              <a:xfrm>
                <a:off x="335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8" name="Line 241"/>
              <p:cNvSpPr>
                <a:spLocks noChangeShapeType="1"/>
              </p:cNvSpPr>
              <p:nvPr/>
            </p:nvSpPr>
            <p:spPr bwMode="auto">
              <a:xfrm>
                <a:off x="338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9" name="Line 242"/>
              <p:cNvSpPr>
                <a:spLocks noChangeShapeType="1"/>
              </p:cNvSpPr>
              <p:nvPr/>
            </p:nvSpPr>
            <p:spPr bwMode="auto">
              <a:xfrm>
                <a:off x="340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0" name="Line 243"/>
              <p:cNvSpPr>
                <a:spLocks noChangeShapeType="1"/>
              </p:cNvSpPr>
              <p:nvPr/>
            </p:nvSpPr>
            <p:spPr bwMode="auto">
              <a:xfrm>
                <a:off x="342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1" name="Line 244"/>
              <p:cNvSpPr>
                <a:spLocks noChangeShapeType="1"/>
              </p:cNvSpPr>
              <p:nvPr/>
            </p:nvSpPr>
            <p:spPr bwMode="auto">
              <a:xfrm>
                <a:off x="345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2" name="Line 245"/>
              <p:cNvSpPr>
                <a:spLocks noChangeShapeType="1"/>
              </p:cNvSpPr>
              <p:nvPr/>
            </p:nvSpPr>
            <p:spPr bwMode="auto">
              <a:xfrm>
                <a:off x="347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3" name="Line 246"/>
              <p:cNvSpPr>
                <a:spLocks noChangeShapeType="1"/>
              </p:cNvSpPr>
              <p:nvPr/>
            </p:nvSpPr>
            <p:spPr bwMode="auto">
              <a:xfrm>
                <a:off x="349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4" name="Line 247"/>
              <p:cNvSpPr>
                <a:spLocks noChangeShapeType="1"/>
              </p:cNvSpPr>
              <p:nvPr/>
            </p:nvSpPr>
            <p:spPr bwMode="auto">
              <a:xfrm>
                <a:off x="352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5" name="Line 248"/>
              <p:cNvSpPr>
                <a:spLocks noChangeShapeType="1"/>
              </p:cNvSpPr>
              <p:nvPr/>
            </p:nvSpPr>
            <p:spPr bwMode="auto">
              <a:xfrm>
                <a:off x="354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1" name="Group 450"/>
            <p:cNvGrpSpPr>
              <a:grpSpLocks/>
            </p:cNvGrpSpPr>
            <p:nvPr/>
          </p:nvGrpSpPr>
          <p:grpSpPr bwMode="auto">
            <a:xfrm>
              <a:off x="2317750" y="4232275"/>
              <a:ext cx="4632325" cy="261938"/>
              <a:chOff x="1563" y="2750"/>
              <a:chExt cx="2590" cy="144"/>
            </a:xfrm>
          </p:grpSpPr>
          <p:sp>
            <p:nvSpPr>
              <p:cNvPr id="106826" name="Line 250"/>
              <p:cNvSpPr>
                <a:spLocks noChangeShapeType="1"/>
              </p:cNvSpPr>
              <p:nvPr/>
            </p:nvSpPr>
            <p:spPr bwMode="auto">
              <a:xfrm>
                <a:off x="356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7" name="Line 251"/>
              <p:cNvSpPr>
                <a:spLocks noChangeShapeType="1"/>
              </p:cNvSpPr>
              <p:nvPr/>
            </p:nvSpPr>
            <p:spPr bwMode="auto">
              <a:xfrm>
                <a:off x="358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8" name="Line 252"/>
              <p:cNvSpPr>
                <a:spLocks noChangeShapeType="1"/>
              </p:cNvSpPr>
              <p:nvPr/>
            </p:nvSpPr>
            <p:spPr bwMode="auto">
              <a:xfrm>
                <a:off x="361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9" name="Line 253"/>
              <p:cNvSpPr>
                <a:spLocks noChangeShapeType="1"/>
              </p:cNvSpPr>
              <p:nvPr/>
            </p:nvSpPr>
            <p:spPr bwMode="auto">
              <a:xfrm>
                <a:off x="363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0" name="Line 254"/>
              <p:cNvSpPr>
                <a:spLocks noChangeShapeType="1"/>
              </p:cNvSpPr>
              <p:nvPr/>
            </p:nvSpPr>
            <p:spPr bwMode="auto">
              <a:xfrm>
                <a:off x="365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1" name="Line 255"/>
              <p:cNvSpPr>
                <a:spLocks noChangeShapeType="1"/>
              </p:cNvSpPr>
              <p:nvPr/>
            </p:nvSpPr>
            <p:spPr bwMode="auto">
              <a:xfrm>
                <a:off x="368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2" name="Line 256"/>
              <p:cNvSpPr>
                <a:spLocks noChangeShapeType="1"/>
              </p:cNvSpPr>
              <p:nvPr/>
            </p:nvSpPr>
            <p:spPr bwMode="auto">
              <a:xfrm>
                <a:off x="370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3" name="Line 257"/>
              <p:cNvSpPr>
                <a:spLocks noChangeShapeType="1"/>
              </p:cNvSpPr>
              <p:nvPr/>
            </p:nvSpPr>
            <p:spPr bwMode="auto">
              <a:xfrm>
                <a:off x="372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4" name="Line 258"/>
              <p:cNvSpPr>
                <a:spLocks noChangeShapeType="1"/>
              </p:cNvSpPr>
              <p:nvPr/>
            </p:nvSpPr>
            <p:spPr bwMode="auto">
              <a:xfrm>
                <a:off x="375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5" name="Line 259"/>
              <p:cNvSpPr>
                <a:spLocks noChangeShapeType="1"/>
              </p:cNvSpPr>
              <p:nvPr/>
            </p:nvSpPr>
            <p:spPr bwMode="auto">
              <a:xfrm>
                <a:off x="377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6" name="Line 260"/>
              <p:cNvSpPr>
                <a:spLocks noChangeShapeType="1"/>
              </p:cNvSpPr>
              <p:nvPr/>
            </p:nvSpPr>
            <p:spPr bwMode="auto">
              <a:xfrm>
                <a:off x="379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7" name="Line 261"/>
              <p:cNvSpPr>
                <a:spLocks noChangeShapeType="1"/>
              </p:cNvSpPr>
              <p:nvPr/>
            </p:nvSpPr>
            <p:spPr bwMode="auto">
              <a:xfrm>
                <a:off x="382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8" name="Line 262"/>
              <p:cNvSpPr>
                <a:spLocks noChangeShapeType="1"/>
              </p:cNvSpPr>
              <p:nvPr/>
            </p:nvSpPr>
            <p:spPr bwMode="auto">
              <a:xfrm>
                <a:off x="384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9" name="Line 263"/>
              <p:cNvSpPr>
                <a:spLocks noChangeShapeType="1"/>
              </p:cNvSpPr>
              <p:nvPr/>
            </p:nvSpPr>
            <p:spPr bwMode="auto">
              <a:xfrm>
                <a:off x="386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0" name="Line 264"/>
              <p:cNvSpPr>
                <a:spLocks noChangeShapeType="1"/>
              </p:cNvSpPr>
              <p:nvPr/>
            </p:nvSpPr>
            <p:spPr bwMode="auto">
              <a:xfrm>
                <a:off x="388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1" name="Line 265"/>
              <p:cNvSpPr>
                <a:spLocks noChangeShapeType="1"/>
              </p:cNvSpPr>
              <p:nvPr/>
            </p:nvSpPr>
            <p:spPr bwMode="auto">
              <a:xfrm>
                <a:off x="391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2" name="Line 266"/>
              <p:cNvSpPr>
                <a:spLocks noChangeShapeType="1"/>
              </p:cNvSpPr>
              <p:nvPr/>
            </p:nvSpPr>
            <p:spPr bwMode="auto">
              <a:xfrm>
                <a:off x="393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3" name="Line 267"/>
              <p:cNvSpPr>
                <a:spLocks noChangeShapeType="1"/>
              </p:cNvSpPr>
              <p:nvPr/>
            </p:nvSpPr>
            <p:spPr bwMode="auto">
              <a:xfrm>
                <a:off x="395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4" name="Line 268"/>
              <p:cNvSpPr>
                <a:spLocks noChangeShapeType="1"/>
              </p:cNvSpPr>
              <p:nvPr/>
            </p:nvSpPr>
            <p:spPr bwMode="auto">
              <a:xfrm>
                <a:off x="398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5" name="Line 269"/>
              <p:cNvSpPr>
                <a:spLocks noChangeShapeType="1"/>
              </p:cNvSpPr>
              <p:nvPr/>
            </p:nvSpPr>
            <p:spPr bwMode="auto">
              <a:xfrm>
                <a:off x="400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6" name="Line 270"/>
              <p:cNvSpPr>
                <a:spLocks noChangeShapeType="1"/>
              </p:cNvSpPr>
              <p:nvPr/>
            </p:nvSpPr>
            <p:spPr bwMode="auto">
              <a:xfrm>
                <a:off x="402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7" name="Line 271"/>
              <p:cNvSpPr>
                <a:spLocks noChangeShapeType="1"/>
              </p:cNvSpPr>
              <p:nvPr/>
            </p:nvSpPr>
            <p:spPr bwMode="auto">
              <a:xfrm>
                <a:off x="405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8" name="Line 272"/>
              <p:cNvSpPr>
                <a:spLocks noChangeShapeType="1"/>
              </p:cNvSpPr>
              <p:nvPr/>
            </p:nvSpPr>
            <p:spPr bwMode="auto">
              <a:xfrm>
                <a:off x="407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9" name="Line 273"/>
              <p:cNvSpPr>
                <a:spLocks noChangeShapeType="1"/>
              </p:cNvSpPr>
              <p:nvPr/>
            </p:nvSpPr>
            <p:spPr bwMode="auto">
              <a:xfrm>
                <a:off x="409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0" name="Line 274"/>
              <p:cNvSpPr>
                <a:spLocks noChangeShapeType="1"/>
              </p:cNvSpPr>
              <p:nvPr/>
            </p:nvSpPr>
            <p:spPr bwMode="auto">
              <a:xfrm>
                <a:off x="411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1" name="Line 275"/>
              <p:cNvSpPr>
                <a:spLocks noChangeShapeType="1"/>
              </p:cNvSpPr>
              <p:nvPr/>
            </p:nvSpPr>
            <p:spPr bwMode="auto">
              <a:xfrm>
                <a:off x="414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2" name="Line 276"/>
              <p:cNvSpPr>
                <a:spLocks noChangeShapeType="1"/>
              </p:cNvSpPr>
              <p:nvPr/>
            </p:nvSpPr>
            <p:spPr bwMode="auto">
              <a:xfrm>
                <a:off x="156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3" name="Line 277"/>
              <p:cNvSpPr>
                <a:spLocks noChangeShapeType="1"/>
              </p:cNvSpPr>
              <p:nvPr/>
            </p:nvSpPr>
            <p:spPr bwMode="auto">
              <a:xfrm>
                <a:off x="158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4" name="Line 278"/>
              <p:cNvSpPr>
                <a:spLocks noChangeShapeType="1"/>
              </p:cNvSpPr>
              <p:nvPr/>
            </p:nvSpPr>
            <p:spPr bwMode="auto">
              <a:xfrm>
                <a:off x="160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5" name="Line 279"/>
              <p:cNvSpPr>
                <a:spLocks noChangeShapeType="1"/>
              </p:cNvSpPr>
              <p:nvPr/>
            </p:nvSpPr>
            <p:spPr bwMode="auto">
              <a:xfrm>
                <a:off x="163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6" name="Line 280"/>
              <p:cNvSpPr>
                <a:spLocks noChangeShapeType="1"/>
              </p:cNvSpPr>
              <p:nvPr/>
            </p:nvSpPr>
            <p:spPr bwMode="auto">
              <a:xfrm>
                <a:off x="165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7" name="Line 281"/>
              <p:cNvSpPr>
                <a:spLocks noChangeShapeType="1"/>
              </p:cNvSpPr>
              <p:nvPr/>
            </p:nvSpPr>
            <p:spPr bwMode="auto">
              <a:xfrm>
                <a:off x="167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8" name="Line 282"/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9" name="Line 283"/>
              <p:cNvSpPr>
                <a:spLocks noChangeShapeType="1"/>
              </p:cNvSpPr>
              <p:nvPr/>
            </p:nvSpPr>
            <p:spPr bwMode="auto">
              <a:xfrm>
                <a:off x="172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0" name="Line 284"/>
              <p:cNvSpPr>
                <a:spLocks noChangeShapeType="1"/>
              </p:cNvSpPr>
              <p:nvPr/>
            </p:nvSpPr>
            <p:spPr bwMode="auto">
              <a:xfrm>
                <a:off x="174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1" name="Line 285"/>
              <p:cNvSpPr>
                <a:spLocks noChangeShapeType="1"/>
              </p:cNvSpPr>
              <p:nvPr/>
            </p:nvSpPr>
            <p:spPr bwMode="auto">
              <a:xfrm>
                <a:off x="177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2" name="Line 286"/>
              <p:cNvSpPr>
                <a:spLocks noChangeShapeType="1"/>
              </p:cNvSpPr>
              <p:nvPr/>
            </p:nvSpPr>
            <p:spPr bwMode="auto">
              <a:xfrm>
                <a:off x="179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3" name="Line 287"/>
              <p:cNvSpPr>
                <a:spLocks noChangeShapeType="1"/>
              </p:cNvSpPr>
              <p:nvPr/>
            </p:nvSpPr>
            <p:spPr bwMode="auto">
              <a:xfrm>
                <a:off x="181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4" name="Line 288"/>
              <p:cNvSpPr>
                <a:spLocks noChangeShapeType="1"/>
              </p:cNvSpPr>
              <p:nvPr/>
            </p:nvSpPr>
            <p:spPr bwMode="auto">
              <a:xfrm>
                <a:off x="183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5" name="Line 289"/>
              <p:cNvSpPr>
                <a:spLocks noChangeShapeType="1"/>
              </p:cNvSpPr>
              <p:nvPr/>
            </p:nvSpPr>
            <p:spPr bwMode="auto">
              <a:xfrm>
                <a:off x="186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6" name="Line 290"/>
              <p:cNvSpPr>
                <a:spLocks noChangeShapeType="1"/>
              </p:cNvSpPr>
              <p:nvPr/>
            </p:nvSpPr>
            <p:spPr bwMode="auto">
              <a:xfrm>
                <a:off x="188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7" name="Line 291"/>
              <p:cNvSpPr>
                <a:spLocks noChangeShapeType="1"/>
              </p:cNvSpPr>
              <p:nvPr/>
            </p:nvSpPr>
            <p:spPr bwMode="auto">
              <a:xfrm>
                <a:off x="190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8" name="Line 292"/>
              <p:cNvSpPr>
                <a:spLocks noChangeShapeType="1"/>
              </p:cNvSpPr>
              <p:nvPr/>
            </p:nvSpPr>
            <p:spPr bwMode="auto">
              <a:xfrm>
                <a:off x="193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9" name="Line 293"/>
              <p:cNvSpPr>
                <a:spLocks noChangeShapeType="1"/>
              </p:cNvSpPr>
              <p:nvPr/>
            </p:nvSpPr>
            <p:spPr bwMode="auto">
              <a:xfrm>
                <a:off x="195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0" name="Line 294"/>
              <p:cNvSpPr>
                <a:spLocks noChangeShapeType="1"/>
              </p:cNvSpPr>
              <p:nvPr/>
            </p:nvSpPr>
            <p:spPr bwMode="auto">
              <a:xfrm>
                <a:off x="197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1" name="Line 295"/>
              <p:cNvSpPr>
                <a:spLocks noChangeShapeType="1"/>
              </p:cNvSpPr>
              <p:nvPr/>
            </p:nvSpPr>
            <p:spPr bwMode="auto">
              <a:xfrm>
                <a:off x="200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2" name="Line 296"/>
              <p:cNvSpPr>
                <a:spLocks noChangeShapeType="1"/>
              </p:cNvSpPr>
              <p:nvPr/>
            </p:nvSpPr>
            <p:spPr bwMode="auto">
              <a:xfrm>
                <a:off x="202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3" name="Line 297"/>
              <p:cNvSpPr>
                <a:spLocks noChangeShapeType="1"/>
              </p:cNvSpPr>
              <p:nvPr/>
            </p:nvSpPr>
            <p:spPr bwMode="auto">
              <a:xfrm>
                <a:off x="204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4" name="Line 298"/>
              <p:cNvSpPr>
                <a:spLocks noChangeShapeType="1"/>
              </p:cNvSpPr>
              <p:nvPr/>
            </p:nvSpPr>
            <p:spPr bwMode="auto">
              <a:xfrm>
                <a:off x="207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5" name="Line 299"/>
              <p:cNvSpPr>
                <a:spLocks noChangeShapeType="1"/>
              </p:cNvSpPr>
              <p:nvPr/>
            </p:nvSpPr>
            <p:spPr bwMode="auto">
              <a:xfrm>
                <a:off x="209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6" name="Line 300"/>
              <p:cNvSpPr>
                <a:spLocks noChangeShapeType="1"/>
              </p:cNvSpPr>
              <p:nvPr/>
            </p:nvSpPr>
            <p:spPr bwMode="auto">
              <a:xfrm>
                <a:off x="211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7" name="Line 301"/>
              <p:cNvSpPr>
                <a:spLocks noChangeShapeType="1"/>
              </p:cNvSpPr>
              <p:nvPr/>
            </p:nvSpPr>
            <p:spPr bwMode="auto">
              <a:xfrm>
                <a:off x="213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8" name="Line 302"/>
              <p:cNvSpPr>
                <a:spLocks noChangeShapeType="1"/>
              </p:cNvSpPr>
              <p:nvPr/>
            </p:nvSpPr>
            <p:spPr bwMode="auto">
              <a:xfrm>
                <a:off x="216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9" name="Line 303"/>
              <p:cNvSpPr>
                <a:spLocks noChangeShapeType="1"/>
              </p:cNvSpPr>
              <p:nvPr/>
            </p:nvSpPr>
            <p:spPr bwMode="auto">
              <a:xfrm>
                <a:off x="218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0" name="Line 304"/>
              <p:cNvSpPr>
                <a:spLocks noChangeShapeType="1"/>
              </p:cNvSpPr>
              <p:nvPr/>
            </p:nvSpPr>
            <p:spPr bwMode="auto">
              <a:xfrm>
                <a:off x="220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1" name="Line 305"/>
              <p:cNvSpPr>
                <a:spLocks noChangeShapeType="1"/>
              </p:cNvSpPr>
              <p:nvPr/>
            </p:nvSpPr>
            <p:spPr bwMode="auto">
              <a:xfrm>
                <a:off x="223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2" name="Line 306"/>
              <p:cNvSpPr>
                <a:spLocks noChangeShapeType="1"/>
              </p:cNvSpPr>
              <p:nvPr/>
            </p:nvSpPr>
            <p:spPr bwMode="auto">
              <a:xfrm>
                <a:off x="225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3" name="Line 307"/>
              <p:cNvSpPr>
                <a:spLocks noChangeShapeType="1"/>
              </p:cNvSpPr>
              <p:nvPr/>
            </p:nvSpPr>
            <p:spPr bwMode="auto">
              <a:xfrm>
                <a:off x="227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4" name="Line 308"/>
              <p:cNvSpPr>
                <a:spLocks noChangeShapeType="1"/>
              </p:cNvSpPr>
              <p:nvPr/>
            </p:nvSpPr>
            <p:spPr bwMode="auto">
              <a:xfrm>
                <a:off x="230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5" name="Line 309"/>
              <p:cNvSpPr>
                <a:spLocks noChangeShapeType="1"/>
              </p:cNvSpPr>
              <p:nvPr/>
            </p:nvSpPr>
            <p:spPr bwMode="auto">
              <a:xfrm>
                <a:off x="232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6" name="Line 310"/>
              <p:cNvSpPr>
                <a:spLocks noChangeShapeType="1"/>
              </p:cNvSpPr>
              <p:nvPr/>
            </p:nvSpPr>
            <p:spPr bwMode="auto">
              <a:xfrm>
                <a:off x="234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7" name="Line 311"/>
              <p:cNvSpPr>
                <a:spLocks noChangeShapeType="1"/>
              </p:cNvSpPr>
              <p:nvPr/>
            </p:nvSpPr>
            <p:spPr bwMode="auto">
              <a:xfrm>
                <a:off x="236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8" name="Line 312"/>
              <p:cNvSpPr>
                <a:spLocks noChangeShapeType="1"/>
              </p:cNvSpPr>
              <p:nvPr/>
            </p:nvSpPr>
            <p:spPr bwMode="auto">
              <a:xfrm>
                <a:off x="239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9" name="Line 313"/>
              <p:cNvSpPr>
                <a:spLocks noChangeShapeType="1"/>
              </p:cNvSpPr>
              <p:nvPr/>
            </p:nvSpPr>
            <p:spPr bwMode="auto">
              <a:xfrm>
                <a:off x="241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0" name="Line 314"/>
              <p:cNvSpPr>
                <a:spLocks noChangeShapeType="1"/>
              </p:cNvSpPr>
              <p:nvPr/>
            </p:nvSpPr>
            <p:spPr bwMode="auto">
              <a:xfrm>
                <a:off x="243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1" name="Line 315"/>
              <p:cNvSpPr>
                <a:spLocks noChangeShapeType="1"/>
              </p:cNvSpPr>
              <p:nvPr/>
            </p:nvSpPr>
            <p:spPr bwMode="auto">
              <a:xfrm>
                <a:off x="246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2" name="Line 316"/>
              <p:cNvSpPr>
                <a:spLocks noChangeShapeType="1"/>
              </p:cNvSpPr>
              <p:nvPr/>
            </p:nvSpPr>
            <p:spPr bwMode="auto">
              <a:xfrm>
                <a:off x="248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3" name="Line 317"/>
              <p:cNvSpPr>
                <a:spLocks noChangeShapeType="1"/>
              </p:cNvSpPr>
              <p:nvPr/>
            </p:nvSpPr>
            <p:spPr bwMode="auto">
              <a:xfrm>
                <a:off x="250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4" name="Line 318"/>
              <p:cNvSpPr>
                <a:spLocks noChangeShapeType="1"/>
              </p:cNvSpPr>
              <p:nvPr/>
            </p:nvSpPr>
            <p:spPr bwMode="auto">
              <a:xfrm>
                <a:off x="253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5" name="Line 319"/>
              <p:cNvSpPr>
                <a:spLocks noChangeShapeType="1"/>
              </p:cNvSpPr>
              <p:nvPr/>
            </p:nvSpPr>
            <p:spPr bwMode="auto">
              <a:xfrm>
                <a:off x="255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6" name="Line 320"/>
              <p:cNvSpPr>
                <a:spLocks noChangeShapeType="1"/>
              </p:cNvSpPr>
              <p:nvPr/>
            </p:nvSpPr>
            <p:spPr bwMode="auto">
              <a:xfrm>
                <a:off x="257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7" name="Line 321"/>
              <p:cNvSpPr>
                <a:spLocks noChangeShapeType="1"/>
              </p:cNvSpPr>
              <p:nvPr/>
            </p:nvSpPr>
            <p:spPr bwMode="auto">
              <a:xfrm>
                <a:off x="259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8" name="Line 322"/>
              <p:cNvSpPr>
                <a:spLocks noChangeShapeType="1"/>
              </p:cNvSpPr>
              <p:nvPr/>
            </p:nvSpPr>
            <p:spPr bwMode="auto">
              <a:xfrm>
                <a:off x="262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9" name="Line 323"/>
              <p:cNvSpPr>
                <a:spLocks noChangeShapeType="1"/>
              </p:cNvSpPr>
              <p:nvPr/>
            </p:nvSpPr>
            <p:spPr bwMode="auto">
              <a:xfrm>
                <a:off x="264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0" name="Line 324"/>
              <p:cNvSpPr>
                <a:spLocks noChangeShapeType="1"/>
              </p:cNvSpPr>
              <p:nvPr/>
            </p:nvSpPr>
            <p:spPr bwMode="auto">
              <a:xfrm>
                <a:off x="266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1" name="Line 325"/>
              <p:cNvSpPr>
                <a:spLocks noChangeShapeType="1"/>
              </p:cNvSpPr>
              <p:nvPr/>
            </p:nvSpPr>
            <p:spPr bwMode="auto">
              <a:xfrm>
                <a:off x="269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2" name="Line 326"/>
              <p:cNvSpPr>
                <a:spLocks noChangeShapeType="1"/>
              </p:cNvSpPr>
              <p:nvPr/>
            </p:nvSpPr>
            <p:spPr bwMode="auto">
              <a:xfrm>
                <a:off x="271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3" name="Line 327"/>
              <p:cNvSpPr>
                <a:spLocks noChangeShapeType="1"/>
              </p:cNvSpPr>
              <p:nvPr/>
            </p:nvSpPr>
            <p:spPr bwMode="auto">
              <a:xfrm>
                <a:off x="273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4" name="Line 328"/>
              <p:cNvSpPr>
                <a:spLocks noChangeShapeType="1"/>
              </p:cNvSpPr>
              <p:nvPr/>
            </p:nvSpPr>
            <p:spPr bwMode="auto">
              <a:xfrm>
                <a:off x="276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5" name="Line 329"/>
              <p:cNvSpPr>
                <a:spLocks noChangeShapeType="1"/>
              </p:cNvSpPr>
              <p:nvPr/>
            </p:nvSpPr>
            <p:spPr bwMode="auto">
              <a:xfrm>
                <a:off x="278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6" name="Line 330"/>
              <p:cNvSpPr>
                <a:spLocks noChangeShapeType="1"/>
              </p:cNvSpPr>
              <p:nvPr/>
            </p:nvSpPr>
            <p:spPr bwMode="auto">
              <a:xfrm>
                <a:off x="280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7" name="Line 331"/>
              <p:cNvSpPr>
                <a:spLocks noChangeShapeType="1"/>
              </p:cNvSpPr>
              <p:nvPr/>
            </p:nvSpPr>
            <p:spPr bwMode="auto">
              <a:xfrm>
                <a:off x="282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8" name="Line 332"/>
              <p:cNvSpPr>
                <a:spLocks noChangeShapeType="1"/>
              </p:cNvSpPr>
              <p:nvPr/>
            </p:nvSpPr>
            <p:spPr bwMode="auto">
              <a:xfrm>
                <a:off x="285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9" name="Line 333"/>
              <p:cNvSpPr>
                <a:spLocks noChangeShapeType="1"/>
              </p:cNvSpPr>
              <p:nvPr/>
            </p:nvSpPr>
            <p:spPr bwMode="auto">
              <a:xfrm>
                <a:off x="287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0" name="Line 334"/>
              <p:cNvSpPr>
                <a:spLocks noChangeShapeType="1"/>
              </p:cNvSpPr>
              <p:nvPr/>
            </p:nvSpPr>
            <p:spPr bwMode="auto">
              <a:xfrm>
                <a:off x="289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1" name="Line 335"/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2" name="Line 336"/>
              <p:cNvSpPr>
                <a:spLocks noChangeShapeType="1"/>
              </p:cNvSpPr>
              <p:nvPr/>
            </p:nvSpPr>
            <p:spPr bwMode="auto">
              <a:xfrm>
                <a:off x="294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3" name="Line 337"/>
              <p:cNvSpPr>
                <a:spLocks noChangeShapeType="1"/>
              </p:cNvSpPr>
              <p:nvPr/>
            </p:nvSpPr>
            <p:spPr bwMode="auto">
              <a:xfrm>
                <a:off x="296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4" name="Line 338"/>
              <p:cNvSpPr>
                <a:spLocks noChangeShapeType="1"/>
              </p:cNvSpPr>
              <p:nvPr/>
            </p:nvSpPr>
            <p:spPr bwMode="auto">
              <a:xfrm>
                <a:off x="299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5" name="Line 339"/>
              <p:cNvSpPr>
                <a:spLocks noChangeShapeType="1"/>
              </p:cNvSpPr>
              <p:nvPr/>
            </p:nvSpPr>
            <p:spPr bwMode="auto">
              <a:xfrm>
                <a:off x="301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6" name="Line 340"/>
              <p:cNvSpPr>
                <a:spLocks noChangeShapeType="1"/>
              </p:cNvSpPr>
              <p:nvPr/>
            </p:nvSpPr>
            <p:spPr bwMode="auto">
              <a:xfrm>
                <a:off x="303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7" name="Line 341"/>
              <p:cNvSpPr>
                <a:spLocks noChangeShapeType="1"/>
              </p:cNvSpPr>
              <p:nvPr/>
            </p:nvSpPr>
            <p:spPr bwMode="auto">
              <a:xfrm>
                <a:off x="306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8" name="Line 342"/>
              <p:cNvSpPr>
                <a:spLocks noChangeShapeType="1"/>
              </p:cNvSpPr>
              <p:nvPr/>
            </p:nvSpPr>
            <p:spPr bwMode="auto">
              <a:xfrm>
                <a:off x="308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9" name="Line 343"/>
              <p:cNvSpPr>
                <a:spLocks noChangeShapeType="1"/>
              </p:cNvSpPr>
              <p:nvPr/>
            </p:nvSpPr>
            <p:spPr bwMode="auto">
              <a:xfrm>
                <a:off x="310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0" name="Line 344"/>
              <p:cNvSpPr>
                <a:spLocks noChangeShapeType="1"/>
              </p:cNvSpPr>
              <p:nvPr/>
            </p:nvSpPr>
            <p:spPr bwMode="auto">
              <a:xfrm>
                <a:off x="312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1" name="Line 345"/>
              <p:cNvSpPr>
                <a:spLocks noChangeShapeType="1"/>
              </p:cNvSpPr>
              <p:nvPr/>
            </p:nvSpPr>
            <p:spPr bwMode="auto">
              <a:xfrm>
                <a:off x="315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2" name="Line 346"/>
              <p:cNvSpPr>
                <a:spLocks noChangeShapeType="1"/>
              </p:cNvSpPr>
              <p:nvPr/>
            </p:nvSpPr>
            <p:spPr bwMode="auto">
              <a:xfrm>
                <a:off x="317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3" name="Line 347"/>
              <p:cNvSpPr>
                <a:spLocks noChangeShapeType="1"/>
              </p:cNvSpPr>
              <p:nvPr/>
            </p:nvSpPr>
            <p:spPr bwMode="auto">
              <a:xfrm>
                <a:off x="319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4" name="Line 348"/>
              <p:cNvSpPr>
                <a:spLocks noChangeShapeType="1"/>
              </p:cNvSpPr>
              <p:nvPr/>
            </p:nvSpPr>
            <p:spPr bwMode="auto">
              <a:xfrm>
                <a:off x="322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5" name="Line 349"/>
              <p:cNvSpPr>
                <a:spLocks noChangeShapeType="1"/>
              </p:cNvSpPr>
              <p:nvPr/>
            </p:nvSpPr>
            <p:spPr bwMode="auto">
              <a:xfrm>
                <a:off x="324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6" name="Line 350"/>
              <p:cNvSpPr>
                <a:spLocks noChangeShapeType="1"/>
              </p:cNvSpPr>
              <p:nvPr/>
            </p:nvSpPr>
            <p:spPr bwMode="auto">
              <a:xfrm>
                <a:off x="326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7" name="Line 351"/>
              <p:cNvSpPr>
                <a:spLocks noChangeShapeType="1"/>
              </p:cNvSpPr>
              <p:nvPr/>
            </p:nvSpPr>
            <p:spPr bwMode="auto">
              <a:xfrm>
                <a:off x="329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8" name="Line 352"/>
              <p:cNvSpPr>
                <a:spLocks noChangeShapeType="1"/>
              </p:cNvSpPr>
              <p:nvPr/>
            </p:nvSpPr>
            <p:spPr bwMode="auto">
              <a:xfrm>
                <a:off x="331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9" name="Line 353"/>
              <p:cNvSpPr>
                <a:spLocks noChangeShapeType="1"/>
              </p:cNvSpPr>
              <p:nvPr/>
            </p:nvSpPr>
            <p:spPr bwMode="auto">
              <a:xfrm>
                <a:off x="333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0" name="Line 354"/>
              <p:cNvSpPr>
                <a:spLocks noChangeShapeType="1"/>
              </p:cNvSpPr>
              <p:nvPr/>
            </p:nvSpPr>
            <p:spPr bwMode="auto">
              <a:xfrm>
                <a:off x="335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1" name="Line 355"/>
              <p:cNvSpPr>
                <a:spLocks noChangeShapeType="1"/>
              </p:cNvSpPr>
              <p:nvPr/>
            </p:nvSpPr>
            <p:spPr bwMode="auto">
              <a:xfrm>
                <a:off x="338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2" name="Line 356"/>
              <p:cNvSpPr>
                <a:spLocks noChangeShapeType="1"/>
              </p:cNvSpPr>
              <p:nvPr/>
            </p:nvSpPr>
            <p:spPr bwMode="auto">
              <a:xfrm>
                <a:off x="340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3" name="Line 357"/>
              <p:cNvSpPr>
                <a:spLocks noChangeShapeType="1"/>
              </p:cNvSpPr>
              <p:nvPr/>
            </p:nvSpPr>
            <p:spPr bwMode="auto">
              <a:xfrm>
                <a:off x="342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4" name="Line 358"/>
              <p:cNvSpPr>
                <a:spLocks noChangeShapeType="1"/>
              </p:cNvSpPr>
              <p:nvPr/>
            </p:nvSpPr>
            <p:spPr bwMode="auto">
              <a:xfrm>
                <a:off x="345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5" name="Line 359"/>
              <p:cNvSpPr>
                <a:spLocks noChangeShapeType="1"/>
              </p:cNvSpPr>
              <p:nvPr/>
            </p:nvSpPr>
            <p:spPr bwMode="auto">
              <a:xfrm>
                <a:off x="347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6" name="Line 360"/>
              <p:cNvSpPr>
                <a:spLocks noChangeShapeType="1"/>
              </p:cNvSpPr>
              <p:nvPr/>
            </p:nvSpPr>
            <p:spPr bwMode="auto">
              <a:xfrm>
                <a:off x="349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7" name="Line 361"/>
              <p:cNvSpPr>
                <a:spLocks noChangeShapeType="1"/>
              </p:cNvSpPr>
              <p:nvPr/>
            </p:nvSpPr>
            <p:spPr bwMode="auto">
              <a:xfrm>
                <a:off x="352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8" name="Line 362"/>
              <p:cNvSpPr>
                <a:spLocks noChangeShapeType="1"/>
              </p:cNvSpPr>
              <p:nvPr/>
            </p:nvSpPr>
            <p:spPr bwMode="auto">
              <a:xfrm>
                <a:off x="354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9" name="Line 363"/>
              <p:cNvSpPr>
                <a:spLocks noChangeShapeType="1"/>
              </p:cNvSpPr>
              <p:nvPr/>
            </p:nvSpPr>
            <p:spPr bwMode="auto">
              <a:xfrm>
                <a:off x="356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0" name="Line 364"/>
              <p:cNvSpPr>
                <a:spLocks noChangeShapeType="1"/>
              </p:cNvSpPr>
              <p:nvPr/>
            </p:nvSpPr>
            <p:spPr bwMode="auto">
              <a:xfrm>
                <a:off x="358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1" name="Line 365"/>
              <p:cNvSpPr>
                <a:spLocks noChangeShapeType="1"/>
              </p:cNvSpPr>
              <p:nvPr/>
            </p:nvSpPr>
            <p:spPr bwMode="auto">
              <a:xfrm>
                <a:off x="361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2" name="Line 366"/>
              <p:cNvSpPr>
                <a:spLocks noChangeShapeType="1"/>
              </p:cNvSpPr>
              <p:nvPr/>
            </p:nvSpPr>
            <p:spPr bwMode="auto">
              <a:xfrm>
                <a:off x="363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3" name="Line 367"/>
              <p:cNvSpPr>
                <a:spLocks noChangeShapeType="1"/>
              </p:cNvSpPr>
              <p:nvPr/>
            </p:nvSpPr>
            <p:spPr bwMode="auto">
              <a:xfrm>
                <a:off x="365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4" name="Line 368"/>
              <p:cNvSpPr>
                <a:spLocks noChangeShapeType="1"/>
              </p:cNvSpPr>
              <p:nvPr/>
            </p:nvSpPr>
            <p:spPr bwMode="auto">
              <a:xfrm>
                <a:off x="368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5" name="Line 369"/>
              <p:cNvSpPr>
                <a:spLocks noChangeShapeType="1"/>
              </p:cNvSpPr>
              <p:nvPr/>
            </p:nvSpPr>
            <p:spPr bwMode="auto">
              <a:xfrm>
                <a:off x="370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6" name="Line 370"/>
              <p:cNvSpPr>
                <a:spLocks noChangeShapeType="1"/>
              </p:cNvSpPr>
              <p:nvPr/>
            </p:nvSpPr>
            <p:spPr bwMode="auto">
              <a:xfrm>
                <a:off x="372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7" name="Line 371"/>
              <p:cNvSpPr>
                <a:spLocks noChangeShapeType="1"/>
              </p:cNvSpPr>
              <p:nvPr/>
            </p:nvSpPr>
            <p:spPr bwMode="auto">
              <a:xfrm>
                <a:off x="375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8" name="Line 372"/>
              <p:cNvSpPr>
                <a:spLocks noChangeShapeType="1"/>
              </p:cNvSpPr>
              <p:nvPr/>
            </p:nvSpPr>
            <p:spPr bwMode="auto">
              <a:xfrm>
                <a:off x="377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9" name="Line 373"/>
              <p:cNvSpPr>
                <a:spLocks noChangeShapeType="1"/>
              </p:cNvSpPr>
              <p:nvPr/>
            </p:nvSpPr>
            <p:spPr bwMode="auto">
              <a:xfrm>
                <a:off x="379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0" name="Line 374"/>
              <p:cNvSpPr>
                <a:spLocks noChangeShapeType="1"/>
              </p:cNvSpPr>
              <p:nvPr/>
            </p:nvSpPr>
            <p:spPr bwMode="auto">
              <a:xfrm>
                <a:off x="382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1" name="Line 375"/>
              <p:cNvSpPr>
                <a:spLocks noChangeShapeType="1"/>
              </p:cNvSpPr>
              <p:nvPr/>
            </p:nvSpPr>
            <p:spPr bwMode="auto">
              <a:xfrm>
                <a:off x="384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2" name="Line 376"/>
              <p:cNvSpPr>
                <a:spLocks noChangeShapeType="1"/>
              </p:cNvSpPr>
              <p:nvPr/>
            </p:nvSpPr>
            <p:spPr bwMode="auto">
              <a:xfrm>
                <a:off x="386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3" name="Line 377"/>
              <p:cNvSpPr>
                <a:spLocks noChangeShapeType="1"/>
              </p:cNvSpPr>
              <p:nvPr/>
            </p:nvSpPr>
            <p:spPr bwMode="auto">
              <a:xfrm>
                <a:off x="388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4" name="Line 378"/>
              <p:cNvSpPr>
                <a:spLocks noChangeShapeType="1"/>
              </p:cNvSpPr>
              <p:nvPr/>
            </p:nvSpPr>
            <p:spPr bwMode="auto">
              <a:xfrm>
                <a:off x="391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5" name="Line 379"/>
              <p:cNvSpPr>
                <a:spLocks noChangeShapeType="1"/>
              </p:cNvSpPr>
              <p:nvPr/>
            </p:nvSpPr>
            <p:spPr bwMode="auto">
              <a:xfrm>
                <a:off x="393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6" name="Line 380"/>
              <p:cNvSpPr>
                <a:spLocks noChangeShapeType="1"/>
              </p:cNvSpPr>
              <p:nvPr/>
            </p:nvSpPr>
            <p:spPr bwMode="auto">
              <a:xfrm>
                <a:off x="395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7" name="Line 381"/>
              <p:cNvSpPr>
                <a:spLocks noChangeShapeType="1"/>
              </p:cNvSpPr>
              <p:nvPr/>
            </p:nvSpPr>
            <p:spPr bwMode="auto">
              <a:xfrm>
                <a:off x="398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8" name="Line 382"/>
              <p:cNvSpPr>
                <a:spLocks noChangeShapeType="1"/>
              </p:cNvSpPr>
              <p:nvPr/>
            </p:nvSpPr>
            <p:spPr bwMode="auto">
              <a:xfrm>
                <a:off x="400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9" name="Line 383"/>
              <p:cNvSpPr>
                <a:spLocks noChangeShapeType="1"/>
              </p:cNvSpPr>
              <p:nvPr/>
            </p:nvSpPr>
            <p:spPr bwMode="auto">
              <a:xfrm>
                <a:off x="402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0" name="Line 384"/>
              <p:cNvSpPr>
                <a:spLocks noChangeShapeType="1"/>
              </p:cNvSpPr>
              <p:nvPr/>
            </p:nvSpPr>
            <p:spPr bwMode="auto">
              <a:xfrm>
                <a:off x="405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1" name="Line 385"/>
              <p:cNvSpPr>
                <a:spLocks noChangeShapeType="1"/>
              </p:cNvSpPr>
              <p:nvPr/>
            </p:nvSpPr>
            <p:spPr bwMode="auto">
              <a:xfrm>
                <a:off x="407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2" name="Line 386"/>
              <p:cNvSpPr>
                <a:spLocks noChangeShapeType="1"/>
              </p:cNvSpPr>
              <p:nvPr/>
            </p:nvSpPr>
            <p:spPr bwMode="auto">
              <a:xfrm>
                <a:off x="409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3" name="Line 387"/>
              <p:cNvSpPr>
                <a:spLocks noChangeShapeType="1"/>
              </p:cNvSpPr>
              <p:nvPr/>
            </p:nvSpPr>
            <p:spPr bwMode="auto">
              <a:xfrm>
                <a:off x="411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4" name="Line 388"/>
              <p:cNvSpPr>
                <a:spLocks noChangeShapeType="1"/>
              </p:cNvSpPr>
              <p:nvPr/>
            </p:nvSpPr>
            <p:spPr bwMode="auto">
              <a:xfrm>
                <a:off x="414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5" name="Line 389"/>
              <p:cNvSpPr>
                <a:spLocks noChangeShapeType="1"/>
              </p:cNvSpPr>
              <p:nvPr/>
            </p:nvSpPr>
            <p:spPr bwMode="auto">
              <a:xfrm>
                <a:off x="156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6" name="Line 390"/>
              <p:cNvSpPr>
                <a:spLocks noChangeShapeType="1"/>
              </p:cNvSpPr>
              <p:nvPr/>
            </p:nvSpPr>
            <p:spPr bwMode="auto">
              <a:xfrm>
                <a:off x="158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7" name="Line 391"/>
              <p:cNvSpPr>
                <a:spLocks noChangeShapeType="1"/>
              </p:cNvSpPr>
              <p:nvPr/>
            </p:nvSpPr>
            <p:spPr bwMode="auto">
              <a:xfrm>
                <a:off x="160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8" name="Line 392"/>
              <p:cNvSpPr>
                <a:spLocks noChangeShapeType="1"/>
              </p:cNvSpPr>
              <p:nvPr/>
            </p:nvSpPr>
            <p:spPr bwMode="auto">
              <a:xfrm>
                <a:off x="163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9" name="Line 393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0" name="Line 394"/>
              <p:cNvSpPr>
                <a:spLocks noChangeShapeType="1"/>
              </p:cNvSpPr>
              <p:nvPr/>
            </p:nvSpPr>
            <p:spPr bwMode="auto">
              <a:xfrm>
                <a:off x="167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1" name="Line 395"/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2" name="Line 396"/>
              <p:cNvSpPr>
                <a:spLocks noChangeShapeType="1"/>
              </p:cNvSpPr>
              <p:nvPr/>
            </p:nvSpPr>
            <p:spPr bwMode="auto">
              <a:xfrm>
                <a:off x="172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3" name="Line 397"/>
              <p:cNvSpPr>
                <a:spLocks noChangeShapeType="1"/>
              </p:cNvSpPr>
              <p:nvPr/>
            </p:nvSpPr>
            <p:spPr bwMode="auto">
              <a:xfrm>
                <a:off x="174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4" name="Line 398"/>
              <p:cNvSpPr>
                <a:spLocks noChangeShapeType="1"/>
              </p:cNvSpPr>
              <p:nvPr/>
            </p:nvSpPr>
            <p:spPr bwMode="auto">
              <a:xfrm>
                <a:off x="177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5" name="Line 399"/>
              <p:cNvSpPr>
                <a:spLocks noChangeShapeType="1"/>
              </p:cNvSpPr>
              <p:nvPr/>
            </p:nvSpPr>
            <p:spPr bwMode="auto">
              <a:xfrm>
                <a:off x="179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6" name="Line 400"/>
              <p:cNvSpPr>
                <a:spLocks noChangeShapeType="1"/>
              </p:cNvSpPr>
              <p:nvPr/>
            </p:nvSpPr>
            <p:spPr bwMode="auto">
              <a:xfrm>
                <a:off x="181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7" name="Line 401"/>
              <p:cNvSpPr>
                <a:spLocks noChangeShapeType="1"/>
              </p:cNvSpPr>
              <p:nvPr/>
            </p:nvSpPr>
            <p:spPr bwMode="auto">
              <a:xfrm>
                <a:off x="183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8" name="Line 402"/>
              <p:cNvSpPr>
                <a:spLocks noChangeShapeType="1"/>
              </p:cNvSpPr>
              <p:nvPr/>
            </p:nvSpPr>
            <p:spPr bwMode="auto">
              <a:xfrm>
                <a:off x="186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9" name="Line 403"/>
              <p:cNvSpPr>
                <a:spLocks noChangeShapeType="1"/>
              </p:cNvSpPr>
              <p:nvPr/>
            </p:nvSpPr>
            <p:spPr bwMode="auto">
              <a:xfrm>
                <a:off x="188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0" name="Line 404"/>
              <p:cNvSpPr>
                <a:spLocks noChangeShapeType="1"/>
              </p:cNvSpPr>
              <p:nvPr/>
            </p:nvSpPr>
            <p:spPr bwMode="auto">
              <a:xfrm>
                <a:off x="190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1" name="Line 405"/>
              <p:cNvSpPr>
                <a:spLocks noChangeShapeType="1"/>
              </p:cNvSpPr>
              <p:nvPr/>
            </p:nvSpPr>
            <p:spPr bwMode="auto">
              <a:xfrm>
                <a:off x="193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2" name="Line 406"/>
              <p:cNvSpPr>
                <a:spLocks noChangeShapeType="1"/>
              </p:cNvSpPr>
              <p:nvPr/>
            </p:nvSpPr>
            <p:spPr bwMode="auto">
              <a:xfrm>
                <a:off x="195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3" name="Line 407"/>
              <p:cNvSpPr>
                <a:spLocks noChangeShapeType="1"/>
              </p:cNvSpPr>
              <p:nvPr/>
            </p:nvSpPr>
            <p:spPr bwMode="auto">
              <a:xfrm>
                <a:off x="197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4" name="Line 408"/>
              <p:cNvSpPr>
                <a:spLocks noChangeShapeType="1"/>
              </p:cNvSpPr>
              <p:nvPr/>
            </p:nvSpPr>
            <p:spPr bwMode="auto">
              <a:xfrm>
                <a:off x="200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5" name="Line 409"/>
              <p:cNvSpPr>
                <a:spLocks noChangeShapeType="1"/>
              </p:cNvSpPr>
              <p:nvPr/>
            </p:nvSpPr>
            <p:spPr bwMode="auto">
              <a:xfrm>
                <a:off x="202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6" name="Line 410"/>
              <p:cNvSpPr>
                <a:spLocks noChangeShapeType="1"/>
              </p:cNvSpPr>
              <p:nvPr/>
            </p:nvSpPr>
            <p:spPr bwMode="auto">
              <a:xfrm>
                <a:off x="204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7" name="Line 411"/>
              <p:cNvSpPr>
                <a:spLocks noChangeShapeType="1"/>
              </p:cNvSpPr>
              <p:nvPr/>
            </p:nvSpPr>
            <p:spPr bwMode="auto">
              <a:xfrm>
                <a:off x="207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8" name="Line 412"/>
              <p:cNvSpPr>
                <a:spLocks noChangeShapeType="1"/>
              </p:cNvSpPr>
              <p:nvPr/>
            </p:nvSpPr>
            <p:spPr bwMode="auto">
              <a:xfrm>
                <a:off x="209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9" name="Line 413"/>
              <p:cNvSpPr>
                <a:spLocks noChangeShapeType="1"/>
              </p:cNvSpPr>
              <p:nvPr/>
            </p:nvSpPr>
            <p:spPr bwMode="auto">
              <a:xfrm>
                <a:off x="211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0" name="Line 414"/>
              <p:cNvSpPr>
                <a:spLocks noChangeShapeType="1"/>
              </p:cNvSpPr>
              <p:nvPr/>
            </p:nvSpPr>
            <p:spPr bwMode="auto">
              <a:xfrm>
                <a:off x="213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1" name="Line 415"/>
              <p:cNvSpPr>
                <a:spLocks noChangeShapeType="1"/>
              </p:cNvSpPr>
              <p:nvPr/>
            </p:nvSpPr>
            <p:spPr bwMode="auto">
              <a:xfrm>
                <a:off x="216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2" name="Line 416"/>
              <p:cNvSpPr>
                <a:spLocks noChangeShapeType="1"/>
              </p:cNvSpPr>
              <p:nvPr/>
            </p:nvSpPr>
            <p:spPr bwMode="auto">
              <a:xfrm>
                <a:off x="218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3" name="Line 417"/>
              <p:cNvSpPr>
                <a:spLocks noChangeShapeType="1"/>
              </p:cNvSpPr>
              <p:nvPr/>
            </p:nvSpPr>
            <p:spPr bwMode="auto">
              <a:xfrm>
                <a:off x="220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4" name="Line 418"/>
              <p:cNvSpPr>
                <a:spLocks noChangeShapeType="1"/>
              </p:cNvSpPr>
              <p:nvPr/>
            </p:nvSpPr>
            <p:spPr bwMode="auto">
              <a:xfrm>
                <a:off x="223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5" name="Line 419"/>
              <p:cNvSpPr>
                <a:spLocks noChangeShapeType="1"/>
              </p:cNvSpPr>
              <p:nvPr/>
            </p:nvSpPr>
            <p:spPr bwMode="auto">
              <a:xfrm>
                <a:off x="225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6" name="Line 420"/>
              <p:cNvSpPr>
                <a:spLocks noChangeShapeType="1"/>
              </p:cNvSpPr>
              <p:nvPr/>
            </p:nvSpPr>
            <p:spPr bwMode="auto">
              <a:xfrm>
                <a:off x="227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7" name="Line 421"/>
              <p:cNvSpPr>
                <a:spLocks noChangeShapeType="1"/>
              </p:cNvSpPr>
              <p:nvPr/>
            </p:nvSpPr>
            <p:spPr bwMode="auto">
              <a:xfrm>
                <a:off x="230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8" name="Line 422"/>
              <p:cNvSpPr>
                <a:spLocks noChangeShapeType="1"/>
              </p:cNvSpPr>
              <p:nvPr/>
            </p:nvSpPr>
            <p:spPr bwMode="auto">
              <a:xfrm>
                <a:off x="232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9" name="Line 423"/>
              <p:cNvSpPr>
                <a:spLocks noChangeShapeType="1"/>
              </p:cNvSpPr>
              <p:nvPr/>
            </p:nvSpPr>
            <p:spPr bwMode="auto">
              <a:xfrm>
                <a:off x="234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0" name="Line 424"/>
              <p:cNvSpPr>
                <a:spLocks noChangeShapeType="1"/>
              </p:cNvSpPr>
              <p:nvPr/>
            </p:nvSpPr>
            <p:spPr bwMode="auto">
              <a:xfrm>
                <a:off x="236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1" name="Line 425"/>
              <p:cNvSpPr>
                <a:spLocks noChangeShapeType="1"/>
              </p:cNvSpPr>
              <p:nvPr/>
            </p:nvSpPr>
            <p:spPr bwMode="auto">
              <a:xfrm>
                <a:off x="239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2" name="Line 426"/>
              <p:cNvSpPr>
                <a:spLocks noChangeShapeType="1"/>
              </p:cNvSpPr>
              <p:nvPr/>
            </p:nvSpPr>
            <p:spPr bwMode="auto">
              <a:xfrm>
                <a:off x="241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3" name="Line 427"/>
              <p:cNvSpPr>
                <a:spLocks noChangeShapeType="1"/>
              </p:cNvSpPr>
              <p:nvPr/>
            </p:nvSpPr>
            <p:spPr bwMode="auto">
              <a:xfrm>
                <a:off x="243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4" name="Line 428"/>
              <p:cNvSpPr>
                <a:spLocks noChangeShapeType="1"/>
              </p:cNvSpPr>
              <p:nvPr/>
            </p:nvSpPr>
            <p:spPr bwMode="auto">
              <a:xfrm>
                <a:off x="246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5" name="Line 429"/>
              <p:cNvSpPr>
                <a:spLocks noChangeShapeType="1"/>
              </p:cNvSpPr>
              <p:nvPr/>
            </p:nvSpPr>
            <p:spPr bwMode="auto">
              <a:xfrm>
                <a:off x="248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6" name="Line 430"/>
              <p:cNvSpPr>
                <a:spLocks noChangeShapeType="1"/>
              </p:cNvSpPr>
              <p:nvPr/>
            </p:nvSpPr>
            <p:spPr bwMode="auto">
              <a:xfrm>
                <a:off x="250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7" name="Line 431"/>
              <p:cNvSpPr>
                <a:spLocks noChangeShapeType="1"/>
              </p:cNvSpPr>
              <p:nvPr/>
            </p:nvSpPr>
            <p:spPr bwMode="auto">
              <a:xfrm>
                <a:off x="253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8" name="Line 432"/>
              <p:cNvSpPr>
                <a:spLocks noChangeShapeType="1"/>
              </p:cNvSpPr>
              <p:nvPr/>
            </p:nvSpPr>
            <p:spPr bwMode="auto">
              <a:xfrm>
                <a:off x="255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9" name="Line 433"/>
              <p:cNvSpPr>
                <a:spLocks noChangeShapeType="1"/>
              </p:cNvSpPr>
              <p:nvPr/>
            </p:nvSpPr>
            <p:spPr bwMode="auto">
              <a:xfrm>
                <a:off x="257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0" name="Line 434"/>
              <p:cNvSpPr>
                <a:spLocks noChangeShapeType="1"/>
              </p:cNvSpPr>
              <p:nvPr/>
            </p:nvSpPr>
            <p:spPr bwMode="auto">
              <a:xfrm>
                <a:off x="259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1" name="Line 435"/>
              <p:cNvSpPr>
                <a:spLocks noChangeShapeType="1"/>
              </p:cNvSpPr>
              <p:nvPr/>
            </p:nvSpPr>
            <p:spPr bwMode="auto">
              <a:xfrm>
                <a:off x="262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2" name="Line 436"/>
              <p:cNvSpPr>
                <a:spLocks noChangeShapeType="1"/>
              </p:cNvSpPr>
              <p:nvPr/>
            </p:nvSpPr>
            <p:spPr bwMode="auto">
              <a:xfrm>
                <a:off x="264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3" name="Line 437"/>
              <p:cNvSpPr>
                <a:spLocks noChangeShapeType="1"/>
              </p:cNvSpPr>
              <p:nvPr/>
            </p:nvSpPr>
            <p:spPr bwMode="auto">
              <a:xfrm>
                <a:off x="266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4" name="Line 438"/>
              <p:cNvSpPr>
                <a:spLocks noChangeShapeType="1"/>
              </p:cNvSpPr>
              <p:nvPr/>
            </p:nvSpPr>
            <p:spPr bwMode="auto">
              <a:xfrm>
                <a:off x="269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5" name="Line 439"/>
              <p:cNvSpPr>
                <a:spLocks noChangeShapeType="1"/>
              </p:cNvSpPr>
              <p:nvPr/>
            </p:nvSpPr>
            <p:spPr bwMode="auto">
              <a:xfrm>
                <a:off x="271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6" name="Line 440"/>
              <p:cNvSpPr>
                <a:spLocks noChangeShapeType="1"/>
              </p:cNvSpPr>
              <p:nvPr/>
            </p:nvSpPr>
            <p:spPr bwMode="auto">
              <a:xfrm>
                <a:off x="273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7" name="Line 441"/>
              <p:cNvSpPr>
                <a:spLocks noChangeShapeType="1"/>
              </p:cNvSpPr>
              <p:nvPr/>
            </p:nvSpPr>
            <p:spPr bwMode="auto">
              <a:xfrm>
                <a:off x="276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8" name="Line 442"/>
              <p:cNvSpPr>
                <a:spLocks noChangeShapeType="1"/>
              </p:cNvSpPr>
              <p:nvPr/>
            </p:nvSpPr>
            <p:spPr bwMode="auto">
              <a:xfrm>
                <a:off x="278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9" name="Line 443"/>
              <p:cNvSpPr>
                <a:spLocks noChangeShapeType="1"/>
              </p:cNvSpPr>
              <p:nvPr/>
            </p:nvSpPr>
            <p:spPr bwMode="auto">
              <a:xfrm>
                <a:off x="280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0" name="Line 444"/>
              <p:cNvSpPr>
                <a:spLocks noChangeShapeType="1"/>
              </p:cNvSpPr>
              <p:nvPr/>
            </p:nvSpPr>
            <p:spPr bwMode="auto">
              <a:xfrm>
                <a:off x="282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1" name="Line 445"/>
              <p:cNvSpPr>
                <a:spLocks noChangeShapeType="1"/>
              </p:cNvSpPr>
              <p:nvPr/>
            </p:nvSpPr>
            <p:spPr bwMode="auto">
              <a:xfrm>
                <a:off x="285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2" name="Line 446"/>
              <p:cNvSpPr>
                <a:spLocks noChangeShapeType="1"/>
              </p:cNvSpPr>
              <p:nvPr/>
            </p:nvSpPr>
            <p:spPr bwMode="auto">
              <a:xfrm>
                <a:off x="287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3" name="Line 447"/>
              <p:cNvSpPr>
                <a:spLocks noChangeShapeType="1"/>
              </p:cNvSpPr>
              <p:nvPr/>
            </p:nvSpPr>
            <p:spPr bwMode="auto">
              <a:xfrm>
                <a:off x="289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4" name="Line 448"/>
              <p:cNvSpPr>
                <a:spLocks noChangeShapeType="1"/>
              </p:cNvSpPr>
              <p:nvPr/>
            </p:nvSpPr>
            <p:spPr bwMode="auto">
              <a:xfrm>
                <a:off x="292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5" name="Line 449"/>
              <p:cNvSpPr>
                <a:spLocks noChangeShapeType="1"/>
              </p:cNvSpPr>
              <p:nvPr/>
            </p:nvSpPr>
            <p:spPr bwMode="auto">
              <a:xfrm>
                <a:off x="294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2" name="Group 651"/>
            <p:cNvGrpSpPr>
              <a:grpSpLocks/>
            </p:cNvGrpSpPr>
            <p:nvPr/>
          </p:nvGrpSpPr>
          <p:grpSpPr bwMode="auto">
            <a:xfrm>
              <a:off x="2317750" y="3971925"/>
              <a:ext cx="4632325" cy="261938"/>
              <a:chOff x="1563" y="2606"/>
              <a:chExt cx="2590" cy="145"/>
            </a:xfrm>
          </p:grpSpPr>
          <p:sp>
            <p:nvSpPr>
              <p:cNvPr id="106626" name="Line 451"/>
              <p:cNvSpPr>
                <a:spLocks noChangeShapeType="1"/>
              </p:cNvSpPr>
              <p:nvPr/>
            </p:nvSpPr>
            <p:spPr bwMode="auto">
              <a:xfrm>
                <a:off x="296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7" name="Line 452"/>
              <p:cNvSpPr>
                <a:spLocks noChangeShapeType="1"/>
              </p:cNvSpPr>
              <p:nvPr/>
            </p:nvSpPr>
            <p:spPr bwMode="auto">
              <a:xfrm>
                <a:off x="299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8" name="Line 453"/>
              <p:cNvSpPr>
                <a:spLocks noChangeShapeType="1"/>
              </p:cNvSpPr>
              <p:nvPr/>
            </p:nvSpPr>
            <p:spPr bwMode="auto">
              <a:xfrm>
                <a:off x="301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9" name="Line 454"/>
              <p:cNvSpPr>
                <a:spLocks noChangeShapeType="1"/>
              </p:cNvSpPr>
              <p:nvPr/>
            </p:nvSpPr>
            <p:spPr bwMode="auto">
              <a:xfrm>
                <a:off x="303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0" name="Line 455"/>
              <p:cNvSpPr>
                <a:spLocks noChangeShapeType="1"/>
              </p:cNvSpPr>
              <p:nvPr/>
            </p:nvSpPr>
            <p:spPr bwMode="auto">
              <a:xfrm>
                <a:off x="306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1" name="Line 456"/>
              <p:cNvSpPr>
                <a:spLocks noChangeShapeType="1"/>
              </p:cNvSpPr>
              <p:nvPr/>
            </p:nvSpPr>
            <p:spPr bwMode="auto">
              <a:xfrm>
                <a:off x="308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2" name="Line 457"/>
              <p:cNvSpPr>
                <a:spLocks noChangeShapeType="1"/>
              </p:cNvSpPr>
              <p:nvPr/>
            </p:nvSpPr>
            <p:spPr bwMode="auto">
              <a:xfrm>
                <a:off x="310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3" name="Line 458"/>
              <p:cNvSpPr>
                <a:spLocks noChangeShapeType="1"/>
              </p:cNvSpPr>
              <p:nvPr/>
            </p:nvSpPr>
            <p:spPr bwMode="auto">
              <a:xfrm>
                <a:off x="312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4" name="Line 459"/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5" name="Line 460"/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6" name="Line 461"/>
              <p:cNvSpPr>
                <a:spLocks noChangeShapeType="1"/>
              </p:cNvSpPr>
              <p:nvPr/>
            </p:nvSpPr>
            <p:spPr bwMode="auto">
              <a:xfrm>
                <a:off x="319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7" name="Line 462"/>
              <p:cNvSpPr>
                <a:spLocks noChangeShapeType="1"/>
              </p:cNvSpPr>
              <p:nvPr/>
            </p:nvSpPr>
            <p:spPr bwMode="auto">
              <a:xfrm>
                <a:off x="322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8" name="Line 463"/>
              <p:cNvSpPr>
                <a:spLocks noChangeShapeType="1"/>
              </p:cNvSpPr>
              <p:nvPr/>
            </p:nvSpPr>
            <p:spPr bwMode="auto">
              <a:xfrm>
                <a:off x="324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9" name="Line 464"/>
              <p:cNvSpPr>
                <a:spLocks noChangeShapeType="1"/>
              </p:cNvSpPr>
              <p:nvPr/>
            </p:nvSpPr>
            <p:spPr bwMode="auto">
              <a:xfrm>
                <a:off x="326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0" name="Line 465"/>
              <p:cNvSpPr>
                <a:spLocks noChangeShapeType="1"/>
              </p:cNvSpPr>
              <p:nvPr/>
            </p:nvSpPr>
            <p:spPr bwMode="auto">
              <a:xfrm>
                <a:off x="329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1" name="Line 466"/>
              <p:cNvSpPr>
                <a:spLocks noChangeShapeType="1"/>
              </p:cNvSpPr>
              <p:nvPr/>
            </p:nvSpPr>
            <p:spPr bwMode="auto">
              <a:xfrm>
                <a:off x="331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2" name="Line 467"/>
              <p:cNvSpPr>
                <a:spLocks noChangeShapeType="1"/>
              </p:cNvSpPr>
              <p:nvPr/>
            </p:nvSpPr>
            <p:spPr bwMode="auto">
              <a:xfrm>
                <a:off x="333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3" name="Line 468"/>
              <p:cNvSpPr>
                <a:spLocks noChangeShapeType="1"/>
              </p:cNvSpPr>
              <p:nvPr/>
            </p:nvSpPr>
            <p:spPr bwMode="auto">
              <a:xfrm>
                <a:off x="335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4" name="Line 469"/>
              <p:cNvSpPr>
                <a:spLocks noChangeShapeType="1"/>
              </p:cNvSpPr>
              <p:nvPr/>
            </p:nvSpPr>
            <p:spPr bwMode="auto">
              <a:xfrm>
                <a:off x="338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5" name="Line 470"/>
              <p:cNvSpPr>
                <a:spLocks noChangeShapeType="1"/>
              </p:cNvSpPr>
              <p:nvPr/>
            </p:nvSpPr>
            <p:spPr bwMode="auto">
              <a:xfrm>
                <a:off x="340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6" name="Line 471"/>
              <p:cNvSpPr>
                <a:spLocks noChangeShapeType="1"/>
              </p:cNvSpPr>
              <p:nvPr/>
            </p:nvSpPr>
            <p:spPr bwMode="auto">
              <a:xfrm>
                <a:off x="342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7" name="Line 472"/>
              <p:cNvSpPr>
                <a:spLocks noChangeShapeType="1"/>
              </p:cNvSpPr>
              <p:nvPr/>
            </p:nvSpPr>
            <p:spPr bwMode="auto">
              <a:xfrm>
                <a:off x="345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8" name="Line 473"/>
              <p:cNvSpPr>
                <a:spLocks noChangeShapeType="1"/>
              </p:cNvSpPr>
              <p:nvPr/>
            </p:nvSpPr>
            <p:spPr bwMode="auto">
              <a:xfrm>
                <a:off x="347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9" name="Line 474"/>
              <p:cNvSpPr>
                <a:spLocks noChangeShapeType="1"/>
              </p:cNvSpPr>
              <p:nvPr/>
            </p:nvSpPr>
            <p:spPr bwMode="auto">
              <a:xfrm>
                <a:off x="349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0" name="Line 475"/>
              <p:cNvSpPr>
                <a:spLocks noChangeShapeType="1"/>
              </p:cNvSpPr>
              <p:nvPr/>
            </p:nvSpPr>
            <p:spPr bwMode="auto">
              <a:xfrm>
                <a:off x="352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1" name="Line 476"/>
              <p:cNvSpPr>
                <a:spLocks noChangeShapeType="1"/>
              </p:cNvSpPr>
              <p:nvPr/>
            </p:nvSpPr>
            <p:spPr bwMode="auto">
              <a:xfrm>
                <a:off x="354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2" name="Line 477"/>
              <p:cNvSpPr>
                <a:spLocks noChangeShapeType="1"/>
              </p:cNvSpPr>
              <p:nvPr/>
            </p:nvSpPr>
            <p:spPr bwMode="auto">
              <a:xfrm>
                <a:off x="356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3" name="Line 478"/>
              <p:cNvSpPr>
                <a:spLocks noChangeShapeType="1"/>
              </p:cNvSpPr>
              <p:nvPr/>
            </p:nvSpPr>
            <p:spPr bwMode="auto">
              <a:xfrm>
                <a:off x="358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4" name="Line 479"/>
              <p:cNvSpPr>
                <a:spLocks noChangeShapeType="1"/>
              </p:cNvSpPr>
              <p:nvPr/>
            </p:nvSpPr>
            <p:spPr bwMode="auto">
              <a:xfrm>
                <a:off x="361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5" name="Line 480"/>
              <p:cNvSpPr>
                <a:spLocks noChangeShapeType="1"/>
              </p:cNvSpPr>
              <p:nvPr/>
            </p:nvSpPr>
            <p:spPr bwMode="auto">
              <a:xfrm>
                <a:off x="363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6" name="Line 481"/>
              <p:cNvSpPr>
                <a:spLocks noChangeShapeType="1"/>
              </p:cNvSpPr>
              <p:nvPr/>
            </p:nvSpPr>
            <p:spPr bwMode="auto">
              <a:xfrm>
                <a:off x="365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7" name="Line 482"/>
              <p:cNvSpPr>
                <a:spLocks noChangeShapeType="1"/>
              </p:cNvSpPr>
              <p:nvPr/>
            </p:nvSpPr>
            <p:spPr bwMode="auto">
              <a:xfrm>
                <a:off x="368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8" name="Line 483"/>
              <p:cNvSpPr>
                <a:spLocks noChangeShapeType="1"/>
              </p:cNvSpPr>
              <p:nvPr/>
            </p:nvSpPr>
            <p:spPr bwMode="auto">
              <a:xfrm>
                <a:off x="370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9" name="Line 484"/>
              <p:cNvSpPr>
                <a:spLocks noChangeShapeType="1"/>
              </p:cNvSpPr>
              <p:nvPr/>
            </p:nvSpPr>
            <p:spPr bwMode="auto">
              <a:xfrm>
                <a:off x="372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0" name="Line 485"/>
              <p:cNvSpPr>
                <a:spLocks noChangeShapeType="1"/>
              </p:cNvSpPr>
              <p:nvPr/>
            </p:nvSpPr>
            <p:spPr bwMode="auto">
              <a:xfrm>
                <a:off x="375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1" name="Line 486"/>
              <p:cNvSpPr>
                <a:spLocks noChangeShapeType="1"/>
              </p:cNvSpPr>
              <p:nvPr/>
            </p:nvSpPr>
            <p:spPr bwMode="auto">
              <a:xfrm>
                <a:off x="377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2" name="Line 487"/>
              <p:cNvSpPr>
                <a:spLocks noChangeShapeType="1"/>
              </p:cNvSpPr>
              <p:nvPr/>
            </p:nvSpPr>
            <p:spPr bwMode="auto">
              <a:xfrm>
                <a:off x="379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3" name="Line 488"/>
              <p:cNvSpPr>
                <a:spLocks noChangeShapeType="1"/>
              </p:cNvSpPr>
              <p:nvPr/>
            </p:nvSpPr>
            <p:spPr bwMode="auto">
              <a:xfrm>
                <a:off x="382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4" name="Line 489"/>
              <p:cNvSpPr>
                <a:spLocks noChangeShapeType="1"/>
              </p:cNvSpPr>
              <p:nvPr/>
            </p:nvSpPr>
            <p:spPr bwMode="auto">
              <a:xfrm>
                <a:off x="384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5" name="Line 490"/>
              <p:cNvSpPr>
                <a:spLocks noChangeShapeType="1"/>
              </p:cNvSpPr>
              <p:nvPr/>
            </p:nvSpPr>
            <p:spPr bwMode="auto">
              <a:xfrm>
                <a:off x="386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6" name="Line 491"/>
              <p:cNvSpPr>
                <a:spLocks noChangeShapeType="1"/>
              </p:cNvSpPr>
              <p:nvPr/>
            </p:nvSpPr>
            <p:spPr bwMode="auto">
              <a:xfrm>
                <a:off x="388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7" name="Line 492"/>
              <p:cNvSpPr>
                <a:spLocks noChangeShapeType="1"/>
              </p:cNvSpPr>
              <p:nvPr/>
            </p:nvSpPr>
            <p:spPr bwMode="auto">
              <a:xfrm>
                <a:off x="391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8" name="Line 493"/>
              <p:cNvSpPr>
                <a:spLocks noChangeShapeType="1"/>
              </p:cNvSpPr>
              <p:nvPr/>
            </p:nvSpPr>
            <p:spPr bwMode="auto">
              <a:xfrm>
                <a:off x="393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9" name="Line 494"/>
              <p:cNvSpPr>
                <a:spLocks noChangeShapeType="1"/>
              </p:cNvSpPr>
              <p:nvPr/>
            </p:nvSpPr>
            <p:spPr bwMode="auto">
              <a:xfrm>
                <a:off x="395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0" name="Line 495"/>
              <p:cNvSpPr>
                <a:spLocks noChangeShapeType="1"/>
              </p:cNvSpPr>
              <p:nvPr/>
            </p:nvSpPr>
            <p:spPr bwMode="auto">
              <a:xfrm>
                <a:off x="398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1" name="Line 496"/>
              <p:cNvSpPr>
                <a:spLocks noChangeShapeType="1"/>
              </p:cNvSpPr>
              <p:nvPr/>
            </p:nvSpPr>
            <p:spPr bwMode="auto">
              <a:xfrm>
                <a:off x="400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2" name="Line 497"/>
              <p:cNvSpPr>
                <a:spLocks noChangeShapeType="1"/>
              </p:cNvSpPr>
              <p:nvPr/>
            </p:nvSpPr>
            <p:spPr bwMode="auto">
              <a:xfrm>
                <a:off x="402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3" name="Line 498"/>
              <p:cNvSpPr>
                <a:spLocks noChangeShapeType="1"/>
              </p:cNvSpPr>
              <p:nvPr/>
            </p:nvSpPr>
            <p:spPr bwMode="auto">
              <a:xfrm>
                <a:off x="405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4" name="Line 499"/>
              <p:cNvSpPr>
                <a:spLocks noChangeShapeType="1"/>
              </p:cNvSpPr>
              <p:nvPr/>
            </p:nvSpPr>
            <p:spPr bwMode="auto">
              <a:xfrm>
                <a:off x="407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5" name="Line 500"/>
              <p:cNvSpPr>
                <a:spLocks noChangeShapeType="1"/>
              </p:cNvSpPr>
              <p:nvPr/>
            </p:nvSpPr>
            <p:spPr bwMode="auto">
              <a:xfrm>
                <a:off x="409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6" name="Line 501"/>
              <p:cNvSpPr>
                <a:spLocks noChangeShapeType="1"/>
              </p:cNvSpPr>
              <p:nvPr/>
            </p:nvSpPr>
            <p:spPr bwMode="auto">
              <a:xfrm>
                <a:off x="411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7" name="Line 502"/>
              <p:cNvSpPr>
                <a:spLocks noChangeShapeType="1"/>
              </p:cNvSpPr>
              <p:nvPr/>
            </p:nvSpPr>
            <p:spPr bwMode="auto">
              <a:xfrm>
                <a:off x="414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8" name="Line 503"/>
              <p:cNvSpPr>
                <a:spLocks noChangeShapeType="1"/>
              </p:cNvSpPr>
              <p:nvPr/>
            </p:nvSpPr>
            <p:spPr bwMode="auto">
              <a:xfrm>
                <a:off x="156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9" name="Line 504"/>
              <p:cNvSpPr>
                <a:spLocks noChangeShapeType="1"/>
              </p:cNvSpPr>
              <p:nvPr/>
            </p:nvSpPr>
            <p:spPr bwMode="auto">
              <a:xfrm>
                <a:off x="158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0" name="Line 505"/>
              <p:cNvSpPr>
                <a:spLocks noChangeShapeType="1"/>
              </p:cNvSpPr>
              <p:nvPr/>
            </p:nvSpPr>
            <p:spPr bwMode="auto">
              <a:xfrm>
                <a:off x="160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1" name="Line 506"/>
              <p:cNvSpPr>
                <a:spLocks noChangeShapeType="1"/>
              </p:cNvSpPr>
              <p:nvPr/>
            </p:nvSpPr>
            <p:spPr bwMode="auto">
              <a:xfrm>
                <a:off x="163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2" name="Line 507"/>
              <p:cNvSpPr>
                <a:spLocks noChangeShapeType="1"/>
              </p:cNvSpPr>
              <p:nvPr/>
            </p:nvSpPr>
            <p:spPr bwMode="auto">
              <a:xfrm>
                <a:off x="165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3" name="Line 508"/>
              <p:cNvSpPr>
                <a:spLocks noChangeShapeType="1"/>
              </p:cNvSpPr>
              <p:nvPr/>
            </p:nvSpPr>
            <p:spPr bwMode="auto">
              <a:xfrm>
                <a:off x="167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4" name="Line 509"/>
              <p:cNvSpPr>
                <a:spLocks noChangeShapeType="1"/>
              </p:cNvSpPr>
              <p:nvPr/>
            </p:nvSpPr>
            <p:spPr bwMode="auto">
              <a:xfrm>
                <a:off x="170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5" name="Line 510"/>
              <p:cNvSpPr>
                <a:spLocks noChangeShapeType="1"/>
              </p:cNvSpPr>
              <p:nvPr/>
            </p:nvSpPr>
            <p:spPr bwMode="auto">
              <a:xfrm>
                <a:off x="172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6" name="Line 511"/>
              <p:cNvSpPr>
                <a:spLocks noChangeShapeType="1"/>
              </p:cNvSpPr>
              <p:nvPr/>
            </p:nvSpPr>
            <p:spPr bwMode="auto">
              <a:xfrm>
                <a:off x="174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7" name="Line 512"/>
              <p:cNvSpPr>
                <a:spLocks noChangeShapeType="1"/>
              </p:cNvSpPr>
              <p:nvPr/>
            </p:nvSpPr>
            <p:spPr bwMode="auto">
              <a:xfrm>
                <a:off x="177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8" name="Line 513"/>
              <p:cNvSpPr>
                <a:spLocks noChangeShapeType="1"/>
              </p:cNvSpPr>
              <p:nvPr/>
            </p:nvSpPr>
            <p:spPr bwMode="auto">
              <a:xfrm>
                <a:off x="179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9" name="Line 514"/>
              <p:cNvSpPr>
                <a:spLocks noChangeShapeType="1"/>
              </p:cNvSpPr>
              <p:nvPr/>
            </p:nvSpPr>
            <p:spPr bwMode="auto">
              <a:xfrm>
                <a:off x="181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0" name="Line 515"/>
              <p:cNvSpPr>
                <a:spLocks noChangeShapeType="1"/>
              </p:cNvSpPr>
              <p:nvPr/>
            </p:nvSpPr>
            <p:spPr bwMode="auto">
              <a:xfrm>
                <a:off x="183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1" name="Line 516"/>
              <p:cNvSpPr>
                <a:spLocks noChangeShapeType="1"/>
              </p:cNvSpPr>
              <p:nvPr/>
            </p:nvSpPr>
            <p:spPr bwMode="auto">
              <a:xfrm>
                <a:off x="186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2" name="Line 517"/>
              <p:cNvSpPr>
                <a:spLocks noChangeShapeType="1"/>
              </p:cNvSpPr>
              <p:nvPr/>
            </p:nvSpPr>
            <p:spPr bwMode="auto">
              <a:xfrm>
                <a:off x="188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3" name="Line 518"/>
              <p:cNvSpPr>
                <a:spLocks noChangeShapeType="1"/>
              </p:cNvSpPr>
              <p:nvPr/>
            </p:nvSpPr>
            <p:spPr bwMode="auto">
              <a:xfrm>
                <a:off x="190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4" name="Line 519"/>
              <p:cNvSpPr>
                <a:spLocks noChangeShapeType="1"/>
              </p:cNvSpPr>
              <p:nvPr/>
            </p:nvSpPr>
            <p:spPr bwMode="auto">
              <a:xfrm>
                <a:off x="193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5" name="Line 520"/>
              <p:cNvSpPr>
                <a:spLocks noChangeShapeType="1"/>
              </p:cNvSpPr>
              <p:nvPr/>
            </p:nvSpPr>
            <p:spPr bwMode="auto">
              <a:xfrm>
                <a:off x="195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6" name="Line 521"/>
              <p:cNvSpPr>
                <a:spLocks noChangeShapeType="1"/>
              </p:cNvSpPr>
              <p:nvPr/>
            </p:nvSpPr>
            <p:spPr bwMode="auto">
              <a:xfrm>
                <a:off x="197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7" name="Line 522"/>
              <p:cNvSpPr>
                <a:spLocks noChangeShapeType="1"/>
              </p:cNvSpPr>
              <p:nvPr/>
            </p:nvSpPr>
            <p:spPr bwMode="auto">
              <a:xfrm>
                <a:off x="200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8" name="Line 523"/>
              <p:cNvSpPr>
                <a:spLocks noChangeShapeType="1"/>
              </p:cNvSpPr>
              <p:nvPr/>
            </p:nvSpPr>
            <p:spPr bwMode="auto">
              <a:xfrm>
                <a:off x="202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9" name="Line 524"/>
              <p:cNvSpPr>
                <a:spLocks noChangeShapeType="1"/>
              </p:cNvSpPr>
              <p:nvPr/>
            </p:nvSpPr>
            <p:spPr bwMode="auto">
              <a:xfrm>
                <a:off x="204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0" name="Line 525"/>
              <p:cNvSpPr>
                <a:spLocks noChangeShapeType="1"/>
              </p:cNvSpPr>
              <p:nvPr/>
            </p:nvSpPr>
            <p:spPr bwMode="auto">
              <a:xfrm>
                <a:off x="207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1" name="Line 526"/>
              <p:cNvSpPr>
                <a:spLocks noChangeShapeType="1"/>
              </p:cNvSpPr>
              <p:nvPr/>
            </p:nvSpPr>
            <p:spPr bwMode="auto">
              <a:xfrm>
                <a:off x="209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2" name="Line 527"/>
              <p:cNvSpPr>
                <a:spLocks noChangeShapeType="1"/>
              </p:cNvSpPr>
              <p:nvPr/>
            </p:nvSpPr>
            <p:spPr bwMode="auto">
              <a:xfrm>
                <a:off x="211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3" name="Line 528"/>
              <p:cNvSpPr>
                <a:spLocks noChangeShapeType="1"/>
              </p:cNvSpPr>
              <p:nvPr/>
            </p:nvSpPr>
            <p:spPr bwMode="auto">
              <a:xfrm>
                <a:off x="213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4" name="Line 529"/>
              <p:cNvSpPr>
                <a:spLocks noChangeShapeType="1"/>
              </p:cNvSpPr>
              <p:nvPr/>
            </p:nvSpPr>
            <p:spPr bwMode="auto">
              <a:xfrm>
                <a:off x="216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5" name="Line 530"/>
              <p:cNvSpPr>
                <a:spLocks noChangeShapeType="1"/>
              </p:cNvSpPr>
              <p:nvPr/>
            </p:nvSpPr>
            <p:spPr bwMode="auto">
              <a:xfrm>
                <a:off x="218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6" name="Line 531"/>
              <p:cNvSpPr>
                <a:spLocks noChangeShapeType="1"/>
              </p:cNvSpPr>
              <p:nvPr/>
            </p:nvSpPr>
            <p:spPr bwMode="auto">
              <a:xfrm>
                <a:off x="220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7" name="Line 532"/>
              <p:cNvSpPr>
                <a:spLocks noChangeShapeType="1"/>
              </p:cNvSpPr>
              <p:nvPr/>
            </p:nvSpPr>
            <p:spPr bwMode="auto">
              <a:xfrm>
                <a:off x="223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8" name="Line 533"/>
              <p:cNvSpPr>
                <a:spLocks noChangeShapeType="1"/>
              </p:cNvSpPr>
              <p:nvPr/>
            </p:nvSpPr>
            <p:spPr bwMode="auto">
              <a:xfrm>
                <a:off x="225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9" name="Line 534"/>
              <p:cNvSpPr>
                <a:spLocks noChangeShapeType="1"/>
              </p:cNvSpPr>
              <p:nvPr/>
            </p:nvSpPr>
            <p:spPr bwMode="auto">
              <a:xfrm>
                <a:off x="227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0" name="Line 535"/>
              <p:cNvSpPr>
                <a:spLocks noChangeShapeType="1"/>
              </p:cNvSpPr>
              <p:nvPr/>
            </p:nvSpPr>
            <p:spPr bwMode="auto">
              <a:xfrm>
                <a:off x="230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1" name="Line 536"/>
              <p:cNvSpPr>
                <a:spLocks noChangeShapeType="1"/>
              </p:cNvSpPr>
              <p:nvPr/>
            </p:nvSpPr>
            <p:spPr bwMode="auto">
              <a:xfrm>
                <a:off x="232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2" name="Line 537"/>
              <p:cNvSpPr>
                <a:spLocks noChangeShapeType="1"/>
              </p:cNvSpPr>
              <p:nvPr/>
            </p:nvSpPr>
            <p:spPr bwMode="auto">
              <a:xfrm>
                <a:off x="234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3" name="Line 538"/>
              <p:cNvSpPr>
                <a:spLocks noChangeShapeType="1"/>
              </p:cNvSpPr>
              <p:nvPr/>
            </p:nvSpPr>
            <p:spPr bwMode="auto">
              <a:xfrm>
                <a:off x="236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4" name="Line 539"/>
              <p:cNvSpPr>
                <a:spLocks noChangeShapeType="1"/>
              </p:cNvSpPr>
              <p:nvPr/>
            </p:nvSpPr>
            <p:spPr bwMode="auto">
              <a:xfrm>
                <a:off x="239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5" name="Line 540"/>
              <p:cNvSpPr>
                <a:spLocks noChangeShapeType="1"/>
              </p:cNvSpPr>
              <p:nvPr/>
            </p:nvSpPr>
            <p:spPr bwMode="auto">
              <a:xfrm>
                <a:off x="241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6" name="Line 541"/>
              <p:cNvSpPr>
                <a:spLocks noChangeShapeType="1"/>
              </p:cNvSpPr>
              <p:nvPr/>
            </p:nvSpPr>
            <p:spPr bwMode="auto">
              <a:xfrm>
                <a:off x="243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7" name="Line 542"/>
              <p:cNvSpPr>
                <a:spLocks noChangeShapeType="1"/>
              </p:cNvSpPr>
              <p:nvPr/>
            </p:nvSpPr>
            <p:spPr bwMode="auto">
              <a:xfrm>
                <a:off x="246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8" name="Line 543"/>
              <p:cNvSpPr>
                <a:spLocks noChangeShapeType="1"/>
              </p:cNvSpPr>
              <p:nvPr/>
            </p:nvSpPr>
            <p:spPr bwMode="auto">
              <a:xfrm>
                <a:off x="248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9" name="Line 544"/>
              <p:cNvSpPr>
                <a:spLocks noChangeShapeType="1"/>
              </p:cNvSpPr>
              <p:nvPr/>
            </p:nvSpPr>
            <p:spPr bwMode="auto">
              <a:xfrm>
                <a:off x="250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0" name="Line 545"/>
              <p:cNvSpPr>
                <a:spLocks noChangeShapeType="1"/>
              </p:cNvSpPr>
              <p:nvPr/>
            </p:nvSpPr>
            <p:spPr bwMode="auto">
              <a:xfrm>
                <a:off x="253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1" name="Line 546"/>
              <p:cNvSpPr>
                <a:spLocks noChangeShapeType="1"/>
              </p:cNvSpPr>
              <p:nvPr/>
            </p:nvSpPr>
            <p:spPr bwMode="auto">
              <a:xfrm>
                <a:off x="255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2" name="Line 547"/>
              <p:cNvSpPr>
                <a:spLocks noChangeShapeType="1"/>
              </p:cNvSpPr>
              <p:nvPr/>
            </p:nvSpPr>
            <p:spPr bwMode="auto">
              <a:xfrm>
                <a:off x="257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3" name="Line 548"/>
              <p:cNvSpPr>
                <a:spLocks noChangeShapeType="1"/>
              </p:cNvSpPr>
              <p:nvPr/>
            </p:nvSpPr>
            <p:spPr bwMode="auto">
              <a:xfrm>
                <a:off x="259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4" name="Line 549"/>
              <p:cNvSpPr>
                <a:spLocks noChangeShapeType="1"/>
              </p:cNvSpPr>
              <p:nvPr/>
            </p:nvSpPr>
            <p:spPr bwMode="auto">
              <a:xfrm>
                <a:off x="262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5" name="Line 550"/>
              <p:cNvSpPr>
                <a:spLocks noChangeShapeType="1"/>
              </p:cNvSpPr>
              <p:nvPr/>
            </p:nvSpPr>
            <p:spPr bwMode="auto">
              <a:xfrm>
                <a:off x="264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6" name="Line 551"/>
              <p:cNvSpPr>
                <a:spLocks noChangeShapeType="1"/>
              </p:cNvSpPr>
              <p:nvPr/>
            </p:nvSpPr>
            <p:spPr bwMode="auto">
              <a:xfrm>
                <a:off x="266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7" name="Line 552"/>
              <p:cNvSpPr>
                <a:spLocks noChangeShapeType="1"/>
              </p:cNvSpPr>
              <p:nvPr/>
            </p:nvSpPr>
            <p:spPr bwMode="auto">
              <a:xfrm>
                <a:off x="269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8" name="Line 553"/>
              <p:cNvSpPr>
                <a:spLocks noChangeShapeType="1"/>
              </p:cNvSpPr>
              <p:nvPr/>
            </p:nvSpPr>
            <p:spPr bwMode="auto">
              <a:xfrm>
                <a:off x="271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9" name="Line 554"/>
              <p:cNvSpPr>
                <a:spLocks noChangeShapeType="1"/>
              </p:cNvSpPr>
              <p:nvPr/>
            </p:nvSpPr>
            <p:spPr bwMode="auto">
              <a:xfrm>
                <a:off x="273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0" name="Line 555"/>
              <p:cNvSpPr>
                <a:spLocks noChangeShapeType="1"/>
              </p:cNvSpPr>
              <p:nvPr/>
            </p:nvSpPr>
            <p:spPr bwMode="auto">
              <a:xfrm>
                <a:off x="276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1" name="Line 556"/>
              <p:cNvSpPr>
                <a:spLocks noChangeShapeType="1"/>
              </p:cNvSpPr>
              <p:nvPr/>
            </p:nvSpPr>
            <p:spPr bwMode="auto">
              <a:xfrm>
                <a:off x="278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2" name="Line 557"/>
              <p:cNvSpPr>
                <a:spLocks noChangeShapeType="1"/>
              </p:cNvSpPr>
              <p:nvPr/>
            </p:nvSpPr>
            <p:spPr bwMode="auto">
              <a:xfrm>
                <a:off x="280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3" name="Line 558"/>
              <p:cNvSpPr>
                <a:spLocks noChangeShapeType="1"/>
              </p:cNvSpPr>
              <p:nvPr/>
            </p:nvSpPr>
            <p:spPr bwMode="auto">
              <a:xfrm>
                <a:off x="282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4" name="Line 559"/>
              <p:cNvSpPr>
                <a:spLocks noChangeShapeType="1"/>
              </p:cNvSpPr>
              <p:nvPr/>
            </p:nvSpPr>
            <p:spPr bwMode="auto">
              <a:xfrm>
                <a:off x="285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5" name="Line 560"/>
              <p:cNvSpPr>
                <a:spLocks noChangeShapeType="1"/>
              </p:cNvSpPr>
              <p:nvPr/>
            </p:nvSpPr>
            <p:spPr bwMode="auto">
              <a:xfrm>
                <a:off x="287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6" name="Line 561"/>
              <p:cNvSpPr>
                <a:spLocks noChangeShapeType="1"/>
              </p:cNvSpPr>
              <p:nvPr/>
            </p:nvSpPr>
            <p:spPr bwMode="auto">
              <a:xfrm>
                <a:off x="289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7" name="Line 562"/>
              <p:cNvSpPr>
                <a:spLocks noChangeShapeType="1"/>
              </p:cNvSpPr>
              <p:nvPr/>
            </p:nvSpPr>
            <p:spPr bwMode="auto">
              <a:xfrm>
                <a:off x="292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8" name="Line 563"/>
              <p:cNvSpPr>
                <a:spLocks noChangeShapeType="1"/>
              </p:cNvSpPr>
              <p:nvPr/>
            </p:nvSpPr>
            <p:spPr bwMode="auto">
              <a:xfrm>
                <a:off x="294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9" name="Line 564"/>
              <p:cNvSpPr>
                <a:spLocks noChangeShapeType="1"/>
              </p:cNvSpPr>
              <p:nvPr/>
            </p:nvSpPr>
            <p:spPr bwMode="auto">
              <a:xfrm>
                <a:off x="296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0" name="Line 565"/>
              <p:cNvSpPr>
                <a:spLocks noChangeShapeType="1"/>
              </p:cNvSpPr>
              <p:nvPr/>
            </p:nvSpPr>
            <p:spPr bwMode="auto">
              <a:xfrm>
                <a:off x="299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1" name="Line 566"/>
              <p:cNvSpPr>
                <a:spLocks noChangeShapeType="1"/>
              </p:cNvSpPr>
              <p:nvPr/>
            </p:nvSpPr>
            <p:spPr bwMode="auto">
              <a:xfrm>
                <a:off x="301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2" name="Line 567"/>
              <p:cNvSpPr>
                <a:spLocks noChangeShapeType="1"/>
              </p:cNvSpPr>
              <p:nvPr/>
            </p:nvSpPr>
            <p:spPr bwMode="auto">
              <a:xfrm>
                <a:off x="303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3" name="Line 568"/>
              <p:cNvSpPr>
                <a:spLocks noChangeShapeType="1"/>
              </p:cNvSpPr>
              <p:nvPr/>
            </p:nvSpPr>
            <p:spPr bwMode="auto">
              <a:xfrm>
                <a:off x="306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4" name="Line 569"/>
              <p:cNvSpPr>
                <a:spLocks noChangeShapeType="1"/>
              </p:cNvSpPr>
              <p:nvPr/>
            </p:nvSpPr>
            <p:spPr bwMode="auto">
              <a:xfrm>
                <a:off x="308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5" name="Line 570"/>
              <p:cNvSpPr>
                <a:spLocks noChangeShapeType="1"/>
              </p:cNvSpPr>
              <p:nvPr/>
            </p:nvSpPr>
            <p:spPr bwMode="auto">
              <a:xfrm>
                <a:off x="310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6" name="Line 571"/>
              <p:cNvSpPr>
                <a:spLocks noChangeShapeType="1"/>
              </p:cNvSpPr>
              <p:nvPr/>
            </p:nvSpPr>
            <p:spPr bwMode="auto">
              <a:xfrm>
                <a:off x="312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7" name="Line 572"/>
              <p:cNvSpPr>
                <a:spLocks noChangeShapeType="1"/>
              </p:cNvSpPr>
              <p:nvPr/>
            </p:nvSpPr>
            <p:spPr bwMode="auto">
              <a:xfrm>
                <a:off x="315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8" name="Line 573"/>
              <p:cNvSpPr>
                <a:spLocks noChangeShapeType="1"/>
              </p:cNvSpPr>
              <p:nvPr/>
            </p:nvSpPr>
            <p:spPr bwMode="auto">
              <a:xfrm>
                <a:off x="317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9" name="Line 574"/>
              <p:cNvSpPr>
                <a:spLocks noChangeShapeType="1"/>
              </p:cNvSpPr>
              <p:nvPr/>
            </p:nvSpPr>
            <p:spPr bwMode="auto">
              <a:xfrm>
                <a:off x="319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0" name="Line 575"/>
              <p:cNvSpPr>
                <a:spLocks noChangeShapeType="1"/>
              </p:cNvSpPr>
              <p:nvPr/>
            </p:nvSpPr>
            <p:spPr bwMode="auto">
              <a:xfrm>
                <a:off x="322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1" name="Line 576"/>
              <p:cNvSpPr>
                <a:spLocks noChangeShapeType="1"/>
              </p:cNvSpPr>
              <p:nvPr/>
            </p:nvSpPr>
            <p:spPr bwMode="auto">
              <a:xfrm>
                <a:off x="324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2" name="Line 577"/>
              <p:cNvSpPr>
                <a:spLocks noChangeShapeType="1"/>
              </p:cNvSpPr>
              <p:nvPr/>
            </p:nvSpPr>
            <p:spPr bwMode="auto">
              <a:xfrm>
                <a:off x="326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3" name="Line 578"/>
              <p:cNvSpPr>
                <a:spLocks noChangeShapeType="1"/>
              </p:cNvSpPr>
              <p:nvPr/>
            </p:nvSpPr>
            <p:spPr bwMode="auto">
              <a:xfrm>
                <a:off x="329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4" name="Line 579"/>
              <p:cNvSpPr>
                <a:spLocks noChangeShapeType="1"/>
              </p:cNvSpPr>
              <p:nvPr/>
            </p:nvSpPr>
            <p:spPr bwMode="auto">
              <a:xfrm>
                <a:off x="331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5" name="Line 580"/>
              <p:cNvSpPr>
                <a:spLocks noChangeShapeType="1"/>
              </p:cNvSpPr>
              <p:nvPr/>
            </p:nvSpPr>
            <p:spPr bwMode="auto">
              <a:xfrm>
                <a:off x="333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6" name="Line 581"/>
              <p:cNvSpPr>
                <a:spLocks noChangeShapeType="1"/>
              </p:cNvSpPr>
              <p:nvPr/>
            </p:nvSpPr>
            <p:spPr bwMode="auto">
              <a:xfrm>
                <a:off x="335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7" name="Line 582"/>
              <p:cNvSpPr>
                <a:spLocks noChangeShapeType="1"/>
              </p:cNvSpPr>
              <p:nvPr/>
            </p:nvSpPr>
            <p:spPr bwMode="auto">
              <a:xfrm>
                <a:off x="338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8" name="Line 583"/>
              <p:cNvSpPr>
                <a:spLocks noChangeShapeType="1"/>
              </p:cNvSpPr>
              <p:nvPr/>
            </p:nvSpPr>
            <p:spPr bwMode="auto">
              <a:xfrm>
                <a:off x="340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9" name="Line 584"/>
              <p:cNvSpPr>
                <a:spLocks noChangeShapeType="1"/>
              </p:cNvSpPr>
              <p:nvPr/>
            </p:nvSpPr>
            <p:spPr bwMode="auto">
              <a:xfrm>
                <a:off x="342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0" name="Line 585"/>
              <p:cNvSpPr>
                <a:spLocks noChangeShapeType="1"/>
              </p:cNvSpPr>
              <p:nvPr/>
            </p:nvSpPr>
            <p:spPr bwMode="auto">
              <a:xfrm>
                <a:off x="345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1" name="Line 586"/>
              <p:cNvSpPr>
                <a:spLocks noChangeShapeType="1"/>
              </p:cNvSpPr>
              <p:nvPr/>
            </p:nvSpPr>
            <p:spPr bwMode="auto">
              <a:xfrm>
                <a:off x="347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2" name="Line 587"/>
              <p:cNvSpPr>
                <a:spLocks noChangeShapeType="1"/>
              </p:cNvSpPr>
              <p:nvPr/>
            </p:nvSpPr>
            <p:spPr bwMode="auto">
              <a:xfrm>
                <a:off x="349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3" name="Line 588"/>
              <p:cNvSpPr>
                <a:spLocks noChangeShapeType="1"/>
              </p:cNvSpPr>
              <p:nvPr/>
            </p:nvSpPr>
            <p:spPr bwMode="auto">
              <a:xfrm>
                <a:off x="352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4" name="Line 589"/>
              <p:cNvSpPr>
                <a:spLocks noChangeShapeType="1"/>
              </p:cNvSpPr>
              <p:nvPr/>
            </p:nvSpPr>
            <p:spPr bwMode="auto">
              <a:xfrm>
                <a:off x="354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5" name="Line 590"/>
              <p:cNvSpPr>
                <a:spLocks noChangeShapeType="1"/>
              </p:cNvSpPr>
              <p:nvPr/>
            </p:nvSpPr>
            <p:spPr bwMode="auto">
              <a:xfrm>
                <a:off x="356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6" name="Line 591"/>
              <p:cNvSpPr>
                <a:spLocks noChangeShapeType="1"/>
              </p:cNvSpPr>
              <p:nvPr/>
            </p:nvSpPr>
            <p:spPr bwMode="auto">
              <a:xfrm>
                <a:off x="358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7" name="Line 592"/>
              <p:cNvSpPr>
                <a:spLocks noChangeShapeType="1"/>
              </p:cNvSpPr>
              <p:nvPr/>
            </p:nvSpPr>
            <p:spPr bwMode="auto">
              <a:xfrm>
                <a:off x="361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8" name="Line 593"/>
              <p:cNvSpPr>
                <a:spLocks noChangeShapeType="1"/>
              </p:cNvSpPr>
              <p:nvPr/>
            </p:nvSpPr>
            <p:spPr bwMode="auto">
              <a:xfrm>
                <a:off x="363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9" name="Line 594"/>
              <p:cNvSpPr>
                <a:spLocks noChangeShapeType="1"/>
              </p:cNvSpPr>
              <p:nvPr/>
            </p:nvSpPr>
            <p:spPr bwMode="auto">
              <a:xfrm>
                <a:off x="365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0" name="Line 595"/>
              <p:cNvSpPr>
                <a:spLocks noChangeShapeType="1"/>
              </p:cNvSpPr>
              <p:nvPr/>
            </p:nvSpPr>
            <p:spPr bwMode="auto">
              <a:xfrm>
                <a:off x="368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1" name="Line 596"/>
              <p:cNvSpPr>
                <a:spLocks noChangeShapeType="1"/>
              </p:cNvSpPr>
              <p:nvPr/>
            </p:nvSpPr>
            <p:spPr bwMode="auto">
              <a:xfrm>
                <a:off x="370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2" name="Line 597"/>
              <p:cNvSpPr>
                <a:spLocks noChangeShapeType="1"/>
              </p:cNvSpPr>
              <p:nvPr/>
            </p:nvSpPr>
            <p:spPr bwMode="auto">
              <a:xfrm>
                <a:off x="372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3" name="Line 598"/>
              <p:cNvSpPr>
                <a:spLocks noChangeShapeType="1"/>
              </p:cNvSpPr>
              <p:nvPr/>
            </p:nvSpPr>
            <p:spPr bwMode="auto">
              <a:xfrm>
                <a:off x="375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4" name="Line 599"/>
              <p:cNvSpPr>
                <a:spLocks noChangeShapeType="1"/>
              </p:cNvSpPr>
              <p:nvPr/>
            </p:nvSpPr>
            <p:spPr bwMode="auto">
              <a:xfrm>
                <a:off x="377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5" name="Line 600"/>
              <p:cNvSpPr>
                <a:spLocks noChangeShapeType="1"/>
              </p:cNvSpPr>
              <p:nvPr/>
            </p:nvSpPr>
            <p:spPr bwMode="auto">
              <a:xfrm>
                <a:off x="379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6" name="Line 601"/>
              <p:cNvSpPr>
                <a:spLocks noChangeShapeType="1"/>
              </p:cNvSpPr>
              <p:nvPr/>
            </p:nvSpPr>
            <p:spPr bwMode="auto">
              <a:xfrm>
                <a:off x="382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7" name="Line 602"/>
              <p:cNvSpPr>
                <a:spLocks noChangeShapeType="1"/>
              </p:cNvSpPr>
              <p:nvPr/>
            </p:nvSpPr>
            <p:spPr bwMode="auto">
              <a:xfrm>
                <a:off x="384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8" name="Line 603"/>
              <p:cNvSpPr>
                <a:spLocks noChangeShapeType="1"/>
              </p:cNvSpPr>
              <p:nvPr/>
            </p:nvSpPr>
            <p:spPr bwMode="auto">
              <a:xfrm>
                <a:off x="386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9" name="Line 604"/>
              <p:cNvSpPr>
                <a:spLocks noChangeShapeType="1"/>
              </p:cNvSpPr>
              <p:nvPr/>
            </p:nvSpPr>
            <p:spPr bwMode="auto">
              <a:xfrm>
                <a:off x="388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0" name="Line 605"/>
              <p:cNvSpPr>
                <a:spLocks noChangeShapeType="1"/>
              </p:cNvSpPr>
              <p:nvPr/>
            </p:nvSpPr>
            <p:spPr bwMode="auto">
              <a:xfrm>
                <a:off x="391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1" name="Line 606"/>
              <p:cNvSpPr>
                <a:spLocks noChangeShapeType="1"/>
              </p:cNvSpPr>
              <p:nvPr/>
            </p:nvSpPr>
            <p:spPr bwMode="auto">
              <a:xfrm>
                <a:off x="393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2" name="Line 607"/>
              <p:cNvSpPr>
                <a:spLocks noChangeShapeType="1"/>
              </p:cNvSpPr>
              <p:nvPr/>
            </p:nvSpPr>
            <p:spPr bwMode="auto">
              <a:xfrm>
                <a:off x="395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3" name="Line 608"/>
              <p:cNvSpPr>
                <a:spLocks noChangeShapeType="1"/>
              </p:cNvSpPr>
              <p:nvPr/>
            </p:nvSpPr>
            <p:spPr bwMode="auto">
              <a:xfrm>
                <a:off x="398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4" name="Line 609"/>
              <p:cNvSpPr>
                <a:spLocks noChangeShapeType="1"/>
              </p:cNvSpPr>
              <p:nvPr/>
            </p:nvSpPr>
            <p:spPr bwMode="auto">
              <a:xfrm>
                <a:off x="400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5" name="Line 610"/>
              <p:cNvSpPr>
                <a:spLocks noChangeShapeType="1"/>
              </p:cNvSpPr>
              <p:nvPr/>
            </p:nvSpPr>
            <p:spPr bwMode="auto">
              <a:xfrm>
                <a:off x="402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6" name="Line 611"/>
              <p:cNvSpPr>
                <a:spLocks noChangeShapeType="1"/>
              </p:cNvSpPr>
              <p:nvPr/>
            </p:nvSpPr>
            <p:spPr bwMode="auto">
              <a:xfrm>
                <a:off x="405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7" name="Line 612"/>
              <p:cNvSpPr>
                <a:spLocks noChangeShapeType="1"/>
              </p:cNvSpPr>
              <p:nvPr/>
            </p:nvSpPr>
            <p:spPr bwMode="auto">
              <a:xfrm>
                <a:off x="407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8" name="Line 613"/>
              <p:cNvSpPr>
                <a:spLocks noChangeShapeType="1"/>
              </p:cNvSpPr>
              <p:nvPr/>
            </p:nvSpPr>
            <p:spPr bwMode="auto">
              <a:xfrm>
                <a:off x="409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9" name="Line 614"/>
              <p:cNvSpPr>
                <a:spLocks noChangeShapeType="1"/>
              </p:cNvSpPr>
              <p:nvPr/>
            </p:nvSpPr>
            <p:spPr bwMode="auto">
              <a:xfrm>
                <a:off x="411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0" name="Line 615"/>
              <p:cNvSpPr>
                <a:spLocks noChangeShapeType="1"/>
              </p:cNvSpPr>
              <p:nvPr/>
            </p:nvSpPr>
            <p:spPr bwMode="auto">
              <a:xfrm>
                <a:off x="414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1" name="Line 616"/>
              <p:cNvSpPr>
                <a:spLocks noChangeShapeType="1"/>
              </p:cNvSpPr>
              <p:nvPr/>
            </p:nvSpPr>
            <p:spPr bwMode="auto">
              <a:xfrm>
                <a:off x="156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2" name="Line 617"/>
              <p:cNvSpPr>
                <a:spLocks noChangeShapeType="1"/>
              </p:cNvSpPr>
              <p:nvPr/>
            </p:nvSpPr>
            <p:spPr bwMode="auto">
              <a:xfrm>
                <a:off x="158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3" name="Line 618"/>
              <p:cNvSpPr>
                <a:spLocks noChangeShapeType="1"/>
              </p:cNvSpPr>
              <p:nvPr/>
            </p:nvSpPr>
            <p:spPr bwMode="auto">
              <a:xfrm>
                <a:off x="160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4" name="Line 619"/>
              <p:cNvSpPr>
                <a:spLocks noChangeShapeType="1"/>
              </p:cNvSpPr>
              <p:nvPr/>
            </p:nvSpPr>
            <p:spPr bwMode="auto">
              <a:xfrm>
                <a:off x="1632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5" name="Line 620"/>
              <p:cNvSpPr>
                <a:spLocks noChangeShapeType="1"/>
              </p:cNvSpPr>
              <p:nvPr/>
            </p:nvSpPr>
            <p:spPr bwMode="auto">
              <a:xfrm>
                <a:off x="1655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6" name="Line 621"/>
              <p:cNvSpPr>
                <a:spLocks noChangeShapeType="1"/>
              </p:cNvSpPr>
              <p:nvPr/>
            </p:nvSpPr>
            <p:spPr bwMode="auto">
              <a:xfrm>
                <a:off x="1678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7" name="Line 622"/>
              <p:cNvSpPr>
                <a:spLocks noChangeShapeType="1"/>
              </p:cNvSpPr>
              <p:nvPr/>
            </p:nvSpPr>
            <p:spPr bwMode="auto">
              <a:xfrm>
                <a:off x="1701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8" name="Line 623"/>
              <p:cNvSpPr>
                <a:spLocks noChangeShapeType="1"/>
              </p:cNvSpPr>
              <p:nvPr/>
            </p:nvSpPr>
            <p:spPr bwMode="auto">
              <a:xfrm>
                <a:off x="1724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9" name="Line 624"/>
              <p:cNvSpPr>
                <a:spLocks noChangeShapeType="1"/>
              </p:cNvSpPr>
              <p:nvPr/>
            </p:nvSpPr>
            <p:spPr bwMode="auto">
              <a:xfrm>
                <a:off x="1747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0" name="Line 625"/>
              <p:cNvSpPr>
                <a:spLocks noChangeShapeType="1"/>
              </p:cNvSpPr>
              <p:nvPr/>
            </p:nvSpPr>
            <p:spPr bwMode="auto">
              <a:xfrm>
                <a:off x="1770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1" name="Line 626"/>
              <p:cNvSpPr>
                <a:spLocks noChangeShapeType="1"/>
              </p:cNvSpPr>
              <p:nvPr/>
            </p:nvSpPr>
            <p:spPr bwMode="auto">
              <a:xfrm>
                <a:off x="179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2" name="Line 627"/>
              <p:cNvSpPr>
                <a:spLocks noChangeShapeType="1"/>
              </p:cNvSpPr>
              <p:nvPr/>
            </p:nvSpPr>
            <p:spPr bwMode="auto">
              <a:xfrm>
                <a:off x="181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3" name="Line 628"/>
              <p:cNvSpPr>
                <a:spLocks noChangeShapeType="1"/>
              </p:cNvSpPr>
              <p:nvPr/>
            </p:nvSpPr>
            <p:spPr bwMode="auto">
              <a:xfrm>
                <a:off x="183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4" name="Line 629"/>
              <p:cNvSpPr>
                <a:spLocks noChangeShapeType="1"/>
              </p:cNvSpPr>
              <p:nvPr/>
            </p:nvSpPr>
            <p:spPr bwMode="auto">
              <a:xfrm>
                <a:off x="186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5" name="Line 630"/>
              <p:cNvSpPr>
                <a:spLocks noChangeShapeType="1"/>
              </p:cNvSpPr>
              <p:nvPr/>
            </p:nvSpPr>
            <p:spPr bwMode="auto">
              <a:xfrm>
                <a:off x="188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6" name="Line 631"/>
              <p:cNvSpPr>
                <a:spLocks noChangeShapeType="1"/>
              </p:cNvSpPr>
              <p:nvPr/>
            </p:nvSpPr>
            <p:spPr bwMode="auto">
              <a:xfrm>
                <a:off x="190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7" name="Line 632"/>
              <p:cNvSpPr>
                <a:spLocks noChangeShapeType="1"/>
              </p:cNvSpPr>
              <p:nvPr/>
            </p:nvSpPr>
            <p:spPr bwMode="auto">
              <a:xfrm>
                <a:off x="193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8" name="Line 633"/>
              <p:cNvSpPr>
                <a:spLocks noChangeShapeType="1"/>
              </p:cNvSpPr>
              <p:nvPr/>
            </p:nvSpPr>
            <p:spPr bwMode="auto">
              <a:xfrm>
                <a:off x="195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9" name="Line 634"/>
              <p:cNvSpPr>
                <a:spLocks noChangeShapeType="1"/>
              </p:cNvSpPr>
              <p:nvPr/>
            </p:nvSpPr>
            <p:spPr bwMode="auto">
              <a:xfrm>
                <a:off x="197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0" name="Line 635"/>
              <p:cNvSpPr>
                <a:spLocks noChangeShapeType="1"/>
              </p:cNvSpPr>
              <p:nvPr/>
            </p:nvSpPr>
            <p:spPr bwMode="auto">
              <a:xfrm>
                <a:off x="200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1" name="Line 636"/>
              <p:cNvSpPr>
                <a:spLocks noChangeShapeType="1"/>
              </p:cNvSpPr>
              <p:nvPr/>
            </p:nvSpPr>
            <p:spPr bwMode="auto">
              <a:xfrm>
                <a:off x="202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2" name="Line 637"/>
              <p:cNvSpPr>
                <a:spLocks noChangeShapeType="1"/>
              </p:cNvSpPr>
              <p:nvPr/>
            </p:nvSpPr>
            <p:spPr bwMode="auto">
              <a:xfrm>
                <a:off x="204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3" name="Line 638"/>
              <p:cNvSpPr>
                <a:spLocks noChangeShapeType="1"/>
              </p:cNvSpPr>
              <p:nvPr/>
            </p:nvSpPr>
            <p:spPr bwMode="auto">
              <a:xfrm>
                <a:off x="207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4" name="Line 639"/>
              <p:cNvSpPr>
                <a:spLocks noChangeShapeType="1"/>
              </p:cNvSpPr>
              <p:nvPr/>
            </p:nvSpPr>
            <p:spPr bwMode="auto">
              <a:xfrm>
                <a:off x="209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5" name="Line 640"/>
              <p:cNvSpPr>
                <a:spLocks noChangeShapeType="1"/>
              </p:cNvSpPr>
              <p:nvPr/>
            </p:nvSpPr>
            <p:spPr bwMode="auto">
              <a:xfrm>
                <a:off x="211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6" name="Line 641"/>
              <p:cNvSpPr>
                <a:spLocks noChangeShapeType="1"/>
              </p:cNvSpPr>
              <p:nvPr/>
            </p:nvSpPr>
            <p:spPr bwMode="auto">
              <a:xfrm>
                <a:off x="213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7" name="Line 642"/>
              <p:cNvSpPr>
                <a:spLocks noChangeShapeType="1"/>
              </p:cNvSpPr>
              <p:nvPr/>
            </p:nvSpPr>
            <p:spPr bwMode="auto">
              <a:xfrm>
                <a:off x="216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8" name="Line 643"/>
              <p:cNvSpPr>
                <a:spLocks noChangeShapeType="1"/>
              </p:cNvSpPr>
              <p:nvPr/>
            </p:nvSpPr>
            <p:spPr bwMode="auto">
              <a:xfrm>
                <a:off x="218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9" name="Line 644"/>
              <p:cNvSpPr>
                <a:spLocks noChangeShapeType="1"/>
              </p:cNvSpPr>
              <p:nvPr/>
            </p:nvSpPr>
            <p:spPr bwMode="auto">
              <a:xfrm>
                <a:off x="220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0" name="Line 645"/>
              <p:cNvSpPr>
                <a:spLocks noChangeShapeType="1"/>
              </p:cNvSpPr>
              <p:nvPr/>
            </p:nvSpPr>
            <p:spPr bwMode="auto">
              <a:xfrm>
                <a:off x="223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1" name="Line 646"/>
              <p:cNvSpPr>
                <a:spLocks noChangeShapeType="1"/>
              </p:cNvSpPr>
              <p:nvPr/>
            </p:nvSpPr>
            <p:spPr bwMode="auto">
              <a:xfrm>
                <a:off x="225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2" name="Line 647"/>
              <p:cNvSpPr>
                <a:spLocks noChangeShapeType="1"/>
              </p:cNvSpPr>
              <p:nvPr/>
            </p:nvSpPr>
            <p:spPr bwMode="auto">
              <a:xfrm>
                <a:off x="227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3" name="Line 648"/>
              <p:cNvSpPr>
                <a:spLocks noChangeShapeType="1"/>
              </p:cNvSpPr>
              <p:nvPr/>
            </p:nvSpPr>
            <p:spPr bwMode="auto">
              <a:xfrm>
                <a:off x="230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4" name="Line 649"/>
              <p:cNvSpPr>
                <a:spLocks noChangeShapeType="1"/>
              </p:cNvSpPr>
              <p:nvPr/>
            </p:nvSpPr>
            <p:spPr bwMode="auto">
              <a:xfrm>
                <a:off x="232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5" name="Line 650"/>
              <p:cNvSpPr>
                <a:spLocks noChangeShapeType="1"/>
              </p:cNvSpPr>
              <p:nvPr/>
            </p:nvSpPr>
            <p:spPr bwMode="auto">
              <a:xfrm>
                <a:off x="234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6503" name="Line 652"/>
            <p:cNvSpPr>
              <a:spLocks noChangeShapeType="1"/>
            </p:cNvSpPr>
            <p:nvPr/>
          </p:nvSpPr>
          <p:spPr bwMode="auto">
            <a:xfrm>
              <a:off x="38004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4" name="Line 653"/>
            <p:cNvSpPr>
              <a:spLocks noChangeShapeType="1"/>
            </p:cNvSpPr>
            <p:nvPr/>
          </p:nvSpPr>
          <p:spPr bwMode="auto">
            <a:xfrm>
              <a:off x="38417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5" name="Line 654"/>
            <p:cNvSpPr>
              <a:spLocks noChangeShapeType="1"/>
            </p:cNvSpPr>
            <p:nvPr/>
          </p:nvSpPr>
          <p:spPr bwMode="auto">
            <a:xfrm>
              <a:off x="38830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6" name="Line 655"/>
            <p:cNvSpPr>
              <a:spLocks noChangeShapeType="1"/>
            </p:cNvSpPr>
            <p:nvPr/>
          </p:nvSpPr>
          <p:spPr bwMode="auto">
            <a:xfrm>
              <a:off x="39243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7" name="Line 656"/>
            <p:cNvSpPr>
              <a:spLocks noChangeShapeType="1"/>
            </p:cNvSpPr>
            <p:nvPr/>
          </p:nvSpPr>
          <p:spPr bwMode="auto">
            <a:xfrm>
              <a:off x="39639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8" name="Line 657"/>
            <p:cNvSpPr>
              <a:spLocks noChangeShapeType="1"/>
            </p:cNvSpPr>
            <p:nvPr/>
          </p:nvSpPr>
          <p:spPr bwMode="auto">
            <a:xfrm>
              <a:off x="40052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9" name="Line 658"/>
            <p:cNvSpPr>
              <a:spLocks noChangeShapeType="1"/>
            </p:cNvSpPr>
            <p:nvPr/>
          </p:nvSpPr>
          <p:spPr bwMode="auto">
            <a:xfrm>
              <a:off x="40465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0" name="Line 659"/>
            <p:cNvSpPr>
              <a:spLocks noChangeShapeType="1"/>
            </p:cNvSpPr>
            <p:nvPr/>
          </p:nvSpPr>
          <p:spPr bwMode="auto">
            <a:xfrm>
              <a:off x="4087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1" name="Line 660"/>
            <p:cNvSpPr>
              <a:spLocks noChangeShapeType="1"/>
            </p:cNvSpPr>
            <p:nvPr/>
          </p:nvSpPr>
          <p:spPr bwMode="auto">
            <a:xfrm>
              <a:off x="4129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2" name="Line 661"/>
            <p:cNvSpPr>
              <a:spLocks noChangeShapeType="1"/>
            </p:cNvSpPr>
            <p:nvPr/>
          </p:nvSpPr>
          <p:spPr bwMode="auto">
            <a:xfrm>
              <a:off x="4170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3" name="Line 662"/>
            <p:cNvSpPr>
              <a:spLocks noChangeShapeType="1"/>
            </p:cNvSpPr>
            <p:nvPr/>
          </p:nvSpPr>
          <p:spPr bwMode="auto">
            <a:xfrm>
              <a:off x="4211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4" name="Line 663"/>
            <p:cNvSpPr>
              <a:spLocks noChangeShapeType="1"/>
            </p:cNvSpPr>
            <p:nvPr/>
          </p:nvSpPr>
          <p:spPr bwMode="auto">
            <a:xfrm>
              <a:off x="42529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5" name="Line 664"/>
            <p:cNvSpPr>
              <a:spLocks noChangeShapeType="1"/>
            </p:cNvSpPr>
            <p:nvPr/>
          </p:nvSpPr>
          <p:spPr bwMode="auto">
            <a:xfrm>
              <a:off x="42941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6" name="Line 665"/>
            <p:cNvSpPr>
              <a:spLocks noChangeShapeType="1"/>
            </p:cNvSpPr>
            <p:nvPr/>
          </p:nvSpPr>
          <p:spPr bwMode="auto">
            <a:xfrm>
              <a:off x="4335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7" name="Line 666"/>
            <p:cNvSpPr>
              <a:spLocks noChangeShapeType="1"/>
            </p:cNvSpPr>
            <p:nvPr/>
          </p:nvSpPr>
          <p:spPr bwMode="auto">
            <a:xfrm>
              <a:off x="4376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8" name="Line 667"/>
            <p:cNvSpPr>
              <a:spLocks noChangeShapeType="1"/>
            </p:cNvSpPr>
            <p:nvPr/>
          </p:nvSpPr>
          <p:spPr bwMode="auto">
            <a:xfrm>
              <a:off x="4418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9" name="Line 668"/>
            <p:cNvSpPr>
              <a:spLocks noChangeShapeType="1"/>
            </p:cNvSpPr>
            <p:nvPr/>
          </p:nvSpPr>
          <p:spPr bwMode="auto">
            <a:xfrm>
              <a:off x="4459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0" name="Line 669"/>
            <p:cNvSpPr>
              <a:spLocks noChangeShapeType="1"/>
            </p:cNvSpPr>
            <p:nvPr/>
          </p:nvSpPr>
          <p:spPr bwMode="auto">
            <a:xfrm>
              <a:off x="44989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1" name="Line 670"/>
            <p:cNvSpPr>
              <a:spLocks noChangeShapeType="1"/>
            </p:cNvSpPr>
            <p:nvPr/>
          </p:nvSpPr>
          <p:spPr bwMode="auto">
            <a:xfrm>
              <a:off x="45402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2" name="Line 671"/>
            <p:cNvSpPr>
              <a:spLocks noChangeShapeType="1"/>
            </p:cNvSpPr>
            <p:nvPr/>
          </p:nvSpPr>
          <p:spPr bwMode="auto">
            <a:xfrm>
              <a:off x="4581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3" name="Line 672"/>
            <p:cNvSpPr>
              <a:spLocks noChangeShapeType="1"/>
            </p:cNvSpPr>
            <p:nvPr/>
          </p:nvSpPr>
          <p:spPr bwMode="auto">
            <a:xfrm>
              <a:off x="4622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4" name="Line 673"/>
            <p:cNvSpPr>
              <a:spLocks noChangeShapeType="1"/>
            </p:cNvSpPr>
            <p:nvPr/>
          </p:nvSpPr>
          <p:spPr bwMode="auto">
            <a:xfrm>
              <a:off x="46656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5" name="Line 674"/>
            <p:cNvSpPr>
              <a:spLocks noChangeShapeType="1"/>
            </p:cNvSpPr>
            <p:nvPr/>
          </p:nvSpPr>
          <p:spPr bwMode="auto">
            <a:xfrm>
              <a:off x="47069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6" name="Line 675"/>
            <p:cNvSpPr>
              <a:spLocks noChangeShapeType="1"/>
            </p:cNvSpPr>
            <p:nvPr/>
          </p:nvSpPr>
          <p:spPr bwMode="auto">
            <a:xfrm>
              <a:off x="47482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7" name="Line 676"/>
            <p:cNvSpPr>
              <a:spLocks noChangeShapeType="1"/>
            </p:cNvSpPr>
            <p:nvPr/>
          </p:nvSpPr>
          <p:spPr bwMode="auto">
            <a:xfrm>
              <a:off x="47894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8" name="Line 677"/>
            <p:cNvSpPr>
              <a:spLocks noChangeShapeType="1"/>
            </p:cNvSpPr>
            <p:nvPr/>
          </p:nvSpPr>
          <p:spPr bwMode="auto">
            <a:xfrm>
              <a:off x="48307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9" name="Line 678"/>
            <p:cNvSpPr>
              <a:spLocks noChangeShapeType="1"/>
            </p:cNvSpPr>
            <p:nvPr/>
          </p:nvSpPr>
          <p:spPr bwMode="auto">
            <a:xfrm>
              <a:off x="4872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0" name="Line 679"/>
            <p:cNvSpPr>
              <a:spLocks noChangeShapeType="1"/>
            </p:cNvSpPr>
            <p:nvPr/>
          </p:nvSpPr>
          <p:spPr bwMode="auto">
            <a:xfrm>
              <a:off x="4913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1" name="Line 680"/>
            <p:cNvSpPr>
              <a:spLocks noChangeShapeType="1"/>
            </p:cNvSpPr>
            <p:nvPr/>
          </p:nvSpPr>
          <p:spPr bwMode="auto">
            <a:xfrm>
              <a:off x="4954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2" name="Line 681"/>
            <p:cNvSpPr>
              <a:spLocks noChangeShapeType="1"/>
            </p:cNvSpPr>
            <p:nvPr/>
          </p:nvSpPr>
          <p:spPr bwMode="auto">
            <a:xfrm>
              <a:off x="4995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3" name="Line 682"/>
            <p:cNvSpPr>
              <a:spLocks noChangeShapeType="1"/>
            </p:cNvSpPr>
            <p:nvPr/>
          </p:nvSpPr>
          <p:spPr bwMode="auto">
            <a:xfrm>
              <a:off x="5037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4" name="Line 683"/>
            <p:cNvSpPr>
              <a:spLocks noChangeShapeType="1"/>
            </p:cNvSpPr>
            <p:nvPr/>
          </p:nvSpPr>
          <p:spPr bwMode="auto">
            <a:xfrm>
              <a:off x="50768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5" name="Line 684"/>
            <p:cNvSpPr>
              <a:spLocks noChangeShapeType="1"/>
            </p:cNvSpPr>
            <p:nvPr/>
          </p:nvSpPr>
          <p:spPr bwMode="auto">
            <a:xfrm>
              <a:off x="51181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6" name="Line 685"/>
            <p:cNvSpPr>
              <a:spLocks noChangeShapeType="1"/>
            </p:cNvSpPr>
            <p:nvPr/>
          </p:nvSpPr>
          <p:spPr bwMode="auto">
            <a:xfrm>
              <a:off x="51593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7" name="Line 686"/>
            <p:cNvSpPr>
              <a:spLocks noChangeShapeType="1"/>
            </p:cNvSpPr>
            <p:nvPr/>
          </p:nvSpPr>
          <p:spPr bwMode="auto">
            <a:xfrm>
              <a:off x="52006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8" name="Line 687"/>
            <p:cNvSpPr>
              <a:spLocks noChangeShapeType="1"/>
            </p:cNvSpPr>
            <p:nvPr/>
          </p:nvSpPr>
          <p:spPr bwMode="auto">
            <a:xfrm>
              <a:off x="52419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9" name="Line 688"/>
            <p:cNvSpPr>
              <a:spLocks noChangeShapeType="1"/>
            </p:cNvSpPr>
            <p:nvPr/>
          </p:nvSpPr>
          <p:spPr bwMode="auto">
            <a:xfrm>
              <a:off x="52832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0" name="Line 689"/>
            <p:cNvSpPr>
              <a:spLocks noChangeShapeType="1"/>
            </p:cNvSpPr>
            <p:nvPr/>
          </p:nvSpPr>
          <p:spPr bwMode="auto">
            <a:xfrm>
              <a:off x="532447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1" name="Line 690"/>
            <p:cNvSpPr>
              <a:spLocks noChangeShapeType="1"/>
            </p:cNvSpPr>
            <p:nvPr/>
          </p:nvSpPr>
          <p:spPr bwMode="auto">
            <a:xfrm>
              <a:off x="536575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2" name="Line 691"/>
            <p:cNvSpPr>
              <a:spLocks noChangeShapeType="1"/>
            </p:cNvSpPr>
            <p:nvPr/>
          </p:nvSpPr>
          <p:spPr bwMode="auto">
            <a:xfrm>
              <a:off x="540702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3" name="Line 692"/>
            <p:cNvSpPr>
              <a:spLocks noChangeShapeType="1"/>
            </p:cNvSpPr>
            <p:nvPr/>
          </p:nvSpPr>
          <p:spPr bwMode="auto">
            <a:xfrm>
              <a:off x="54483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4" name="Line 693"/>
            <p:cNvSpPr>
              <a:spLocks noChangeShapeType="1"/>
            </p:cNvSpPr>
            <p:nvPr/>
          </p:nvSpPr>
          <p:spPr bwMode="auto">
            <a:xfrm>
              <a:off x="54895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5" name="Line 694"/>
            <p:cNvSpPr>
              <a:spLocks noChangeShapeType="1"/>
            </p:cNvSpPr>
            <p:nvPr/>
          </p:nvSpPr>
          <p:spPr bwMode="auto">
            <a:xfrm>
              <a:off x="55308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6" name="Line 695"/>
            <p:cNvSpPr>
              <a:spLocks noChangeShapeType="1"/>
            </p:cNvSpPr>
            <p:nvPr/>
          </p:nvSpPr>
          <p:spPr bwMode="auto">
            <a:xfrm>
              <a:off x="55721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7" name="Line 696"/>
            <p:cNvSpPr>
              <a:spLocks noChangeShapeType="1"/>
            </p:cNvSpPr>
            <p:nvPr/>
          </p:nvSpPr>
          <p:spPr bwMode="auto">
            <a:xfrm>
              <a:off x="5611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8" name="Line 697"/>
            <p:cNvSpPr>
              <a:spLocks noChangeShapeType="1"/>
            </p:cNvSpPr>
            <p:nvPr/>
          </p:nvSpPr>
          <p:spPr bwMode="auto">
            <a:xfrm>
              <a:off x="5653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9" name="Line 698"/>
            <p:cNvSpPr>
              <a:spLocks noChangeShapeType="1"/>
            </p:cNvSpPr>
            <p:nvPr/>
          </p:nvSpPr>
          <p:spPr bwMode="auto">
            <a:xfrm>
              <a:off x="5694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0" name="Line 699"/>
            <p:cNvSpPr>
              <a:spLocks noChangeShapeType="1"/>
            </p:cNvSpPr>
            <p:nvPr/>
          </p:nvSpPr>
          <p:spPr bwMode="auto">
            <a:xfrm>
              <a:off x="5735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1" name="Line 700"/>
            <p:cNvSpPr>
              <a:spLocks noChangeShapeType="1"/>
            </p:cNvSpPr>
            <p:nvPr/>
          </p:nvSpPr>
          <p:spPr bwMode="auto">
            <a:xfrm>
              <a:off x="57769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2" name="Line 701"/>
            <p:cNvSpPr>
              <a:spLocks noChangeShapeType="1"/>
            </p:cNvSpPr>
            <p:nvPr/>
          </p:nvSpPr>
          <p:spPr bwMode="auto">
            <a:xfrm>
              <a:off x="58181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3" name="Line 702"/>
            <p:cNvSpPr>
              <a:spLocks noChangeShapeType="1"/>
            </p:cNvSpPr>
            <p:nvPr/>
          </p:nvSpPr>
          <p:spPr bwMode="auto">
            <a:xfrm>
              <a:off x="5859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4" name="Line 703"/>
            <p:cNvSpPr>
              <a:spLocks noChangeShapeType="1"/>
            </p:cNvSpPr>
            <p:nvPr/>
          </p:nvSpPr>
          <p:spPr bwMode="auto">
            <a:xfrm>
              <a:off x="5900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5" name="Line 704"/>
            <p:cNvSpPr>
              <a:spLocks noChangeShapeType="1"/>
            </p:cNvSpPr>
            <p:nvPr/>
          </p:nvSpPr>
          <p:spPr bwMode="auto">
            <a:xfrm>
              <a:off x="5942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6" name="Line 705"/>
            <p:cNvSpPr>
              <a:spLocks noChangeShapeType="1"/>
            </p:cNvSpPr>
            <p:nvPr/>
          </p:nvSpPr>
          <p:spPr bwMode="auto">
            <a:xfrm>
              <a:off x="5983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7" name="Line 706"/>
            <p:cNvSpPr>
              <a:spLocks noChangeShapeType="1"/>
            </p:cNvSpPr>
            <p:nvPr/>
          </p:nvSpPr>
          <p:spPr bwMode="auto">
            <a:xfrm>
              <a:off x="60245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8" name="Line 707"/>
            <p:cNvSpPr>
              <a:spLocks noChangeShapeType="1"/>
            </p:cNvSpPr>
            <p:nvPr/>
          </p:nvSpPr>
          <p:spPr bwMode="auto">
            <a:xfrm>
              <a:off x="60658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9" name="Line 708"/>
            <p:cNvSpPr>
              <a:spLocks noChangeShapeType="1"/>
            </p:cNvSpPr>
            <p:nvPr/>
          </p:nvSpPr>
          <p:spPr bwMode="auto">
            <a:xfrm>
              <a:off x="6105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0" name="Line 709"/>
            <p:cNvSpPr>
              <a:spLocks noChangeShapeType="1"/>
            </p:cNvSpPr>
            <p:nvPr/>
          </p:nvSpPr>
          <p:spPr bwMode="auto">
            <a:xfrm>
              <a:off x="6146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1" name="Line 710"/>
            <p:cNvSpPr>
              <a:spLocks noChangeShapeType="1"/>
            </p:cNvSpPr>
            <p:nvPr/>
          </p:nvSpPr>
          <p:spPr bwMode="auto">
            <a:xfrm>
              <a:off x="61880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2" name="Line 711"/>
            <p:cNvSpPr>
              <a:spLocks noChangeShapeType="1"/>
            </p:cNvSpPr>
            <p:nvPr/>
          </p:nvSpPr>
          <p:spPr bwMode="auto">
            <a:xfrm>
              <a:off x="62293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3" name="Line 712"/>
            <p:cNvSpPr>
              <a:spLocks noChangeShapeType="1"/>
            </p:cNvSpPr>
            <p:nvPr/>
          </p:nvSpPr>
          <p:spPr bwMode="auto">
            <a:xfrm>
              <a:off x="62706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4" name="Line 713"/>
            <p:cNvSpPr>
              <a:spLocks noChangeShapeType="1"/>
            </p:cNvSpPr>
            <p:nvPr/>
          </p:nvSpPr>
          <p:spPr bwMode="auto">
            <a:xfrm>
              <a:off x="63119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5" name="Line 714"/>
            <p:cNvSpPr>
              <a:spLocks noChangeShapeType="1"/>
            </p:cNvSpPr>
            <p:nvPr/>
          </p:nvSpPr>
          <p:spPr bwMode="auto">
            <a:xfrm>
              <a:off x="63531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6" name="Line 715"/>
            <p:cNvSpPr>
              <a:spLocks noChangeShapeType="1"/>
            </p:cNvSpPr>
            <p:nvPr/>
          </p:nvSpPr>
          <p:spPr bwMode="auto">
            <a:xfrm>
              <a:off x="6396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7" name="Line 716"/>
            <p:cNvSpPr>
              <a:spLocks noChangeShapeType="1"/>
            </p:cNvSpPr>
            <p:nvPr/>
          </p:nvSpPr>
          <p:spPr bwMode="auto">
            <a:xfrm>
              <a:off x="6437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8" name="Line 717"/>
            <p:cNvSpPr>
              <a:spLocks noChangeShapeType="1"/>
            </p:cNvSpPr>
            <p:nvPr/>
          </p:nvSpPr>
          <p:spPr bwMode="auto">
            <a:xfrm>
              <a:off x="6478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9" name="Line 718"/>
            <p:cNvSpPr>
              <a:spLocks noChangeShapeType="1"/>
            </p:cNvSpPr>
            <p:nvPr/>
          </p:nvSpPr>
          <p:spPr bwMode="auto">
            <a:xfrm>
              <a:off x="6519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0" name="Line 719"/>
            <p:cNvSpPr>
              <a:spLocks noChangeShapeType="1"/>
            </p:cNvSpPr>
            <p:nvPr/>
          </p:nvSpPr>
          <p:spPr bwMode="auto">
            <a:xfrm>
              <a:off x="6561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1" name="Line 720"/>
            <p:cNvSpPr>
              <a:spLocks noChangeShapeType="1"/>
            </p:cNvSpPr>
            <p:nvPr/>
          </p:nvSpPr>
          <p:spPr bwMode="auto">
            <a:xfrm>
              <a:off x="66024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2" name="Line 721"/>
            <p:cNvSpPr>
              <a:spLocks noChangeShapeType="1"/>
            </p:cNvSpPr>
            <p:nvPr/>
          </p:nvSpPr>
          <p:spPr bwMode="auto">
            <a:xfrm>
              <a:off x="6643688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3" name="Line 722"/>
            <p:cNvSpPr>
              <a:spLocks noChangeShapeType="1"/>
            </p:cNvSpPr>
            <p:nvPr/>
          </p:nvSpPr>
          <p:spPr bwMode="auto">
            <a:xfrm>
              <a:off x="6684963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4" name="Line 723"/>
            <p:cNvSpPr>
              <a:spLocks noChangeShapeType="1"/>
            </p:cNvSpPr>
            <p:nvPr/>
          </p:nvSpPr>
          <p:spPr bwMode="auto">
            <a:xfrm>
              <a:off x="67246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5" name="Line 724"/>
            <p:cNvSpPr>
              <a:spLocks noChangeShapeType="1"/>
            </p:cNvSpPr>
            <p:nvPr/>
          </p:nvSpPr>
          <p:spPr bwMode="auto">
            <a:xfrm>
              <a:off x="676592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6" name="Line 725"/>
            <p:cNvSpPr>
              <a:spLocks noChangeShapeType="1"/>
            </p:cNvSpPr>
            <p:nvPr/>
          </p:nvSpPr>
          <p:spPr bwMode="auto">
            <a:xfrm>
              <a:off x="680720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7" name="Line 726"/>
            <p:cNvSpPr>
              <a:spLocks noChangeShapeType="1"/>
            </p:cNvSpPr>
            <p:nvPr/>
          </p:nvSpPr>
          <p:spPr bwMode="auto">
            <a:xfrm>
              <a:off x="684847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8" name="Line 727"/>
            <p:cNvSpPr>
              <a:spLocks noChangeShapeType="1"/>
            </p:cNvSpPr>
            <p:nvPr/>
          </p:nvSpPr>
          <p:spPr bwMode="auto">
            <a:xfrm>
              <a:off x="68897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9" name="Line 728"/>
            <p:cNvSpPr>
              <a:spLocks noChangeShapeType="1"/>
            </p:cNvSpPr>
            <p:nvPr/>
          </p:nvSpPr>
          <p:spPr bwMode="auto">
            <a:xfrm>
              <a:off x="6931025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0" name="Line 729"/>
            <p:cNvSpPr>
              <a:spLocks noChangeShapeType="1"/>
            </p:cNvSpPr>
            <p:nvPr/>
          </p:nvSpPr>
          <p:spPr bwMode="auto">
            <a:xfrm>
              <a:off x="6972300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1" name="Line 730"/>
            <p:cNvSpPr>
              <a:spLocks noChangeShapeType="1"/>
            </p:cNvSpPr>
            <p:nvPr/>
          </p:nvSpPr>
          <p:spPr bwMode="auto">
            <a:xfrm flipV="1">
              <a:off x="2832100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2" name="Line 731"/>
            <p:cNvSpPr>
              <a:spLocks noChangeShapeType="1"/>
            </p:cNvSpPr>
            <p:nvPr/>
          </p:nvSpPr>
          <p:spPr bwMode="auto">
            <a:xfrm>
              <a:off x="2574925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3" name="Rectangle 732"/>
            <p:cNvSpPr>
              <a:spLocks noChangeArrowheads="1"/>
            </p:cNvSpPr>
            <p:nvPr/>
          </p:nvSpPr>
          <p:spPr bwMode="auto">
            <a:xfrm>
              <a:off x="282733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06584" name="Line 733"/>
            <p:cNvSpPr>
              <a:spLocks noChangeShapeType="1"/>
            </p:cNvSpPr>
            <p:nvPr/>
          </p:nvSpPr>
          <p:spPr bwMode="auto">
            <a:xfrm flipV="1">
              <a:off x="69500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5" name="Line 734"/>
            <p:cNvSpPr>
              <a:spLocks noChangeShapeType="1"/>
            </p:cNvSpPr>
            <p:nvPr/>
          </p:nvSpPr>
          <p:spPr bwMode="auto">
            <a:xfrm>
              <a:off x="66929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6" name="Rectangle 735"/>
            <p:cNvSpPr>
              <a:spLocks noChangeArrowheads="1"/>
            </p:cNvSpPr>
            <p:nvPr/>
          </p:nvSpPr>
          <p:spPr bwMode="auto">
            <a:xfrm>
              <a:off x="69453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106587" name="Line 736"/>
            <p:cNvSpPr>
              <a:spLocks noChangeShapeType="1"/>
            </p:cNvSpPr>
            <p:nvPr/>
          </p:nvSpPr>
          <p:spPr bwMode="auto">
            <a:xfrm flipV="1">
              <a:off x="6437313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8" name="Line 737"/>
            <p:cNvSpPr>
              <a:spLocks noChangeShapeType="1"/>
            </p:cNvSpPr>
            <p:nvPr/>
          </p:nvSpPr>
          <p:spPr bwMode="auto">
            <a:xfrm>
              <a:off x="6180138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9" name="Rectangle 738"/>
            <p:cNvSpPr>
              <a:spLocks noChangeArrowheads="1"/>
            </p:cNvSpPr>
            <p:nvPr/>
          </p:nvSpPr>
          <p:spPr bwMode="auto">
            <a:xfrm>
              <a:off x="642937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06590" name="Line 739"/>
            <p:cNvSpPr>
              <a:spLocks noChangeShapeType="1"/>
            </p:cNvSpPr>
            <p:nvPr/>
          </p:nvSpPr>
          <p:spPr bwMode="auto">
            <a:xfrm flipV="1">
              <a:off x="59213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1" name="Line 740"/>
            <p:cNvSpPr>
              <a:spLocks noChangeShapeType="1"/>
            </p:cNvSpPr>
            <p:nvPr/>
          </p:nvSpPr>
          <p:spPr bwMode="auto">
            <a:xfrm>
              <a:off x="56642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2" name="Rectangle 741"/>
            <p:cNvSpPr>
              <a:spLocks noChangeArrowheads="1"/>
            </p:cNvSpPr>
            <p:nvPr/>
          </p:nvSpPr>
          <p:spPr bwMode="auto">
            <a:xfrm>
              <a:off x="59166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06593" name="Line 742"/>
            <p:cNvSpPr>
              <a:spLocks noChangeShapeType="1"/>
            </p:cNvSpPr>
            <p:nvPr/>
          </p:nvSpPr>
          <p:spPr bwMode="auto">
            <a:xfrm flipV="1">
              <a:off x="5407025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4" name="Line 743"/>
            <p:cNvSpPr>
              <a:spLocks noChangeShapeType="1"/>
            </p:cNvSpPr>
            <p:nvPr/>
          </p:nvSpPr>
          <p:spPr bwMode="auto">
            <a:xfrm>
              <a:off x="5149850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5" name="Rectangle 744"/>
            <p:cNvSpPr>
              <a:spLocks noChangeArrowheads="1"/>
            </p:cNvSpPr>
            <p:nvPr/>
          </p:nvSpPr>
          <p:spPr bwMode="auto">
            <a:xfrm>
              <a:off x="5399088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06596" name="Line 745"/>
            <p:cNvSpPr>
              <a:spLocks noChangeShapeType="1"/>
            </p:cNvSpPr>
            <p:nvPr/>
          </p:nvSpPr>
          <p:spPr bwMode="auto">
            <a:xfrm flipV="1">
              <a:off x="48910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7" name="Line 746"/>
            <p:cNvSpPr>
              <a:spLocks noChangeShapeType="1"/>
            </p:cNvSpPr>
            <p:nvPr/>
          </p:nvSpPr>
          <p:spPr bwMode="auto">
            <a:xfrm>
              <a:off x="4633913" y="4884738"/>
              <a:ext cx="515937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8" name="Rectangle 747"/>
            <p:cNvSpPr>
              <a:spLocks noChangeArrowheads="1"/>
            </p:cNvSpPr>
            <p:nvPr/>
          </p:nvSpPr>
          <p:spPr bwMode="auto">
            <a:xfrm>
              <a:off x="48863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6599" name="Line 748"/>
            <p:cNvSpPr>
              <a:spLocks noChangeShapeType="1"/>
            </p:cNvSpPr>
            <p:nvPr/>
          </p:nvSpPr>
          <p:spPr bwMode="auto">
            <a:xfrm flipV="1">
              <a:off x="43767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0" name="Line 749"/>
            <p:cNvSpPr>
              <a:spLocks noChangeShapeType="1"/>
            </p:cNvSpPr>
            <p:nvPr/>
          </p:nvSpPr>
          <p:spPr bwMode="auto">
            <a:xfrm>
              <a:off x="41179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1" name="Rectangle 750"/>
            <p:cNvSpPr>
              <a:spLocks noChangeArrowheads="1"/>
            </p:cNvSpPr>
            <p:nvPr/>
          </p:nvSpPr>
          <p:spPr bwMode="auto">
            <a:xfrm>
              <a:off x="437038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06602" name="Line 751"/>
            <p:cNvSpPr>
              <a:spLocks noChangeShapeType="1"/>
            </p:cNvSpPr>
            <p:nvPr/>
          </p:nvSpPr>
          <p:spPr bwMode="auto">
            <a:xfrm flipV="1">
              <a:off x="38623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3" name="Line 752"/>
            <p:cNvSpPr>
              <a:spLocks noChangeShapeType="1"/>
            </p:cNvSpPr>
            <p:nvPr/>
          </p:nvSpPr>
          <p:spPr bwMode="auto">
            <a:xfrm>
              <a:off x="3605213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4" name="Rectangle 753"/>
            <p:cNvSpPr>
              <a:spLocks noChangeArrowheads="1"/>
            </p:cNvSpPr>
            <p:nvPr/>
          </p:nvSpPr>
          <p:spPr bwMode="auto">
            <a:xfrm>
              <a:off x="38576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06605" name="Line 754"/>
            <p:cNvSpPr>
              <a:spLocks noChangeShapeType="1"/>
            </p:cNvSpPr>
            <p:nvPr/>
          </p:nvSpPr>
          <p:spPr bwMode="auto">
            <a:xfrm flipV="1">
              <a:off x="33480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6" name="Line 755"/>
            <p:cNvSpPr>
              <a:spLocks noChangeShapeType="1"/>
            </p:cNvSpPr>
            <p:nvPr/>
          </p:nvSpPr>
          <p:spPr bwMode="auto">
            <a:xfrm>
              <a:off x="30892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7" name="Rectangle 756"/>
            <p:cNvSpPr>
              <a:spLocks noChangeArrowheads="1"/>
            </p:cNvSpPr>
            <p:nvPr/>
          </p:nvSpPr>
          <p:spPr bwMode="auto">
            <a:xfrm>
              <a:off x="3340100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06608" name="Freeform 757"/>
            <p:cNvSpPr>
              <a:spLocks/>
            </p:cNvSpPr>
            <p:nvPr/>
          </p:nvSpPr>
          <p:spPr bwMode="auto">
            <a:xfrm>
              <a:off x="2825750" y="4483100"/>
              <a:ext cx="1543050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5" y="72"/>
                  </a:moveTo>
                  <a:lnTo>
                    <a:pt x="857" y="72"/>
                  </a:lnTo>
                  <a:lnTo>
                    <a:pt x="861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1" y="2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9" name="Freeform 758"/>
            <p:cNvSpPr>
              <a:spLocks/>
            </p:cNvSpPr>
            <p:nvPr/>
          </p:nvSpPr>
          <p:spPr bwMode="auto">
            <a:xfrm>
              <a:off x="282575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0" name="Freeform 759"/>
            <p:cNvSpPr>
              <a:spLocks/>
            </p:cNvSpPr>
            <p:nvPr/>
          </p:nvSpPr>
          <p:spPr bwMode="auto">
            <a:xfrm>
              <a:off x="3854450" y="3983038"/>
              <a:ext cx="2058988" cy="131762"/>
            </a:xfrm>
            <a:custGeom>
              <a:avLst/>
              <a:gdLst>
                <a:gd name="T0" fmla="*/ 2147483647 w 1151"/>
                <a:gd name="T1" fmla="*/ 2147483647 h 72"/>
                <a:gd name="T2" fmla="*/ 2147483647 w 1151"/>
                <a:gd name="T3" fmla="*/ 2147483647 h 72"/>
                <a:gd name="T4" fmla="*/ 2147483647 w 1151"/>
                <a:gd name="T5" fmla="*/ 2147483647 h 72"/>
                <a:gd name="T6" fmla="*/ 2147483647 w 1151"/>
                <a:gd name="T7" fmla="*/ 2147483647 h 72"/>
                <a:gd name="T8" fmla="*/ 2147483647 w 1151"/>
                <a:gd name="T9" fmla="*/ 2147483647 h 72"/>
                <a:gd name="T10" fmla="*/ 2147483647 w 1151"/>
                <a:gd name="T11" fmla="*/ 2147483647 h 72"/>
                <a:gd name="T12" fmla="*/ 2147483647 w 1151"/>
                <a:gd name="T13" fmla="*/ 0 h 72"/>
                <a:gd name="T14" fmla="*/ 2147483647 w 1151"/>
                <a:gd name="T15" fmla="*/ 0 h 72"/>
                <a:gd name="T16" fmla="*/ 2147483647 w 1151"/>
                <a:gd name="T17" fmla="*/ 2147483647 h 72"/>
                <a:gd name="T18" fmla="*/ 0 w 1151"/>
                <a:gd name="T19" fmla="*/ 2147483647 h 72"/>
                <a:gd name="T20" fmla="*/ 0 w 1151"/>
                <a:gd name="T21" fmla="*/ 2147483647 h 72"/>
                <a:gd name="T22" fmla="*/ 2147483647 w 1151"/>
                <a:gd name="T23" fmla="*/ 2147483647 h 72"/>
                <a:gd name="T24" fmla="*/ 2147483647 w 1151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1"/>
                <a:gd name="T40" fmla="*/ 0 h 72"/>
                <a:gd name="T41" fmla="*/ 1151 w 115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1" h="72">
                  <a:moveTo>
                    <a:pt x="6" y="72"/>
                  </a:moveTo>
                  <a:lnTo>
                    <a:pt x="1146" y="72"/>
                  </a:lnTo>
                  <a:lnTo>
                    <a:pt x="1150" y="70"/>
                  </a:lnTo>
                  <a:lnTo>
                    <a:pt x="1151" y="66"/>
                  </a:lnTo>
                  <a:lnTo>
                    <a:pt x="1151" y="6"/>
                  </a:lnTo>
                  <a:lnTo>
                    <a:pt x="1150" y="2"/>
                  </a:lnTo>
                  <a:lnTo>
                    <a:pt x="114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1" name="Freeform 760"/>
            <p:cNvSpPr>
              <a:spLocks/>
            </p:cNvSpPr>
            <p:nvPr/>
          </p:nvSpPr>
          <p:spPr bwMode="auto">
            <a:xfrm>
              <a:off x="38544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2" name="Freeform 761"/>
            <p:cNvSpPr>
              <a:spLocks/>
            </p:cNvSpPr>
            <p:nvPr/>
          </p:nvSpPr>
          <p:spPr bwMode="auto">
            <a:xfrm>
              <a:off x="4368800" y="4483100"/>
              <a:ext cx="1544638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6" y="72"/>
                  </a:moveTo>
                  <a:lnTo>
                    <a:pt x="858" y="72"/>
                  </a:lnTo>
                  <a:lnTo>
                    <a:pt x="862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2" y="2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3" name="Freeform 762"/>
            <p:cNvSpPr>
              <a:spLocks/>
            </p:cNvSpPr>
            <p:nvPr/>
          </p:nvSpPr>
          <p:spPr bwMode="auto">
            <a:xfrm>
              <a:off x="436880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4" name="Freeform 763"/>
            <p:cNvSpPr>
              <a:spLocks/>
            </p:cNvSpPr>
            <p:nvPr/>
          </p:nvSpPr>
          <p:spPr bwMode="auto">
            <a:xfrm>
              <a:off x="5399088" y="4233863"/>
              <a:ext cx="1544637" cy="128587"/>
            </a:xfrm>
            <a:custGeom>
              <a:avLst/>
              <a:gdLst>
                <a:gd name="T0" fmla="*/ 2147483647 w 863"/>
                <a:gd name="T1" fmla="*/ 2147483647 h 71"/>
                <a:gd name="T2" fmla="*/ 2147483647 w 863"/>
                <a:gd name="T3" fmla="*/ 2147483647 h 71"/>
                <a:gd name="T4" fmla="*/ 2147483647 w 863"/>
                <a:gd name="T5" fmla="*/ 2147483647 h 71"/>
                <a:gd name="T6" fmla="*/ 2147483647 w 863"/>
                <a:gd name="T7" fmla="*/ 2147483647 h 71"/>
                <a:gd name="T8" fmla="*/ 2147483647 w 863"/>
                <a:gd name="T9" fmla="*/ 2147483647 h 71"/>
                <a:gd name="T10" fmla="*/ 2147483647 w 863"/>
                <a:gd name="T11" fmla="*/ 2147483647 h 71"/>
                <a:gd name="T12" fmla="*/ 2147483647 w 863"/>
                <a:gd name="T13" fmla="*/ 0 h 71"/>
                <a:gd name="T14" fmla="*/ 2147483647 w 863"/>
                <a:gd name="T15" fmla="*/ 0 h 71"/>
                <a:gd name="T16" fmla="*/ 2147483647 w 863"/>
                <a:gd name="T17" fmla="*/ 2147483647 h 71"/>
                <a:gd name="T18" fmla="*/ 0 w 863"/>
                <a:gd name="T19" fmla="*/ 2147483647 h 71"/>
                <a:gd name="T20" fmla="*/ 0 w 863"/>
                <a:gd name="T21" fmla="*/ 2147483647 h 71"/>
                <a:gd name="T22" fmla="*/ 2147483647 w 863"/>
                <a:gd name="T23" fmla="*/ 2147483647 h 71"/>
                <a:gd name="T24" fmla="*/ 2147483647 w 863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1"/>
                <a:gd name="T41" fmla="*/ 863 w 86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1">
                  <a:moveTo>
                    <a:pt x="5" y="71"/>
                  </a:moveTo>
                  <a:lnTo>
                    <a:pt x="857" y="71"/>
                  </a:lnTo>
                  <a:lnTo>
                    <a:pt x="862" y="69"/>
                  </a:lnTo>
                  <a:lnTo>
                    <a:pt x="863" y="66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5" name="Freeform 764"/>
            <p:cNvSpPr>
              <a:spLocks/>
            </p:cNvSpPr>
            <p:nvPr/>
          </p:nvSpPr>
          <p:spPr bwMode="auto">
            <a:xfrm>
              <a:off x="5399088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6" name="Freeform 765"/>
            <p:cNvSpPr>
              <a:spLocks/>
            </p:cNvSpPr>
            <p:nvPr/>
          </p:nvSpPr>
          <p:spPr bwMode="auto">
            <a:xfrm>
              <a:off x="5913438" y="3983038"/>
              <a:ext cx="514350" cy="131762"/>
            </a:xfrm>
            <a:custGeom>
              <a:avLst/>
              <a:gdLst>
                <a:gd name="T0" fmla="*/ 2147483647 w 288"/>
                <a:gd name="T1" fmla="*/ 2147483647 h 72"/>
                <a:gd name="T2" fmla="*/ 2147483647 w 288"/>
                <a:gd name="T3" fmla="*/ 2147483647 h 72"/>
                <a:gd name="T4" fmla="*/ 2147483647 w 288"/>
                <a:gd name="T5" fmla="*/ 2147483647 h 72"/>
                <a:gd name="T6" fmla="*/ 2147483647 w 288"/>
                <a:gd name="T7" fmla="*/ 2147483647 h 72"/>
                <a:gd name="T8" fmla="*/ 2147483647 w 288"/>
                <a:gd name="T9" fmla="*/ 2147483647 h 72"/>
                <a:gd name="T10" fmla="*/ 2147483647 w 288"/>
                <a:gd name="T11" fmla="*/ 2147483647 h 72"/>
                <a:gd name="T12" fmla="*/ 2147483647 w 288"/>
                <a:gd name="T13" fmla="*/ 0 h 72"/>
                <a:gd name="T14" fmla="*/ 2147483647 w 288"/>
                <a:gd name="T15" fmla="*/ 0 h 72"/>
                <a:gd name="T16" fmla="*/ 2147483647 w 288"/>
                <a:gd name="T17" fmla="*/ 2147483647 h 72"/>
                <a:gd name="T18" fmla="*/ 0 w 288"/>
                <a:gd name="T19" fmla="*/ 2147483647 h 72"/>
                <a:gd name="T20" fmla="*/ 0 w 288"/>
                <a:gd name="T21" fmla="*/ 2147483647 h 72"/>
                <a:gd name="T22" fmla="*/ 2147483647 w 288"/>
                <a:gd name="T23" fmla="*/ 2147483647 h 72"/>
                <a:gd name="T24" fmla="*/ 2147483647 w 28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72"/>
                <a:gd name="T41" fmla="*/ 288 w 28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72">
                  <a:moveTo>
                    <a:pt x="6" y="72"/>
                  </a:moveTo>
                  <a:lnTo>
                    <a:pt x="282" y="72"/>
                  </a:lnTo>
                  <a:lnTo>
                    <a:pt x="287" y="70"/>
                  </a:lnTo>
                  <a:lnTo>
                    <a:pt x="288" y="66"/>
                  </a:lnTo>
                  <a:lnTo>
                    <a:pt x="288" y="6"/>
                  </a:lnTo>
                  <a:lnTo>
                    <a:pt x="287" y="2"/>
                  </a:lnTo>
                  <a:lnTo>
                    <a:pt x="28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7" name="Freeform 766"/>
            <p:cNvSpPr>
              <a:spLocks/>
            </p:cNvSpPr>
            <p:nvPr/>
          </p:nvSpPr>
          <p:spPr bwMode="auto">
            <a:xfrm>
              <a:off x="5913438" y="4006850"/>
              <a:ext cx="1587" cy="84138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8" name="Rectangle 767"/>
            <p:cNvSpPr>
              <a:spLocks noChangeArrowheads="1"/>
            </p:cNvSpPr>
            <p:nvPr/>
          </p:nvSpPr>
          <p:spPr bwMode="auto">
            <a:xfrm>
              <a:off x="1498600" y="4459288"/>
              <a:ext cx="5556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1</a:t>
              </a:r>
              <a:endParaRPr lang="en-US" sz="3200"/>
            </a:p>
          </p:txBody>
        </p:sp>
        <p:sp>
          <p:nvSpPr>
            <p:cNvPr id="106619" name="Rectangle 768"/>
            <p:cNvSpPr>
              <a:spLocks noChangeArrowheads="1"/>
            </p:cNvSpPr>
            <p:nvPr/>
          </p:nvSpPr>
          <p:spPr bwMode="auto">
            <a:xfrm>
              <a:off x="1500188" y="3925888"/>
              <a:ext cx="5540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 dirty="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 dirty="0">
                  <a:solidFill>
                    <a:srgbClr val="000000"/>
                  </a:solidFill>
                  <a:latin typeface="Times" pitchFamily="18" charset="0"/>
                </a:rPr>
                <a:t> 3</a:t>
              </a:r>
              <a:endParaRPr lang="en-US" sz="3200" dirty="0"/>
            </a:p>
          </p:txBody>
        </p:sp>
        <p:sp>
          <p:nvSpPr>
            <p:cNvPr id="106620" name="Rectangle 769"/>
            <p:cNvSpPr>
              <a:spLocks noChangeArrowheads="1"/>
            </p:cNvSpPr>
            <p:nvPr/>
          </p:nvSpPr>
          <p:spPr bwMode="auto">
            <a:xfrm>
              <a:off x="1500188" y="4200525"/>
              <a:ext cx="5540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2</a:t>
              </a:r>
              <a:endParaRPr lang="en-US" sz="3200"/>
            </a:p>
          </p:txBody>
        </p:sp>
        <p:sp>
          <p:nvSpPr>
            <p:cNvPr id="106621" name="Freeform 770"/>
            <p:cNvSpPr>
              <a:spLocks/>
            </p:cNvSpPr>
            <p:nvPr/>
          </p:nvSpPr>
          <p:spPr bwMode="auto">
            <a:xfrm>
              <a:off x="2317750" y="3581400"/>
              <a:ext cx="5148263" cy="1303338"/>
            </a:xfrm>
            <a:custGeom>
              <a:avLst/>
              <a:gdLst>
                <a:gd name="T0" fmla="*/ 0 w 2878"/>
                <a:gd name="T1" fmla="*/ 0 h 718"/>
                <a:gd name="T2" fmla="*/ 0 w 2878"/>
                <a:gd name="T3" fmla="*/ 2147483647 h 718"/>
                <a:gd name="T4" fmla="*/ 2147483647 w 2878"/>
                <a:gd name="T5" fmla="*/ 2147483647 h 718"/>
                <a:gd name="T6" fmla="*/ 0 60000 65536"/>
                <a:gd name="T7" fmla="*/ 0 60000 65536"/>
                <a:gd name="T8" fmla="*/ 0 60000 65536"/>
                <a:gd name="T9" fmla="*/ 0 w 2878"/>
                <a:gd name="T10" fmla="*/ 0 h 718"/>
                <a:gd name="T11" fmla="*/ 2878 w 2878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8" h="718">
                  <a:moveTo>
                    <a:pt x="0" y="0"/>
                  </a:moveTo>
                  <a:lnTo>
                    <a:pt x="0" y="718"/>
                  </a:lnTo>
                  <a:lnTo>
                    <a:pt x="2878" y="71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2" name="Freeform 771"/>
            <p:cNvSpPr>
              <a:spLocks/>
            </p:cNvSpPr>
            <p:nvPr/>
          </p:nvSpPr>
          <p:spPr bwMode="auto">
            <a:xfrm>
              <a:off x="2825750" y="3983038"/>
              <a:ext cx="1028700" cy="131762"/>
            </a:xfrm>
            <a:custGeom>
              <a:avLst/>
              <a:gdLst>
                <a:gd name="T0" fmla="*/ 2147483647 w 575"/>
                <a:gd name="T1" fmla="*/ 2147483647 h 72"/>
                <a:gd name="T2" fmla="*/ 2147483647 w 575"/>
                <a:gd name="T3" fmla="*/ 2147483647 h 72"/>
                <a:gd name="T4" fmla="*/ 2147483647 w 575"/>
                <a:gd name="T5" fmla="*/ 2147483647 h 72"/>
                <a:gd name="T6" fmla="*/ 2147483647 w 575"/>
                <a:gd name="T7" fmla="*/ 2147483647 h 72"/>
                <a:gd name="T8" fmla="*/ 2147483647 w 575"/>
                <a:gd name="T9" fmla="*/ 2147483647 h 72"/>
                <a:gd name="T10" fmla="*/ 2147483647 w 575"/>
                <a:gd name="T11" fmla="*/ 2147483647 h 72"/>
                <a:gd name="T12" fmla="*/ 2147483647 w 575"/>
                <a:gd name="T13" fmla="*/ 0 h 72"/>
                <a:gd name="T14" fmla="*/ 2147483647 w 575"/>
                <a:gd name="T15" fmla="*/ 0 h 72"/>
                <a:gd name="T16" fmla="*/ 2147483647 w 575"/>
                <a:gd name="T17" fmla="*/ 2147483647 h 72"/>
                <a:gd name="T18" fmla="*/ 0 w 575"/>
                <a:gd name="T19" fmla="*/ 2147483647 h 72"/>
                <a:gd name="T20" fmla="*/ 0 w 575"/>
                <a:gd name="T21" fmla="*/ 2147483647 h 72"/>
                <a:gd name="T22" fmla="*/ 2147483647 w 575"/>
                <a:gd name="T23" fmla="*/ 2147483647 h 72"/>
                <a:gd name="T24" fmla="*/ 2147483647 w 575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5"/>
                <a:gd name="T40" fmla="*/ 0 h 72"/>
                <a:gd name="T41" fmla="*/ 575 w 575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5" h="72">
                  <a:moveTo>
                    <a:pt x="5" y="72"/>
                  </a:moveTo>
                  <a:lnTo>
                    <a:pt x="569" y="72"/>
                  </a:lnTo>
                  <a:lnTo>
                    <a:pt x="573" y="70"/>
                  </a:lnTo>
                  <a:lnTo>
                    <a:pt x="575" y="66"/>
                  </a:lnTo>
                  <a:lnTo>
                    <a:pt x="575" y="6"/>
                  </a:lnTo>
                  <a:lnTo>
                    <a:pt x="573" y="2"/>
                  </a:lnTo>
                  <a:lnTo>
                    <a:pt x="56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3" name="Freeform 772"/>
            <p:cNvSpPr>
              <a:spLocks/>
            </p:cNvSpPr>
            <p:nvPr/>
          </p:nvSpPr>
          <p:spPr bwMode="auto">
            <a:xfrm>
              <a:off x="28257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4" name="Freeform 773"/>
            <p:cNvSpPr>
              <a:spLocks/>
            </p:cNvSpPr>
            <p:nvPr/>
          </p:nvSpPr>
          <p:spPr bwMode="auto">
            <a:xfrm>
              <a:off x="3338513" y="4233863"/>
              <a:ext cx="1546225" cy="128587"/>
            </a:xfrm>
            <a:custGeom>
              <a:avLst/>
              <a:gdLst>
                <a:gd name="T0" fmla="*/ 2147483647 w 864"/>
                <a:gd name="T1" fmla="*/ 2147483647 h 71"/>
                <a:gd name="T2" fmla="*/ 2147483647 w 864"/>
                <a:gd name="T3" fmla="*/ 2147483647 h 71"/>
                <a:gd name="T4" fmla="*/ 2147483647 w 864"/>
                <a:gd name="T5" fmla="*/ 2147483647 h 71"/>
                <a:gd name="T6" fmla="*/ 2147483647 w 864"/>
                <a:gd name="T7" fmla="*/ 2147483647 h 71"/>
                <a:gd name="T8" fmla="*/ 2147483647 w 864"/>
                <a:gd name="T9" fmla="*/ 2147483647 h 71"/>
                <a:gd name="T10" fmla="*/ 2147483647 w 864"/>
                <a:gd name="T11" fmla="*/ 2147483647 h 71"/>
                <a:gd name="T12" fmla="*/ 2147483647 w 864"/>
                <a:gd name="T13" fmla="*/ 0 h 71"/>
                <a:gd name="T14" fmla="*/ 2147483647 w 864"/>
                <a:gd name="T15" fmla="*/ 0 h 71"/>
                <a:gd name="T16" fmla="*/ 2147483647 w 864"/>
                <a:gd name="T17" fmla="*/ 2147483647 h 71"/>
                <a:gd name="T18" fmla="*/ 0 w 864"/>
                <a:gd name="T19" fmla="*/ 2147483647 h 71"/>
                <a:gd name="T20" fmla="*/ 0 w 864"/>
                <a:gd name="T21" fmla="*/ 2147483647 h 71"/>
                <a:gd name="T22" fmla="*/ 2147483647 w 864"/>
                <a:gd name="T23" fmla="*/ 2147483647 h 71"/>
                <a:gd name="T24" fmla="*/ 2147483647 w 864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4"/>
                <a:gd name="T40" fmla="*/ 0 h 71"/>
                <a:gd name="T41" fmla="*/ 864 w 864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4" h="71">
                  <a:moveTo>
                    <a:pt x="6" y="71"/>
                  </a:moveTo>
                  <a:lnTo>
                    <a:pt x="858" y="71"/>
                  </a:lnTo>
                  <a:lnTo>
                    <a:pt x="863" y="69"/>
                  </a:lnTo>
                  <a:lnTo>
                    <a:pt x="864" y="66"/>
                  </a:lnTo>
                  <a:lnTo>
                    <a:pt x="864" y="5"/>
                  </a:lnTo>
                  <a:lnTo>
                    <a:pt x="863" y="1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5" name="Freeform 774"/>
            <p:cNvSpPr>
              <a:spLocks/>
            </p:cNvSpPr>
            <p:nvPr/>
          </p:nvSpPr>
          <p:spPr bwMode="auto">
            <a:xfrm>
              <a:off x="3338513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044759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9023" y="1372230"/>
            <a:ext cx="8539228" cy="241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Greedy </a:t>
            </a:r>
            <a:r>
              <a:rPr lang="sk-SK" b="1" dirty="0" smtClean="0">
                <a:solidFill>
                  <a:srgbClr val="FF0000"/>
                </a:solidFill>
              </a:rPr>
              <a:t>stratégia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 smtClean="0"/>
              <a:t>1. </a:t>
            </a:r>
            <a:r>
              <a:rPr lang="en-US" dirty="0" err="1" smtClean="0"/>
              <a:t>Utriedim</a:t>
            </a:r>
            <a:r>
              <a:rPr lang="en-US" dirty="0" smtClean="0"/>
              <a:t> </a:t>
            </a:r>
            <a:r>
              <a:rPr lang="sk-SK" dirty="0" smtClean="0"/>
              <a:t>úlohy podľa času štartu.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 smtClean="0"/>
              <a:t>2. Zoberiem prvú úlohu a priradím ju stroju ktorý nič nerobí. Ak </a:t>
            </a:r>
            <a:r>
              <a:rPr lang="sk-SK" dirty="0" err="1" smtClean="0"/>
              <a:t>taky</a:t>
            </a:r>
            <a:r>
              <a:rPr lang="sk-SK" dirty="0" smtClean="0"/>
              <a:t> stroj nemám tak pridám stroj. Úlohu zo zoznamu odstránim.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sk-SK" sz="2800" dirty="0" smtClean="0"/>
              <a:t>Zložitosť</a:t>
            </a:r>
            <a:r>
              <a:rPr lang="en-US" sz="2800" dirty="0" smtClean="0"/>
              <a:t>: </a:t>
            </a:r>
            <a:r>
              <a:rPr lang="en-US" sz="2800" b="1" dirty="0" smtClean="0"/>
              <a:t>O(n log n)</a:t>
            </a:r>
            <a:r>
              <a:rPr lang="en-US" sz="2800" dirty="0" smtClean="0"/>
              <a:t>. </a:t>
            </a:r>
            <a:endParaRPr lang="en-US" sz="28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Problém rozvrhovania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539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3157" y="1284980"/>
            <a:ext cx="8851900" cy="32976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 smtClean="0"/>
              <a:t>Vstup</a:t>
            </a:r>
            <a:r>
              <a:rPr lang="en-US" sz="2400" dirty="0" smtClean="0"/>
              <a:t>: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	množina </a:t>
            </a:r>
            <a:r>
              <a:rPr lang="en-US" sz="2400" dirty="0" smtClean="0"/>
              <a:t>7 </a:t>
            </a:r>
            <a:r>
              <a:rPr lang="sk-SK" sz="2400" dirty="0" smtClean="0"/>
              <a:t>úloh</a:t>
            </a:r>
            <a:r>
              <a:rPr lang="en-US" sz="2400" dirty="0" smtClean="0"/>
              <a:t>, </a:t>
            </a:r>
            <a:r>
              <a:rPr lang="en-US" sz="2400" dirty="0" err="1" smtClean="0"/>
              <a:t>kto</a:t>
            </a:r>
            <a:r>
              <a:rPr lang="sk-SK" sz="2400" dirty="0" err="1" smtClean="0"/>
              <a:t>ré</a:t>
            </a:r>
            <a:r>
              <a:rPr lang="sk-SK" sz="2400" dirty="0" smtClean="0"/>
              <a:t> majú časové periódy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[1,4]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[1,3]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CC00"/>
                </a:solidFill>
              </a:rPr>
              <a:t>[2,5]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3300"/>
                </a:solidFill>
              </a:rPr>
              <a:t>[3,7]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[4,7]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7030A0"/>
                </a:solidFill>
              </a:rPr>
              <a:t>[6,9]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92D050"/>
                </a:solidFill>
              </a:rPr>
              <a:t>[7,8]</a:t>
            </a:r>
            <a:endParaRPr lang="sk-SK" sz="2400" dirty="0" smtClean="0">
              <a:solidFill>
                <a:srgbClr val="92D050"/>
              </a:solidFill>
            </a:endParaRPr>
          </a:p>
          <a:p>
            <a:pPr marL="1257300" lvl="2" indent="0">
              <a:lnSpc>
                <a:spcPct val="90000"/>
              </a:lnSpc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(</a:t>
            </a:r>
            <a:r>
              <a:rPr lang="sk-SK" sz="2400" dirty="0" smtClean="0"/>
              <a:t>usporiadané podľa začiatku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 smtClean="0"/>
              <a:t>Výstup</a:t>
            </a:r>
            <a:r>
              <a:rPr lang="en-US" sz="2400" dirty="0" smtClean="0"/>
              <a:t>: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>	</a:t>
            </a:r>
            <a:r>
              <a:rPr lang="sk-SK" sz="2400" dirty="0" smtClean="0"/>
              <a:t>Minimálny počet strojov, na ktorých je možné vykonať </a:t>
            </a:r>
            <a:br>
              <a:rPr lang="sk-SK" sz="2400" dirty="0" smtClean="0"/>
            </a:br>
            <a:r>
              <a:rPr lang="sk-SK" sz="2400" dirty="0" smtClean="0"/>
              <a:t>	všetky úlohy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 smtClean="0"/>
              <a:t>Riešenie</a:t>
            </a:r>
            <a:r>
              <a:rPr lang="sk-SK" sz="2400" dirty="0" smtClean="0"/>
              <a:t>:</a:t>
            </a:r>
            <a:endParaRPr lang="en-US" sz="2400" dirty="0" smtClean="0"/>
          </a:p>
        </p:txBody>
      </p:sp>
      <p:sp>
        <p:nvSpPr>
          <p:cNvPr id="109653" name="Line 686"/>
          <p:cNvSpPr>
            <a:spLocks noChangeShapeType="1"/>
          </p:cNvSpPr>
          <p:nvPr/>
        </p:nvSpPr>
        <p:spPr bwMode="auto">
          <a:xfrm flipV="1">
            <a:off x="3375882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4" name="Line 687"/>
          <p:cNvSpPr>
            <a:spLocks noChangeShapeType="1"/>
          </p:cNvSpPr>
          <p:nvPr/>
        </p:nvSpPr>
        <p:spPr bwMode="auto">
          <a:xfrm>
            <a:off x="3074536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5" name="Rectangle 688"/>
          <p:cNvSpPr>
            <a:spLocks noChangeArrowheads="1"/>
          </p:cNvSpPr>
          <p:nvPr/>
        </p:nvSpPr>
        <p:spPr bwMode="auto">
          <a:xfrm>
            <a:off x="336990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1</a:t>
            </a:r>
            <a:endParaRPr lang="en-US" sz="2400" b="1" dirty="0"/>
          </a:p>
        </p:txBody>
      </p:sp>
      <p:sp>
        <p:nvSpPr>
          <p:cNvPr id="109656" name="Line 689"/>
          <p:cNvSpPr>
            <a:spLocks noChangeShapeType="1"/>
          </p:cNvSpPr>
          <p:nvPr/>
        </p:nvSpPr>
        <p:spPr bwMode="auto">
          <a:xfrm flipV="1">
            <a:off x="8201137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7" name="Line 690"/>
          <p:cNvSpPr>
            <a:spLocks noChangeShapeType="1"/>
          </p:cNvSpPr>
          <p:nvPr/>
        </p:nvSpPr>
        <p:spPr bwMode="auto">
          <a:xfrm>
            <a:off x="7899791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8" name="Rectangle 691"/>
          <p:cNvSpPr>
            <a:spLocks noChangeArrowheads="1"/>
          </p:cNvSpPr>
          <p:nvPr/>
        </p:nvSpPr>
        <p:spPr bwMode="auto">
          <a:xfrm>
            <a:off x="8195157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9</a:t>
            </a:r>
            <a:endParaRPr lang="en-US" sz="2400" b="1"/>
          </a:p>
        </p:txBody>
      </p:sp>
      <p:sp>
        <p:nvSpPr>
          <p:cNvPr id="109659" name="Line 692"/>
          <p:cNvSpPr>
            <a:spLocks noChangeShapeType="1"/>
          </p:cNvSpPr>
          <p:nvPr/>
        </p:nvSpPr>
        <p:spPr bwMode="auto">
          <a:xfrm flipV="1">
            <a:off x="7600304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0" name="Line 693"/>
          <p:cNvSpPr>
            <a:spLocks noChangeShapeType="1"/>
          </p:cNvSpPr>
          <p:nvPr/>
        </p:nvSpPr>
        <p:spPr bwMode="auto">
          <a:xfrm>
            <a:off x="7298959" y="6059911"/>
            <a:ext cx="60083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1" name="Rectangle 694"/>
          <p:cNvSpPr>
            <a:spLocks noChangeArrowheads="1"/>
          </p:cNvSpPr>
          <p:nvPr/>
        </p:nvSpPr>
        <p:spPr bwMode="auto">
          <a:xfrm>
            <a:off x="759246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8</a:t>
            </a:r>
            <a:endParaRPr lang="en-US" sz="2400" b="1"/>
          </a:p>
        </p:txBody>
      </p:sp>
      <p:sp>
        <p:nvSpPr>
          <p:cNvPr id="109662" name="Line 695"/>
          <p:cNvSpPr>
            <a:spLocks noChangeShapeType="1"/>
          </p:cNvSpPr>
          <p:nvPr/>
        </p:nvSpPr>
        <p:spPr bwMode="auto">
          <a:xfrm flipV="1">
            <a:off x="699761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3" name="Line 696"/>
          <p:cNvSpPr>
            <a:spLocks noChangeShapeType="1"/>
          </p:cNvSpPr>
          <p:nvPr/>
        </p:nvSpPr>
        <p:spPr bwMode="auto">
          <a:xfrm>
            <a:off x="6694407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4" name="Rectangle 697"/>
          <p:cNvSpPr>
            <a:spLocks noChangeArrowheads="1"/>
          </p:cNvSpPr>
          <p:nvPr/>
        </p:nvSpPr>
        <p:spPr bwMode="auto">
          <a:xfrm>
            <a:off x="6989774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7</a:t>
            </a:r>
            <a:endParaRPr lang="en-US" sz="2400" b="1"/>
          </a:p>
        </p:txBody>
      </p:sp>
      <p:sp>
        <p:nvSpPr>
          <p:cNvPr id="109665" name="Line 698"/>
          <p:cNvSpPr>
            <a:spLocks noChangeShapeType="1"/>
          </p:cNvSpPr>
          <p:nvPr/>
        </p:nvSpPr>
        <p:spPr bwMode="auto">
          <a:xfrm flipV="1">
            <a:off x="6393061" y="6059911"/>
            <a:ext cx="186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6" name="Line 699"/>
          <p:cNvSpPr>
            <a:spLocks noChangeShapeType="1"/>
          </p:cNvSpPr>
          <p:nvPr/>
        </p:nvSpPr>
        <p:spPr bwMode="auto">
          <a:xfrm>
            <a:off x="6091715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7" name="Rectangle 700"/>
          <p:cNvSpPr>
            <a:spLocks noChangeArrowheads="1"/>
          </p:cNvSpPr>
          <p:nvPr/>
        </p:nvSpPr>
        <p:spPr bwMode="auto">
          <a:xfrm>
            <a:off x="638522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6</a:t>
            </a:r>
            <a:endParaRPr lang="en-US" sz="2400" b="1"/>
          </a:p>
        </p:txBody>
      </p:sp>
      <p:sp>
        <p:nvSpPr>
          <p:cNvPr id="109668" name="Line 701"/>
          <p:cNvSpPr>
            <a:spLocks noChangeShapeType="1"/>
          </p:cNvSpPr>
          <p:nvPr/>
        </p:nvSpPr>
        <p:spPr bwMode="auto">
          <a:xfrm flipV="1">
            <a:off x="5788509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9" name="Line 702"/>
          <p:cNvSpPr>
            <a:spLocks noChangeShapeType="1"/>
          </p:cNvSpPr>
          <p:nvPr/>
        </p:nvSpPr>
        <p:spPr bwMode="auto">
          <a:xfrm>
            <a:off x="5487163" y="6059911"/>
            <a:ext cx="604553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0" name="Rectangle 703"/>
          <p:cNvSpPr>
            <a:spLocks noChangeArrowheads="1"/>
          </p:cNvSpPr>
          <p:nvPr/>
        </p:nvSpPr>
        <p:spPr bwMode="auto">
          <a:xfrm>
            <a:off x="5782530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5</a:t>
            </a:r>
            <a:endParaRPr lang="en-US" sz="2400" b="1"/>
          </a:p>
        </p:txBody>
      </p:sp>
      <p:sp>
        <p:nvSpPr>
          <p:cNvPr id="109671" name="Line 704"/>
          <p:cNvSpPr>
            <a:spLocks noChangeShapeType="1"/>
          </p:cNvSpPr>
          <p:nvPr/>
        </p:nvSpPr>
        <p:spPr bwMode="auto">
          <a:xfrm flipV="1">
            <a:off x="5185817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2" name="Line 705"/>
          <p:cNvSpPr>
            <a:spLocks noChangeShapeType="1"/>
          </p:cNvSpPr>
          <p:nvPr/>
        </p:nvSpPr>
        <p:spPr bwMode="auto">
          <a:xfrm>
            <a:off x="4884471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3" name="Rectangle 706"/>
          <p:cNvSpPr>
            <a:spLocks noChangeArrowheads="1"/>
          </p:cNvSpPr>
          <p:nvPr/>
        </p:nvSpPr>
        <p:spPr bwMode="auto">
          <a:xfrm>
            <a:off x="5178909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4</a:t>
            </a:r>
            <a:endParaRPr lang="en-US" sz="2400" b="1"/>
          </a:p>
        </p:txBody>
      </p:sp>
      <p:sp>
        <p:nvSpPr>
          <p:cNvPr id="109674" name="Line 707"/>
          <p:cNvSpPr>
            <a:spLocks noChangeShapeType="1"/>
          </p:cNvSpPr>
          <p:nvPr/>
        </p:nvSpPr>
        <p:spPr bwMode="auto">
          <a:xfrm flipV="1">
            <a:off x="4583125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5" name="Line 708"/>
          <p:cNvSpPr>
            <a:spLocks noChangeShapeType="1"/>
          </p:cNvSpPr>
          <p:nvPr/>
        </p:nvSpPr>
        <p:spPr bwMode="auto">
          <a:xfrm>
            <a:off x="4281779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6" name="Rectangle 709"/>
          <p:cNvSpPr>
            <a:spLocks noChangeArrowheads="1"/>
          </p:cNvSpPr>
          <p:nvPr/>
        </p:nvSpPr>
        <p:spPr bwMode="auto">
          <a:xfrm>
            <a:off x="4577146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3</a:t>
            </a:r>
            <a:endParaRPr lang="en-US" sz="2400" b="1"/>
          </a:p>
        </p:txBody>
      </p:sp>
      <p:sp>
        <p:nvSpPr>
          <p:cNvPr id="109677" name="Line 710"/>
          <p:cNvSpPr>
            <a:spLocks noChangeShapeType="1"/>
          </p:cNvSpPr>
          <p:nvPr/>
        </p:nvSpPr>
        <p:spPr bwMode="auto">
          <a:xfrm flipV="1">
            <a:off x="398043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8" name="Line 711"/>
          <p:cNvSpPr>
            <a:spLocks noChangeShapeType="1"/>
          </p:cNvSpPr>
          <p:nvPr/>
        </p:nvSpPr>
        <p:spPr bwMode="auto">
          <a:xfrm>
            <a:off x="3679087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9" name="Rectangle 712"/>
          <p:cNvSpPr>
            <a:spLocks noChangeArrowheads="1"/>
          </p:cNvSpPr>
          <p:nvPr/>
        </p:nvSpPr>
        <p:spPr bwMode="auto">
          <a:xfrm>
            <a:off x="397259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2</a:t>
            </a:r>
            <a:endParaRPr lang="en-US" sz="2400" b="1"/>
          </a:p>
        </p:txBody>
      </p:sp>
      <p:sp>
        <p:nvSpPr>
          <p:cNvPr id="171721" name="Freeform 713"/>
          <p:cNvSpPr>
            <a:spLocks/>
          </p:cNvSpPr>
          <p:nvPr/>
        </p:nvSpPr>
        <p:spPr bwMode="auto">
          <a:xfrm>
            <a:off x="3368441" y="5607112"/>
            <a:ext cx="180807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5" y="72"/>
                </a:moveTo>
                <a:lnTo>
                  <a:pt x="857" y="72"/>
                </a:lnTo>
                <a:lnTo>
                  <a:pt x="861" y="70"/>
                </a:lnTo>
                <a:lnTo>
                  <a:pt x="863" y="66"/>
                </a:lnTo>
                <a:lnTo>
                  <a:pt x="863" y="6"/>
                </a:lnTo>
                <a:lnTo>
                  <a:pt x="861" y="2"/>
                </a:lnTo>
                <a:lnTo>
                  <a:pt x="857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3" name="Freeform 715"/>
          <p:cNvSpPr>
            <a:spLocks/>
          </p:cNvSpPr>
          <p:nvPr/>
        </p:nvSpPr>
        <p:spPr bwMode="auto">
          <a:xfrm>
            <a:off x="4573825" y="5331290"/>
            <a:ext cx="2412627" cy="148659"/>
          </a:xfrm>
          <a:custGeom>
            <a:avLst/>
            <a:gdLst>
              <a:gd name="T0" fmla="*/ 2147483647 w 1151"/>
              <a:gd name="T1" fmla="*/ 2147483647 h 72"/>
              <a:gd name="T2" fmla="*/ 2147483647 w 1151"/>
              <a:gd name="T3" fmla="*/ 2147483647 h 72"/>
              <a:gd name="T4" fmla="*/ 2147483647 w 1151"/>
              <a:gd name="T5" fmla="*/ 2147483647 h 72"/>
              <a:gd name="T6" fmla="*/ 2147483647 w 1151"/>
              <a:gd name="T7" fmla="*/ 2147483647 h 72"/>
              <a:gd name="T8" fmla="*/ 2147483647 w 1151"/>
              <a:gd name="T9" fmla="*/ 2147483647 h 72"/>
              <a:gd name="T10" fmla="*/ 2147483647 w 1151"/>
              <a:gd name="T11" fmla="*/ 2147483647 h 72"/>
              <a:gd name="T12" fmla="*/ 2147483647 w 1151"/>
              <a:gd name="T13" fmla="*/ 0 h 72"/>
              <a:gd name="T14" fmla="*/ 2147483647 w 1151"/>
              <a:gd name="T15" fmla="*/ 0 h 72"/>
              <a:gd name="T16" fmla="*/ 2147483647 w 1151"/>
              <a:gd name="T17" fmla="*/ 2147483647 h 72"/>
              <a:gd name="T18" fmla="*/ 0 w 1151"/>
              <a:gd name="T19" fmla="*/ 2147483647 h 72"/>
              <a:gd name="T20" fmla="*/ 0 w 1151"/>
              <a:gd name="T21" fmla="*/ 2147483647 h 72"/>
              <a:gd name="T22" fmla="*/ 2147483647 w 1151"/>
              <a:gd name="T23" fmla="*/ 2147483647 h 72"/>
              <a:gd name="T24" fmla="*/ 2147483647 w 1151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1"/>
              <a:gd name="T40" fmla="*/ 0 h 72"/>
              <a:gd name="T41" fmla="*/ 1151 w 1151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1" h="72">
                <a:moveTo>
                  <a:pt x="6" y="72"/>
                </a:moveTo>
                <a:lnTo>
                  <a:pt x="1146" y="72"/>
                </a:lnTo>
                <a:lnTo>
                  <a:pt x="1150" y="70"/>
                </a:lnTo>
                <a:lnTo>
                  <a:pt x="1151" y="66"/>
                </a:lnTo>
                <a:lnTo>
                  <a:pt x="1151" y="6"/>
                </a:lnTo>
                <a:lnTo>
                  <a:pt x="1150" y="2"/>
                </a:lnTo>
                <a:lnTo>
                  <a:pt x="114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FF33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7" name="Freeform 719"/>
          <p:cNvSpPr>
            <a:spLocks/>
          </p:cNvSpPr>
          <p:nvPr/>
        </p:nvSpPr>
        <p:spPr bwMode="auto">
          <a:xfrm>
            <a:off x="6383760" y="5019304"/>
            <a:ext cx="1809936" cy="145076"/>
          </a:xfrm>
          <a:custGeom>
            <a:avLst/>
            <a:gdLst>
              <a:gd name="T0" fmla="*/ 2147483647 w 863"/>
              <a:gd name="T1" fmla="*/ 2147483647 h 71"/>
              <a:gd name="T2" fmla="*/ 2147483647 w 863"/>
              <a:gd name="T3" fmla="*/ 2147483647 h 71"/>
              <a:gd name="T4" fmla="*/ 2147483647 w 863"/>
              <a:gd name="T5" fmla="*/ 2147483647 h 71"/>
              <a:gd name="T6" fmla="*/ 2147483647 w 863"/>
              <a:gd name="T7" fmla="*/ 2147483647 h 71"/>
              <a:gd name="T8" fmla="*/ 2147483647 w 863"/>
              <a:gd name="T9" fmla="*/ 2147483647 h 71"/>
              <a:gd name="T10" fmla="*/ 2147483647 w 863"/>
              <a:gd name="T11" fmla="*/ 2147483647 h 71"/>
              <a:gd name="T12" fmla="*/ 2147483647 w 863"/>
              <a:gd name="T13" fmla="*/ 0 h 71"/>
              <a:gd name="T14" fmla="*/ 2147483647 w 863"/>
              <a:gd name="T15" fmla="*/ 0 h 71"/>
              <a:gd name="T16" fmla="*/ 2147483647 w 863"/>
              <a:gd name="T17" fmla="*/ 2147483647 h 71"/>
              <a:gd name="T18" fmla="*/ 0 w 863"/>
              <a:gd name="T19" fmla="*/ 2147483647 h 71"/>
              <a:gd name="T20" fmla="*/ 0 w 863"/>
              <a:gd name="T21" fmla="*/ 2147483647 h 71"/>
              <a:gd name="T22" fmla="*/ 2147483647 w 863"/>
              <a:gd name="T23" fmla="*/ 2147483647 h 71"/>
              <a:gd name="T24" fmla="*/ 2147483647 w 863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1"/>
              <a:gd name="T41" fmla="*/ 863 w 863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1">
                <a:moveTo>
                  <a:pt x="5" y="71"/>
                </a:moveTo>
                <a:lnTo>
                  <a:pt x="857" y="71"/>
                </a:lnTo>
                <a:lnTo>
                  <a:pt x="862" y="69"/>
                </a:lnTo>
                <a:lnTo>
                  <a:pt x="863" y="66"/>
                </a:lnTo>
                <a:lnTo>
                  <a:pt x="863" y="5"/>
                </a:lnTo>
                <a:lnTo>
                  <a:pt x="862" y="1"/>
                </a:lnTo>
                <a:lnTo>
                  <a:pt x="857" y="0"/>
                </a:ln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5" y="71"/>
                </a:lnTo>
                <a:close/>
              </a:path>
            </a:pathLst>
          </a:custGeom>
          <a:solidFill>
            <a:srgbClr val="7030A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9" name="Freeform 721"/>
          <p:cNvSpPr>
            <a:spLocks/>
          </p:cNvSpPr>
          <p:nvPr/>
        </p:nvSpPr>
        <p:spPr bwMode="auto">
          <a:xfrm>
            <a:off x="6986452" y="5607114"/>
            <a:ext cx="602692" cy="148657"/>
          </a:xfrm>
          <a:custGeom>
            <a:avLst/>
            <a:gdLst>
              <a:gd name="T0" fmla="*/ 2147483647 w 288"/>
              <a:gd name="T1" fmla="*/ 2147483647 h 72"/>
              <a:gd name="T2" fmla="*/ 2147483647 w 288"/>
              <a:gd name="T3" fmla="*/ 2147483647 h 72"/>
              <a:gd name="T4" fmla="*/ 2147483647 w 288"/>
              <a:gd name="T5" fmla="*/ 2147483647 h 72"/>
              <a:gd name="T6" fmla="*/ 2147483647 w 288"/>
              <a:gd name="T7" fmla="*/ 2147483647 h 72"/>
              <a:gd name="T8" fmla="*/ 2147483647 w 288"/>
              <a:gd name="T9" fmla="*/ 2147483647 h 72"/>
              <a:gd name="T10" fmla="*/ 2147483647 w 288"/>
              <a:gd name="T11" fmla="*/ 2147483647 h 72"/>
              <a:gd name="T12" fmla="*/ 2147483647 w 288"/>
              <a:gd name="T13" fmla="*/ 0 h 72"/>
              <a:gd name="T14" fmla="*/ 2147483647 w 288"/>
              <a:gd name="T15" fmla="*/ 0 h 72"/>
              <a:gd name="T16" fmla="*/ 2147483647 w 288"/>
              <a:gd name="T17" fmla="*/ 2147483647 h 72"/>
              <a:gd name="T18" fmla="*/ 0 w 288"/>
              <a:gd name="T19" fmla="*/ 2147483647 h 72"/>
              <a:gd name="T20" fmla="*/ 0 w 288"/>
              <a:gd name="T21" fmla="*/ 2147483647 h 72"/>
              <a:gd name="T22" fmla="*/ 2147483647 w 288"/>
              <a:gd name="T23" fmla="*/ 2147483647 h 72"/>
              <a:gd name="T24" fmla="*/ 2147483647 w 28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"/>
              <a:gd name="T40" fmla="*/ 0 h 72"/>
              <a:gd name="T41" fmla="*/ 288 w 28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" h="72">
                <a:moveTo>
                  <a:pt x="6" y="72"/>
                </a:moveTo>
                <a:lnTo>
                  <a:pt x="282" y="72"/>
                </a:lnTo>
                <a:lnTo>
                  <a:pt x="287" y="70"/>
                </a:lnTo>
                <a:lnTo>
                  <a:pt x="288" y="66"/>
                </a:lnTo>
                <a:lnTo>
                  <a:pt x="288" y="6"/>
                </a:lnTo>
                <a:lnTo>
                  <a:pt x="287" y="2"/>
                </a:lnTo>
                <a:lnTo>
                  <a:pt x="28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92D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84" name="Rectangle 723"/>
          <p:cNvSpPr>
            <a:spLocks noChangeArrowheads="1"/>
          </p:cNvSpPr>
          <p:nvPr/>
        </p:nvSpPr>
        <p:spPr bwMode="auto">
          <a:xfrm>
            <a:off x="2031731" y="5579907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 smtClean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1</a:t>
            </a:r>
            <a:endParaRPr lang="en-US" sz="2800" b="1" dirty="0"/>
          </a:p>
        </p:txBody>
      </p:sp>
      <p:sp>
        <p:nvSpPr>
          <p:cNvPr id="109685" name="Rectangle 724"/>
          <p:cNvSpPr>
            <a:spLocks noChangeArrowheads="1"/>
          </p:cNvSpPr>
          <p:nvPr/>
        </p:nvSpPr>
        <p:spPr bwMode="auto">
          <a:xfrm>
            <a:off x="2031732" y="4978111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 smtClean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3</a:t>
            </a:r>
            <a:endParaRPr lang="en-US" sz="2800" b="1" dirty="0"/>
          </a:p>
        </p:txBody>
      </p:sp>
      <p:sp>
        <p:nvSpPr>
          <p:cNvPr id="109686" name="Rectangle 725"/>
          <p:cNvSpPr>
            <a:spLocks noChangeArrowheads="1"/>
          </p:cNvSpPr>
          <p:nvPr/>
        </p:nvSpPr>
        <p:spPr bwMode="auto">
          <a:xfrm>
            <a:off x="2031732" y="5287963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 smtClean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2</a:t>
            </a:r>
            <a:endParaRPr lang="en-US" sz="2800" b="1" dirty="0"/>
          </a:p>
        </p:txBody>
      </p:sp>
      <p:sp>
        <p:nvSpPr>
          <p:cNvPr id="109687" name="Freeform 726"/>
          <p:cNvSpPr>
            <a:spLocks/>
          </p:cNvSpPr>
          <p:nvPr/>
        </p:nvSpPr>
        <p:spPr bwMode="auto">
          <a:xfrm>
            <a:off x="2786163" y="4589450"/>
            <a:ext cx="6019525" cy="1470461"/>
          </a:xfrm>
          <a:custGeom>
            <a:avLst/>
            <a:gdLst>
              <a:gd name="T0" fmla="*/ 0 w 2878"/>
              <a:gd name="T1" fmla="*/ 0 h 718"/>
              <a:gd name="T2" fmla="*/ 0 w 2878"/>
              <a:gd name="T3" fmla="*/ 2147483647 h 718"/>
              <a:gd name="T4" fmla="*/ 2147483647 w 2878"/>
              <a:gd name="T5" fmla="*/ 2147483647 h 718"/>
              <a:gd name="T6" fmla="*/ 0 60000 65536"/>
              <a:gd name="T7" fmla="*/ 0 60000 65536"/>
              <a:gd name="T8" fmla="*/ 0 60000 65536"/>
              <a:gd name="T9" fmla="*/ 0 w 2878"/>
              <a:gd name="T10" fmla="*/ 0 h 718"/>
              <a:gd name="T11" fmla="*/ 2878 w 2878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8" h="718">
                <a:moveTo>
                  <a:pt x="0" y="0"/>
                </a:moveTo>
                <a:lnTo>
                  <a:pt x="0" y="718"/>
                </a:lnTo>
                <a:lnTo>
                  <a:pt x="2878" y="71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5" name="Freeform 727"/>
          <p:cNvSpPr>
            <a:spLocks/>
          </p:cNvSpPr>
          <p:nvPr/>
        </p:nvSpPr>
        <p:spPr bwMode="auto">
          <a:xfrm>
            <a:off x="3368441" y="5331290"/>
            <a:ext cx="1205384" cy="148659"/>
          </a:xfrm>
          <a:custGeom>
            <a:avLst/>
            <a:gdLst>
              <a:gd name="T0" fmla="*/ 2147483647 w 575"/>
              <a:gd name="T1" fmla="*/ 2147483647 h 72"/>
              <a:gd name="T2" fmla="*/ 2147483647 w 575"/>
              <a:gd name="T3" fmla="*/ 2147483647 h 72"/>
              <a:gd name="T4" fmla="*/ 2147483647 w 575"/>
              <a:gd name="T5" fmla="*/ 2147483647 h 72"/>
              <a:gd name="T6" fmla="*/ 2147483647 w 575"/>
              <a:gd name="T7" fmla="*/ 2147483647 h 72"/>
              <a:gd name="T8" fmla="*/ 2147483647 w 575"/>
              <a:gd name="T9" fmla="*/ 2147483647 h 72"/>
              <a:gd name="T10" fmla="*/ 2147483647 w 575"/>
              <a:gd name="T11" fmla="*/ 2147483647 h 72"/>
              <a:gd name="T12" fmla="*/ 2147483647 w 575"/>
              <a:gd name="T13" fmla="*/ 0 h 72"/>
              <a:gd name="T14" fmla="*/ 2147483647 w 575"/>
              <a:gd name="T15" fmla="*/ 0 h 72"/>
              <a:gd name="T16" fmla="*/ 2147483647 w 575"/>
              <a:gd name="T17" fmla="*/ 2147483647 h 72"/>
              <a:gd name="T18" fmla="*/ 0 w 575"/>
              <a:gd name="T19" fmla="*/ 2147483647 h 72"/>
              <a:gd name="T20" fmla="*/ 0 w 575"/>
              <a:gd name="T21" fmla="*/ 2147483647 h 72"/>
              <a:gd name="T22" fmla="*/ 2147483647 w 575"/>
              <a:gd name="T23" fmla="*/ 2147483647 h 72"/>
              <a:gd name="T24" fmla="*/ 2147483647 w 575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5"/>
              <a:gd name="T40" fmla="*/ 0 h 72"/>
              <a:gd name="T41" fmla="*/ 575 w 575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5" h="72">
                <a:moveTo>
                  <a:pt x="5" y="72"/>
                </a:moveTo>
                <a:lnTo>
                  <a:pt x="569" y="72"/>
                </a:lnTo>
                <a:lnTo>
                  <a:pt x="573" y="70"/>
                </a:lnTo>
                <a:lnTo>
                  <a:pt x="575" y="66"/>
                </a:lnTo>
                <a:lnTo>
                  <a:pt x="575" y="6"/>
                </a:lnTo>
                <a:lnTo>
                  <a:pt x="573" y="2"/>
                </a:lnTo>
                <a:lnTo>
                  <a:pt x="56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7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5" name="Freeform 717"/>
          <p:cNvSpPr>
            <a:spLocks/>
          </p:cNvSpPr>
          <p:nvPr/>
        </p:nvSpPr>
        <p:spPr bwMode="auto">
          <a:xfrm>
            <a:off x="5176517" y="5607112"/>
            <a:ext cx="180993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6" y="72"/>
                </a:moveTo>
                <a:lnTo>
                  <a:pt x="858" y="72"/>
                </a:lnTo>
                <a:lnTo>
                  <a:pt x="862" y="70"/>
                </a:lnTo>
                <a:lnTo>
                  <a:pt x="863" y="66"/>
                </a:lnTo>
                <a:lnTo>
                  <a:pt x="863" y="6"/>
                </a:lnTo>
                <a:lnTo>
                  <a:pt x="862" y="2"/>
                </a:lnTo>
                <a:lnTo>
                  <a:pt x="85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7" name="Freeform 729"/>
          <p:cNvSpPr>
            <a:spLocks/>
          </p:cNvSpPr>
          <p:nvPr/>
        </p:nvSpPr>
        <p:spPr bwMode="auto">
          <a:xfrm>
            <a:off x="3984129" y="5019304"/>
            <a:ext cx="1811796" cy="145076"/>
          </a:xfrm>
          <a:custGeom>
            <a:avLst/>
            <a:gdLst>
              <a:gd name="T0" fmla="*/ 2147483647 w 864"/>
              <a:gd name="T1" fmla="*/ 2147483647 h 71"/>
              <a:gd name="T2" fmla="*/ 2147483647 w 864"/>
              <a:gd name="T3" fmla="*/ 2147483647 h 71"/>
              <a:gd name="T4" fmla="*/ 2147483647 w 864"/>
              <a:gd name="T5" fmla="*/ 2147483647 h 71"/>
              <a:gd name="T6" fmla="*/ 2147483647 w 864"/>
              <a:gd name="T7" fmla="*/ 2147483647 h 71"/>
              <a:gd name="T8" fmla="*/ 2147483647 w 864"/>
              <a:gd name="T9" fmla="*/ 2147483647 h 71"/>
              <a:gd name="T10" fmla="*/ 2147483647 w 864"/>
              <a:gd name="T11" fmla="*/ 2147483647 h 71"/>
              <a:gd name="T12" fmla="*/ 2147483647 w 864"/>
              <a:gd name="T13" fmla="*/ 0 h 71"/>
              <a:gd name="T14" fmla="*/ 2147483647 w 864"/>
              <a:gd name="T15" fmla="*/ 0 h 71"/>
              <a:gd name="T16" fmla="*/ 2147483647 w 864"/>
              <a:gd name="T17" fmla="*/ 2147483647 h 71"/>
              <a:gd name="T18" fmla="*/ 0 w 864"/>
              <a:gd name="T19" fmla="*/ 2147483647 h 71"/>
              <a:gd name="T20" fmla="*/ 0 w 864"/>
              <a:gd name="T21" fmla="*/ 2147483647 h 71"/>
              <a:gd name="T22" fmla="*/ 2147483647 w 864"/>
              <a:gd name="T23" fmla="*/ 2147483647 h 71"/>
              <a:gd name="T24" fmla="*/ 2147483647 w 864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4"/>
              <a:gd name="T40" fmla="*/ 0 h 71"/>
              <a:gd name="T41" fmla="*/ 864 w 864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4" h="71">
                <a:moveTo>
                  <a:pt x="6" y="71"/>
                </a:moveTo>
                <a:lnTo>
                  <a:pt x="858" y="71"/>
                </a:lnTo>
                <a:lnTo>
                  <a:pt x="863" y="69"/>
                </a:lnTo>
                <a:lnTo>
                  <a:pt x="864" y="66"/>
                </a:lnTo>
                <a:lnTo>
                  <a:pt x="864" y="5"/>
                </a:lnTo>
                <a:lnTo>
                  <a:pt x="863" y="1"/>
                </a:lnTo>
                <a:lnTo>
                  <a:pt x="858" y="0"/>
                </a:lnTo>
                <a:lnTo>
                  <a:pt x="6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6" y="71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Problém rozvrhovania - príklad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347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1" grpId="0" animBg="1"/>
      <p:bldP spid="171723" grpId="0" animBg="1"/>
      <p:bldP spid="171727" grpId="0" animBg="1"/>
      <p:bldP spid="171729" grpId="0" animBg="1"/>
      <p:bldP spid="109684" grpId="0"/>
      <p:bldP spid="109685" grpId="0"/>
      <p:bldP spid="109686" grpId="0"/>
      <p:bldP spid="171735" grpId="0" animBg="1"/>
      <p:bldP spid="171725" grpId="0" animBg="1"/>
      <p:bldP spid="1717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>
                <a:latin typeface="+mn-lt"/>
              </a:rPr>
              <a:t>Pozorovanie</a:t>
            </a:r>
          </a:p>
        </p:txBody>
      </p:sp>
      <p:sp>
        <p:nvSpPr>
          <p:cNvPr id="2662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V našej stratégii na riešenie úlohy sa striedajú dva kroky: 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sk-SK" b="1" dirty="0" smtClean="0">
                <a:solidFill>
                  <a:srgbClr val="FF0000"/>
                </a:solidFill>
              </a:rPr>
              <a:t>počkáme na lacné zlato a nakúpime</a:t>
            </a:r>
            <a:r>
              <a:rPr lang="sk-SK" dirty="0" smtClean="0"/>
              <a:t>; 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sk-SK" b="1" dirty="0" smtClean="0">
                <a:solidFill>
                  <a:srgbClr val="00B050"/>
                </a:solidFill>
              </a:rPr>
              <a:t>počkáme na drahé zlato a predáme</a:t>
            </a:r>
            <a:r>
              <a:rPr lang="sk-SK" dirty="0" smtClean="0">
                <a:solidFill>
                  <a:srgbClr val="00B050"/>
                </a:solidFill>
              </a:rPr>
              <a:t>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Ako exaktne definovať, čo je „lacné zlato</a:t>
            </a:r>
            <a:r>
              <a:rPr lang="en-US" dirty="0" smtClean="0"/>
              <a:t>”</a:t>
            </a:r>
            <a:r>
              <a:rPr lang="sk-SK" dirty="0" smtClean="0"/>
              <a:t>,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  <a:r>
              <a:rPr lang="sk-SK" dirty="0" smtClean="0"/>
              <a:t>a teda kedy nakupovať a kedy predávať?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0" y="1518857"/>
            <a:ext cx="9000623" cy="5300326"/>
          </a:xfrm>
        </p:spPr>
        <p:txBody>
          <a:bodyPr/>
          <a:lstStyle/>
          <a:p>
            <a:pPr>
              <a:buNone/>
            </a:pPr>
            <a:r>
              <a:rPr lang="sk-SK" sz="2000" dirty="0" smtClean="0">
                <a:latin typeface="Consolas" pitchFamily="49" charset="0"/>
                <a:cs typeface="Consolas" pitchFamily="49" charset="0"/>
              </a:rPr>
              <a:t>	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množina </a:t>
            </a:r>
            <a:r>
              <a:rPr lang="sk-SK" sz="2000" dirty="0" smtClean="0">
                <a:latin typeface="Consolas" pitchFamily="49" charset="0"/>
                <a:cs typeface="Consolas" pitchFamily="49" charset="0"/>
              </a:rPr>
              <a:t>úloh;</a:t>
            </a:r>
          </a:p>
          <a:p>
            <a:pPr eaLnBrk="1" hangingPunct="1">
              <a:buFontTx/>
              <a:buNone/>
            </a:pPr>
            <a:r>
              <a:rPr lang="sk-SK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dirty="0" err="1" smtClean="0">
                <a:latin typeface="Consolas" pitchFamily="49" charset="0"/>
                <a:cs typeface="Consolas" pitchFamily="49" charset="0"/>
              </a:rPr>
              <a:t>pocetStrojov</a:t>
            </a:r>
            <a:r>
              <a:rPr lang="sk-SK" sz="2000" dirty="0" smtClean="0">
                <a:latin typeface="Consolas" pitchFamily="49" charset="0"/>
                <a:cs typeface="Consolas" pitchFamily="49" charset="0"/>
              </a:rPr>
              <a:t> = 0;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sk-SK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!</a:t>
            </a:r>
            <a:r>
              <a:rPr lang="sk-SK" sz="2000" dirty="0" err="1" smtClean="0">
                <a:latin typeface="Consolas" pitchFamily="49" charset="0"/>
                <a:cs typeface="Consolas" pitchFamily="49" charset="0"/>
              </a:rPr>
              <a:t>T.isEmpty</a:t>
            </a:r>
            <a:r>
              <a:rPr lang="sk-SK" sz="20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úloha i = úloha z T, s najmenším s</a:t>
            </a:r>
            <a:r>
              <a:rPr lang="sk-SK" sz="2000" baseline="-25000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existuje stroj m pre úlohu i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priraď úlohu 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i stroju m;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else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{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++;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priraď úlohu i stroju 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odstr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áň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úlohu i z množiny T;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83442" y="1998919"/>
            <a:ext cx="1558109" cy="3721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1551" y="1549161"/>
            <a:ext cx="2856393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 smtClean="0">
                <a:latin typeface="Trebuchet MS" pitchFamily="34" charset="0"/>
              </a:rPr>
              <a:t>Kým sú nejaké úlohy nepriradené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Problém rozvrhovania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0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Zástupný symbol obsahu 2"/>
          <p:cNvSpPr>
            <a:spLocks noGrp="1"/>
          </p:cNvSpPr>
          <p:nvPr>
            <p:ph idx="1"/>
          </p:nvPr>
        </p:nvSpPr>
        <p:spPr>
          <a:xfrm>
            <a:off x="296778" y="1543888"/>
            <a:ext cx="8574505" cy="48419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rgbClr val="FF0000"/>
                </a:solidFill>
              </a:rPr>
              <a:t>Správnosť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en-US" b="1" u="sng" dirty="0" err="1" smtClean="0">
                <a:solidFill>
                  <a:schemeClr val="tx1"/>
                </a:solidFill>
              </a:rPr>
              <a:t>Sporom</a:t>
            </a:r>
            <a:r>
              <a:rPr lang="en-US" b="1" u="sng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Predpokladajme, že existuje lepší rozvrh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Predpokladajme, že môžeme použiť </a:t>
            </a:r>
            <a:r>
              <a:rPr lang="en-US" i="1" dirty="0" smtClean="0"/>
              <a:t>k-1</a:t>
            </a:r>
            <a:r>
              <a:rPr lang="en-US" dirty="0" smtClean="0"/>
              <a:t> </a:t>
            </a:r>
            <a:r>
              <a:rPr lang="sk-SK" dirty="0" smtClean="0"/>
              <a:t>strojov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Algoritmus používa </a:t>
            </a:r>
            <a:r>
              <a:rPr lang="en-US" dirty="0" smtClean="0"/>
              <a:t>k</a:t>
            </a:r>
            <a:r>
              <a:rPr lang="sk-SK" dirty="0" smtClean="0"/>
              <a:t> strojov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Nech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sk-SK" dirty="0" smtClean="0"/>
              <a:t>je prvá úloha na stroji </a:t>
            </a:r>
            <a:r>
              <a:rPr lang="sk-SK" i="1" dirty="0" smtClean="0"/>
              <a:t>k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>
                <a:ea typeface="宋体" charset="-122"/>
              </a:rPr>
              <a:t>Úloha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sk-SK" dirty="0" smtClean="0"/>
              <a:t>musí byť v konflikte s inými </a:t>
            </a:r>
            <a:r>
              <a:rPr lang="en-US" i="1" dirty="0" smtClean="0"/>
              <a:t>k-1</a:t>
            </a:r>
            <a:r>
              <a:rPr lang="en-US" dirty="0" smtClean="0"/>
              <a:t> </a:t>
            </a:r>
            <a:r>
              <a:rPr lang="sk-SK" dirty="0" smtClean="0"/>
              <a:t>úlohami,</a:t>
            </a:r>
            <a:br>
              <a:rPr lang="sk-SK" dirty="0" smtClean="0"/>
            </a:br>
            <a:r>
              <a:rPr lang="sk-SK" dirty="0" smtClean="0"/>
              <a:t>pretože používame </a:t>
            </a:r>
            <a:r>
              <a:rPr lang="sk-SK" i="1" dirty="0" smtClean="0"/>
              <a:t>k-ty</a:t>
            </a:r>
            <a:r>
              <a:rPr lang="sk-SK" dirty="0" smtClean="0"/>
              <a:t> stroj</a:t>
            </a:r>
            <a:endParaRPr lang="en-US" altLang="zh-CN" dirty="0" smtClean="0">
              <a:ea typeface="宋体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zh-CN" dirty="0" smtClean="0">
                <a:ea typeface="宋体" charset="-122"/>
              </a:rPr>
              <a:t>Teda je </a:t>
            </a:r>
            <a:r>
              <a:rPr lang="sk-SK" altLang="zh-CN" i="1" dirty="0" smtClean="0">
                <a:ea typeface="宋体" charset="-122"/>
              </a:rPr>
              <a:t>k</a:t>
            </a:r>
            <a:r>
              <a:rPr lang="sk-SK" altLang="zh-CN" dirty="0" smtClean="0">
                <a:ea typeface="宋体" charset="-122"/>
              </a:rPr>
              <a:t> navzájom konfliktných strojov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Ale to znamená, že sa nedá urobiť nekonfliktný rozvrh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na </a:t>
            </a:r>
            <a:r>
              <a:rPr lang="sk-SK" i="1" dirty="0" smtClean="0"/>
              <a:t>k-1</a:t>
            </a:r>
            <a:r>
              <a:rPr lang="sk-SK" dirty="0" smtClean="0"/>
              <a:t> strojoch.</a:t>
            </a:r>
            <a:endParaRPr lang="en-US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Problém rozvrhovania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229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výberu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8044" y="1245039"/>
            <a:ext cx="8682578" cy="2401877"/>
          </a:xfrm>
        </p:spPr>
        <p:txBody>
          <a:bodyPr/>
          <a:lstStyle/>
          <a:p>
            <a:r>
              <a:rPr lang="sk-SK" sz="2400" u="sng" dirty="0" smtClean="0"/>
              <a:t>Vstup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 smtClean="0"/>
              <a:t>	Množina úloh.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</a:rPr>
              <a:t>robl</a:t>
            </a:r>
            <a:r>
              <a:rPr lang="sk-SK" sz="2400" dirty="0" smtClean="0">
                <a:solidFill>
                  <a:srgbClr val="FF0000"/>
                </a:solidFill>
              </a:rPr>
              <a:t>é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r>
              <a:rPr lang="sk-SK" sz="2400" dirty="0" smtClean="0">
                <a:solidFill>
                  <a:srgbClr val="FF0000"/>
                </a:solidFill>
              </a:rPr>
              <a:t>výberu úloh:</a:t>
            </a:r>
            <a:br>
              <a:rPr lang="sk-SK" sz="2400" dirty="0" smtClean="0">
                <a:solidFill>
                  <a:srgbClr val="FF0000"/>
                </a:solidFill>
              </a:rPr>
            </a:br>
            <a:r>
              <a:rPr lang="sk-SK" sz="2400" dirty="0" smtClean="0">
                <a:solidFill>
                  <a:srgbClr val="FF0000"/>
                </a:solidFill>
              </a:rPr>
              <a:t>	</a:t>
            </a:r>
            <a:r>
              <a:rPr lang="sk-SK" sz="2400" dirty="0" smtClean="0"/>
              <a:t>Vybrať najväčšiu množinu navzájom kompatibilných úloh.</a:t>
            </a:r>
          </a:p>
          <a:p>
            <a:pPr lvl="1"/>
            <a:r>
              <a:rPr lang="sk-SK" dirty="0" smtClean="0"/>
              <a:t>Hovoríme</a:t>
            </a:r>
            <a:r>
              <a:rPr lang="sk-SK" dirty="0"/>
              <a:t>, že dve úlohy </a:t>
            </a:r>
            <a:r>
              <a:rPr lang="en-US" i="1" dirty="0" err="1"/>
              <a:t>i</a:t>
            </a:r>
            <a:r>
              <a:rPr lang="en-US" dirty="0"/>
              <a:t> a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sk-SK" dirty="0"/>
              <a:t>sú </a:t>
            </a:r>
            <a:r>
              <a:rPr lang="sk-SK" u="sng" dirty="0">
                <a:solidFill>
                  <a:srgbClr val="00B050"/>
                </a:solidFill>
              </a:rPr>
              <a:t>kompatibilné</a:t>
            </a:r>
            <a:r>
              <a:rPr lang="sk-SK" dirty="0"/>
              <a:t>, ak ich </a:t>
            </a:r>
            <a:r>
              <a:rPr lang="sk-SK" dirty="0" smtClean="0"/>
              <a:t>časové</a:t>
            </a:r>
            <a:br>
              <a:rPr lang="sk-SK" dirty="0" smtClean="0"/>
            </a:br>
            <a:r>
              <a:rPr lang="sk-SK" dirty="0" smtClean="0"/>
              <a:t>	periódy </a:t>
            </a:r>
            <a:r>
              <a:rPr lang="sk-SK" dirty="0"/>
              <a:t>sú </a:t>
            </a:r>
            <a:r>
              <a:rPr lang="sk-SK" dirty="0" err="1"/>
              <a:t>disjunktné</a:t>
            </a:r>
            <a:r>
              <a:rPr lang="sk-SK" dirty="0"/>
              <a:t>.</a:t>
            </a:r>
            <a:endParaRPr lang="en-US" dirty="0"/>
          </a:p>
          <a:p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02" y="3806406"/>
            <a:ext cx="5644055" cy="27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výberu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766038"/>
            <a:ext cx="8574505" cy="530032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Greedy </a:t>
            </a:r>
            <a:r>
              <a:rPr lang="sk-SK" sz="2400" b="1" dirty="0" smtClean="0">
                <a:solidFill>
                  <a:srgbClr val="FF0000"/>
                </a:solidFill>
              </a:rPr>
              <a:t>stratégia: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sk-SK" dirty="0" smtClean="0"/>
              <a:t>Najprv utriedime úlohy podľa času </a:t>
            </a:r>
            <a:r>
              <a:rPr lang="sk-SK" u="sng" dirty="0" smtClean="0"/>
              <a:t>ukončenia</a:t>
            </a:r>
            <a:r>
              <a:rPr lang="sk-SK" dirty="0" smtClean="0"/>
              <a:t> úlohy od prvej po poslednú.</a:t>
            </a:r>
          </a:p>
          <a:p>
            <a:pPr lvl="1"/>
            <a:r>
              <a:rPr lang="sk-SK" dirty="0" smtClean="0"/>
              <a:t>Prechádzame vytvorený zoznam a úlohu pridáme do výberu, </a:t>
            </a:r>
            <a:r>
              <a:rPr lang="sk-SK" dirty="0" smtClean="0">
                <a:solidFill>
                  <a:srgbClr val="FF0000"/>
                </a:solidFill>
              </a:rPr>
              <a:t>ak je kompatibilná s už urobeným výberom.</a:t>
            </a:r>
          </a:p>
          <a:p>
            <a:pPr lvl="1"/>
            <a:r>
              <a:rPr lang="sk-SK" dirty="0" smtClean="0"/>
              <a:t>Aká je efektívnosť tohto algoritmu</a:t>
            </a:r>
            <a:r>
              <a:rPr lang="en-US" dirty="0" smtClean="0"/>
              <a:t>?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Závisí to </a:t>
            </a:r>
            <a:r>
              <a:rPr lang="sk-SK" dirty="0" smtClean="0"/>
              <a:t>od triedenia.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834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výberu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8505" y="1287571"/>
            <a:ext cx="8671901" cy="5300326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Optimálnosť algoritmu:</a:t>
            </a:r>
            <a:r>
              <a:rPr lang="sk-SK" sz="2400" dirty="0">
                <a:solidFill>
                  <a:srgbClr val="FF0000"/>
                </a:solidFill>
              </a:rPr>
              <a:t/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 smtClean="0"/>
              <a:t>„</a:t>
            </a:r>
            <a:r>
              <a:rPr lang="sk-SK" sz="2400" dirty="0" err="1" smtClean="0"/>
              <a:t>Greedy</a:t>
            </a:r>
            <a:r>
              <a:rPr lang="sk-SK" sz="2400" dirty="0"/>
              <a:t>“ algoritmus vždy </a:t>
            </a:r>
            <a:r>
              <a:rPr lang="sk-SK" sz="2400" dirty="0" smtClean="0"/>
              <a:t>nájde množinu </a:t>
            </a:r>
            <a:r>
              <a:rPr lang="sk-SK" sz="2400" dirty="0"/>
              <a:t>navzájom </a:t>
            </a:r>
            <a:r>
              <a:rPr lang="sk-SK" sz="2400" dirty="0" smtClean="0"/>
              <a:t>	kompatibilných </a:t>
            </a:r>
            <a:r>
              <a:rPr lang="sk-SK" sz="2400" dirty="0"/>
              <a:t>úloh.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>
                <a:solidFill>
                  <a:srgbClr val="FF0000"/>
                </a:solidFill>
              </a:rPr>
              <a:t>Správnosť algoritmu</a:t>
            </a:r>
            <a:r>
              <a:rPr lang="sk-SK" sz="2400" dirty="0" smtClean="0"/>
              <a:t>: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>	Uvedený „</a:t>
            </a:r>
            <a:r>
              <a:rPr lang="sk-SK" sz="2400" dirty="0" err="1" smtClean="0"/>
              <a:t>greedy</a:t>
            </a:r>
            <a:r>
              <a:rPr lang="sk-SK" sz="2400" dirty="0" smtClean="0"/>
              <a:t>“ algoritmus </a:t>
            </a:r>
            <a:r>
              <a:rPr lang="sk-SK" sz="2400" dirty="0" smtClean="0">
                <a:solidFill>
                  <a:srgbClr val="FF0000"/>
                </a:solidFill>
              </a:rPr>
              <a:t>optimálne rieši</a:t>
            </a:r>
            <a:br>
              <a:rPr lang="sk-SK" sz="2400" dirty="0" smtClean="0">
                <a:solidFill>
                  <a:srgbClr val="FF0000"/>
                </a:solidFill>
              </a:rPr>
            </a:br>
            <a:r>
              <a:rPr lang="sk-SK" sz="2400" dirty="0" smtClean="0">
                <a:solidFill>
                  <a:srgbClr val="FF0000"/>
                </a:solidFill>
              </a:rPr>
              <a:t>	</a:t>
            </a:r>
            <a:r>
              <a:rPr lang="sk-SK" sz="2400" dirty="0" smtClean="0"/>
              <a:t>problém výberu úloh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sk-SK" sz="2400" u="sng" dirty="0" smtClean="0"/>
              <a:t>Dôkaz</a:t>
            </a:r>
            <a:r>
              <a:rPr lang="sk-SK" sz="2400" dirty="0" smtClean="0"/>
              <a:t>:</a:t>
            </a:r>
            <a:r>
              <a:rPr lang="en-US" sz="2400" dirty="0" smtClean="0"/>
              <a:t> </a:t>
            </a:r>
            <a:r>
              <a:rPr lang="sk-SK" sz="2400" dirty="0" smtClean="0"/>
              <a:t>Indukciou vzhľadom na </a:t>
            </a:r>
            <a:r>
              <a:rPr lang="en-US" sz="2400" i="1" dirty="0" smtClean="0"/>
              <a:t>n</a:t>
            </a:r>
            <a:r>
              <a:rPr lang="sk-SK" sz="2400" dirty="0" smtClean="0"/>
              <a:t>, počet úloh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sk-SK" sz="2400" dirty="0" smtClean="0"/>
              <a:t>nech </a:t>
            </a:r>
            <a:r>
              <a:rPr lang="en-US" sz="2400" i="1" dirty="0" smtClean="0"/>
              <a:t>n </a:t>
            </a:r>
            <a:r>
              <a:rPr lang="en-US" sz="2400" i="1" dirty="0"/>
              <a:t>= </a:t>
            </a:r>
            <a:r>
              <a:rPr lang="en-US" sz="2400" i="1" dirty="0" smtClean="0"/>
              <a:t>1</a:t>
            </a:r>
            <a:r>
              <a:rPr lang="sk-SK" sz="2400" i="1" dirty="0" smtClean="0"/>
              <a:t> </a:t>
            </a:r>
            <a:r>
              <a:rPr lang="sk-SK" sz="2400" dirty="0" smtClean="0"/>
              <a:t>: riešenie je určené jednoznačne a je optimálne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sk-SK" sz="2400" dirty="0" smtClean="0"/>
              <a:t>nech</a:t>
            </a:r>
            <a:r>
              <a:rPr lang="en-US" sz="2400" dirty="0" smtClean="0"/>
              <a:t> </a:t>
            </a:r>
            <a:r>
              <a:rPr lang="en-US" sz="2400" i="1" dirty="0"/>
              <a:t>n ≥ </a:t>
            </a:r>
            <a:r>
              <a:rPr lang="en-US" sz="2400" i="1" dirty="0" smtClean="0"/>
              <a:t>2</a:t>
            </a:r>
            <a:r>
              <a:rPr lang="sk-SK" sz="2400" dirty="0" smtClean="0"/>
              <a:t> :</a:t>
            </a:r>
            <a:br>
              <a:rPr lang="sk-SK" sz="2400" dirty="0" smtClean="0"/>
            </a:br>
            <a:r>
              <a:rPr lang="sk-SK" sz="2400" dirty="0" smtClean="0"/>
              <a:t>predpokladajme, že</a:t>
            </a:r>
            <a:r>
              <a:rPr lang="en-US" sz="2400" dirty="0" smtClean="0"/>
              <a:t> </a:t>
            </a:r>
            <a:r>
              <a:rPr lang="sk-SK" sz="2400" dirty="0" smtClean="0"/>
              <a:t>tvrdenie platí pre všetky </a:t>
            </a:r>
            <a:r>
              <a:rPr lang="en-US" sz="2400" i="1" dirty="0" smtClean="0"/>
              <a:t>0</a:t>
            </a:r>
            <a:r>
              <a:rPr lang="sk-SK" sz="2400" i="1" dirty="0" smtClean="0"/>
              <a:t> </a:t>
            </a:r>
            <a:r>
              <a:rPr lang="en-US" sz="2400" i="1" dirty="0" smtClean="0"/>
              <a:t>&lt;</a:t>
            </a:r>
            <a:r>
              <a:rPr lang="sk-SK" sz="2400" i="1" dirty="0" smtClean="0"/>
              <a:t> k </a:t>
            </a:r>
            <a:r>
              <a:rPr lang="en-US" sz="2400" i="1" dirty="0" smtClean="0"/>
              <a:t>&lt;</a:t>
            </a:r>
            <a:r>
              <a:rPr lang="sk-SK" sz="2400" i="1" dirty="0" smtClean="0"/>
              <a:t> </a:t>
            </a:r>
            <a:r>
              <a:rPr lang="en-US" sz="2400" i="1" dirty="0" smtClean="0"/>
              <a:t>n</a:t>
            </a:r>
            <a:r>
              <a:rPr lang="sk-SK" sz="2400" dirty="0" smtClean="0"/>
              <a:t> predpokladajme, že úlohy sú už utriedené podľa koncových časov</a:t>
            </a:r>
          </a:p>
          <a:p>
            <a:r>
              <a:rPr lang="sk-SK" sz="2400" dirty="0" smtClean="0"/>
              <a:t>Nech</a:t>
            </a:r>
            <a:r>
              <a:rPr lang="en-US" sz="2400" dirty="0" smtClean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je počet úloh v optimálnom riešení pre </a:t>
            </a:r>
            <a:r>
              <a:rPr lang="en-US" sz="2400" i="1" dirty="0"/>
              <a:t>[1,...,n − 1] </a:t>
            </a:r>
            <a:r>
              <a:rPr lang="en-US" sz="2400" dirty="0"/>
              <a:t>a </a:t>
            </a: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sk-SK" sz="2400" dirty="0" smtClean="0"/>
              <a:t>je počet </a:t>
            </a:r>
            <a:r>
              <a:rPr lang="sk-SK" sz="2400" dirty="0"/>
              <a:t>úloh pre </a:t>
            </a:r>
            <a:r>
              <a:rPr lang="en-US" sz="2400" i="1" dirty="0"/>
              <a:t>[1,...,n</a:t>
            </a:r>
            <a:r>
              <a:rPr lang="en-US" sz="2400" i="1" dirty="0" smtClean="0"/>
              <a:t>]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6283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výberu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7150" y="1276938"/>
            <a:ext cx="8826850" cy="5347146"/>
          </a:xfrm>
        </p:spPr>
        <p:txBody>
          <a:bodyPr/>
          <a:lstStyle/>
          <a:p>
            <a:r>
              <a:rPr lang="sk-SK" sz="2400" dirty="0" smtClean="0"/>
              <a:t>Platí</a:t>
            </a:r>
            <a:r>
              <a:rPr lang="en-US" sz="2400" dirty="0" smtClean="0"/>
              <a:t> </a:t>
            </a:r>
            <a:r>
              <a:rPr lang="en-US" sz="2400" i="1" dirty="0">
                <a:solidFill>
                  <a:srgbClr val="FF0000"/>
                </a:solidFill>
              </a:rPr>
              <a:t>p ≤ q</a:t>
            </a:r>
            <a:r>
              <a:rPr lang="en-US" sz="2400" dirty="0" smtClean="0"/>
              <a:t>.</a:t>
            </a:r>
            <a:r>
              <a:rPr lang="sk-SK" sz="2400" dirty="0" smtClean="0"/>
              <a:t> 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>	</a:t>
            </a:r>
            <a:r>
              <a:rPr lang="sk-SK" sz="2400" dirty="0" smtClean="0"/>
              <a:t>Lebo </a:t>
            </a:r>
            <a:r>
              <a:rPr lang="sk-SK" sz="2400" dirty="0" smtClean="0"/>
              <a:t>každé optimálne riešenie</a:t>
            </a:r>
            <a:r>
              <a:rPr lang="en-US" sz="2400" dirty="0" smtClean="0"/>
              <a:t> </a:t>
            </a:r>
            <a:r>
              <a:rPr lang="sk-SK" sz="2400" dirty="0" smtClean="0"/>
              <a:t>pre</a:t>
            </a:r>
            <a:r>
              <a:rPr lang="en-US" sz="2400" dirty="0" smtClean="0"/>
              <a:t> </a:t>
            </a:r>
            <a:r>
              <a:rPr lang="en-US" sz="2400" i="1" dirty="0"/>
              <a:t>[1,...,n − </a:t>
            </a:r>
            <a:r>
              <a:rPr lang="en-US" sz="2400" i="1" dirty="0" smtClean="0"/>
              <a:t>1]</a:t>
            </a:r>
            <a:r>
              <a:rPr lang="sk-SK" sz="2400" i="1" dirty="0" smtClean="0"/>
              <a:t/>
            </a:r>
            <a:br>
              <a:rPr lang="sk-SK" sz="2400" i="1" dirty="0" smtClean="0"/>
            </a:br>
            <a:r>
              <a:rPr lang="sk-SK" sz="2400" i="1" dirty="0" smtClean="0"/>
              <a:t>	</a:t>
            </a:r>
            <a:r>
              <a:rPr lang="sk-SK" sz="2400" dirty="0" smtClean="0"/>
              <a:t>je aj riešením</a:t>
            </a:r>
            <a:r>
              <a:rPr lang="en-US" sz="2400" dirty="0" smtClean="0"/>
              <a:t> </a:t>
            </a:r>
            <a:r>
              <a:rPr lang="sk-SK" sz="2400" dirty="0" smtClean="0"/>
              <a:t>(nie nutne optimálnym) pre</a:t>
            </a:r>
            <a:r>
              <a:rPr lang="en-US" sz="2400" dirty="0" smtClean="0"/>
              <a:t> </a:t>
            </a:r>
            <a:r>
              <a:rPr lang="en-US" sz="2400" i="1" dirty="0"/>
              <a:t>[1,...,n</a:t>
            </a:r>
            <a:r>
              <a:rPr lang="en-US" sz="2400" i="1" dirty="0" smtClean="0"/>
              <a:t>]</a:t>
            </a:r>
            <a:endParaRPr lang="en-US" sz="2400" i="1" dirty="0"/>
          </a:p>
          <a:p>
            <a:r>
              <a:rPr lang="sk-SK" sz="2400" dirty="0" smtClean="0"/>
              <a:t>Platí nasledujúca nerovnosť  </a:t>
            </a:r>
            <a:r>
              <a:rPr lang="en-US" sz="2400" b="1" i="1" dirty="0" smtClean="0">
                <a:solidFill>
                  <a:srgbClr val="FF0000"/>
                </a:solidFill>
              </a:rPr>
              <a:t>p </a:t>
            </a:r>
            <a:r>
              <a:rPr lang="en-US" sz="2400" b="1" i="1" dirty="0">
                <a:solidFill>
                  <a:srgbClr val="FF0000"/>
                </a:solidFill>
              </a:rPr>
              <a:t>≥ q − </a:t>
            </a:r>
            <a:r>
              <a:rPr lang="en-US" sz="2400" b="1" i="1" dirty="0" smtClean="0">
                <a:solidFill>
                  <a:srgbClr val="FF0000"/>
                </a:solidFill>
              </a:rPr>
              <a:t>1</a:t>
            </a:r>
            <a:r>
              <a:rPr lang="sk-SK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?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              </a:t>
            </a:r>
            <a:r>
              <a:rPr lang="sk-SK" sz="2400" dirty="0" smtClean="0"/>
              <a:t>Predpokladajme, že </a:t>
            </a:r>
            <a:r>
              <a:rPr lang="en-US" sz="2400" i="1" u="sng" dirty="0" smtClean="0"/>
              <a:t>p </a:t>
            </a:r>
            <a:r>
              <a:rPr lang="en-US" sz="2400" i="1" u="sng" dirty="0"/>
              <a:t>≤ q − </a:t>
            </a:r>
            <a:r>
              <a:rPr lang="en-US" sz="2400" i="1" u="sng" dirty="0" smtClean="0"/>
              <a:t>2</a:t>
            </a:r>
            <a:r>
              <a:rPr lang="sk-SK" sz="2400" dirty="0" smtClean="0"/>
              <a:t>:</a:t>
            </a:r>
            <a:endParaRPr lang="sk-SK" sz="2400" dirty="0"/>
          </a:p>
          <a:p>
            <a:pPr lvl="1"/>
            <a:r>
              <a:rPr lang="sk-SK" dirty="0" smtClean="0"/>
              <a:t>Nech</a:t>
            </a:r>
            <a:r>
              <a:rPr lang="en-US" dirty="0" smtClean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 smtClean="0"/>
              <a:t>je ľubovoľné optimálne riešenie pre </a:t>
            </a:r>
            <a:r>
              <a:rPr lang="en-US" i="1" dirty="0" smtClean="0"/>
              <a:t>[</a:t>
            </a:r>
            <a:r>
              <a:rPr lang="en-US" i="1" dirty="0"/>
              <a:t>1,...,</a:t>
            </a:r>
            <a:r>
              <a:rPr lang="en-US" i="1" dirty="0" smtClean="0"/>
              <a:t>n]</a:t>
            </a:r>
            <a:endParaRPr lang="sk-SK" i="1" dirty="0" smtClean="0"/>
          </a:p>
          <a:p>
            <a:pPr lvl="1"/>
            <a:r>
              <a:rPr lang="sk-SK" dirty="0" smtClean="0"/>
              <a:t>Nech</a:t>
            </a:r>
            <a:r>
              <a:rPr lang="en-US" dirty="0" smtClean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 − {n</a:t>
            </a:r>
            <a:r>
              <a:rPr lang="en-US" i="1" dirty="0" smtClean="0"/>
              <a:t>}</a:t>
            </a:r>
            <a:r>
              <a:rPr lang="sk-SK" dirty="0" smtClean="0"/>
              <a:t>, ak</a:t>
            </a:r>
            <a:r>
              <a:rPr lang="en-US" dirty="0" smtClean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 smtClean="0"/>
              <a:t>obsahuje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i="1" dirty="0"/>
              <a:t>= W</a:t>
            </a:r>
            <a:r>
              <a:rPr lang="en-US" dirty="0"/>
              <a:t> </a:t>
            </a:r>
            <a:r>
              <a:rPr lang="sk-SK" dirty="0" smtClean="0"/>
              <a:t>inak</a:t>
            </a:r>
            <a:r>
              <a:rPr lang="en-US" dirty="0" smtClean="0"/>
              <a:t> </a:t>
            </a:r>
            <a:endParaRPr lang="sk-SK" dirty="0" smtClean="0"/>
          </a:p>
          <a:p>
            <a:pPr lvl="1"/>
            <a:r>
              <a:rPr lang="sk-SK" dirty="0" smtClean="0"/>
              <a:t>Potom</a:t>
            </a:r>
            <a:r>
              <a:rPr lang="en-US" dirty="0" smtClean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sk-SK" dirty="0" smtClean="0"/>
              <a:t>neobsahuje </a:t>
            </a:r>
            <a:r>
              <a:rPr lang="en-US" i="1" dirty="0" smtClean="0"/>
              <a:t>n</a:t>
            </a:r>
            <a:r>
              <a:rPr lang="en-US" dirty="0" smtClean="0"/>
              <a:t> a</a:t>
            </a:r>
            <a:r>
              <a:rPr lang="sk-SK" dirty="0" smtClean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sk-SK" dirty="0" smtClean="0"/>
              <a:t>je</a:t>
            </a:r>
            <a:r>
              <a:rPr lang="en-US" dirty="0" smtClean="0"/>
              <a:t> </a:t>
            </a:r>
            <a:r>
              <a:rPr lang="sk-SK" dirty="0" smtClean="0"/>
              <a:t>riešením pre </a:t>
            </a:r>
            <a:r>
              <a:rPr lang="en-US" i="1" dirty="0" smtClean="0"/>
              <a:t>[1</a:t>
            </a:r>
            <a:r>
              <a:rPr lang="en-US" i="1" dirty="0"/>
              <a:t>,...,n − </a:t>
            </a:r>
            <a:r>
              <a:rPr lang="en-US" i="1" dirty="0" smtClean="0"/>
              <a:t>1]</a:t>
            </a:r>
            <a:endParaRPr lang="sk-SK" i="1" dirty="0" smtClean="0"/>
          </a:p>
          <a:p>
            <a:pPr lvl="1"/>
            <a:r>
              <a:rPr lang="sk-SK" dirty="0" smtClean="0"/>
              <a:t>Toto je </a:t>
            </a:r>
            <a:r>
              <a:rPr lang="sk-SK" u="sng" dirty="0" smtClean="0"/>
              <a:t>spor</a:t>
            </a:r>
            <a:r>
              <a:rPr lang="sk-SK" dirty="0" smtClean="0"/>
              <a:t> s predpokladom, že optimálne riešenie pre </a:t>
            </a:r>
            <a:r>
              <a:rPr lang="en-US" i="1" dirty="0" smtClean="0"/>
              <a:t>[</a:t>
            </a:r>
            <a:r>
              <a:rPr lang="en-US" i="1" dirty="0"/>
              <a:t>1,...,n − 1] </a:t>
            </a:r>
            <a:r>
              <a:rPr lang="sk-SK" dirty="0" smtClean="0"/>
              <a:t>má</a:t>
            </a:r>
            <a:r>
              <a:rPr lang="en-US" dirty="0" smtClean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 smtClean="0"/>
              <a:t>úloh</a:t>
            </a:r>
            <a:r>
              <a:rPr lang="en-US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56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výberu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276938"/>
            <a:ext cx="8394216" cy="5300326"/>
          </a:xfrm>
        </p:spPr>
        <p:txBody>
          <a:bodyPr/>
          <a:lstStyle/>
          <a:p>
            <a:r>
              <a:rPr lang="sk-SK" sz="2400" u="sng" dirty="0" smtClean="0"/>
              <a:t>1. prípad</a:t>
            </a:r>
            <a:r>
              <a:rPr lang="sk-SK" sz="2400" dirty="0" smtClean="0"/>
              <a:t>: Predpokladajme, že </a:t>
            </a:r>
            <a:r>
              <a:rPr lang="en-US" sz="2400" i="1" dirty="0" smtClean="0"/>
              <a:t>p </a:t>
            </a:r>
            <a:r>
              <a:rPr lang="en-US" sz="2400" i="1" dirty="0"/>
              <a:t>=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endParaRPr lang="sk-SK" sz="2400" dirty="0" smtClean="0"/>
          </a:p>
          <a:p>
            <a:pPr lvl="1"/>
            <a:r>
              <a:rPr lang="sk-SK" dirty="0" smtClean="0"/>
              <a:t>Potom každé optimálne riešenie pre </a:t>
            </a:r>
            <a:r>
              <a:rPr lang="en-US" i="1" dirty="0" smtClean="0"/>
              <a:t>[1</a:t>
            </a:r>
            <a:r>
              <a:rPr lang="en-US" i="1" dirty="0"/>
              <a:t>,...,n − 1</a:t>
            </a:r>
            <a:r>
              <a:rPr lang="en-US" i="1" dirty="0" smtClean="0"/>
              <a:t>]</a:t>
            </a:r>
            <a:r>
              <a:rPr lang="sk-SK" i="1" dirty="0" smtClean="0"/>
              <a:t> </a:t>
            </a:r>
            <a:r>
              <a:rPr lang="sk-SK" dirty="0" smtClean="0"/>
              <a:t>je optimálne pre </a:t>
            </a:r>
            <a:r>
              <a:rPr lang="en-US" i="1" dirty="0" smtClean="0"/>
              <a:t>[</a:t>
            </a:r>
            <a:r>
              <a:rPr lang="en-US" i="1" dirty="0"/>
              <a:t>1,...,n</a:t>
            </a:r>
            <a:r>
              <a:rPr lang="en-US" i="1" dirty="0" smtClean="0"/>
              <a:t>]</a:t>
            </a:r>
            <a:endParaRPr lang="sk-SK" i="1" dirty="0" smtClean="0"/>
          </a:p>
          <a:p>
            <a:pPr lvl="1"/>
            <a:r>
              <a:rPr lang="sk-SK" dirty="0" smtClean="0"/>
              <a:t>Podľa nášho indukčného predpokladu:</a:t>
            </a:r>
            <a:br>
              <a:rPr lang="sk-SK" dirty="0" smtClean="0"/>
            </a:br>
            <a:r>
              <a:rPr lang="sk-SK" dirty="0" smtClean="0"/>
              <a:t>keď </a:t>
            </a:r>
            <a:r>
              <a:rPr lang="en-US" i="1" dirty="0" smtClean="0"/>
              <a:t>n </a:t>
            </a:r>
            <a:r>
              <a:rPr lang="en-US" i="1" dirty="0"/>
              <a:t>− 1 </a:t>
            </a:r>
            <a:r>
              <a:rPr lang="sk-SK" dirty="0" smtClean="0"/>
              <a:t>je preskúmané, tak </a:t>
            </a:r>
            <a:r>
              <a:rPr lang="en-US" dirty="0"/>
              <a:t> </a:t>
            </a:r>
            <a:r>
              <a:rPr lang="sk-SK" dirty="0"/>
              <a:t>je skonštruované</a:t>
            </a:r>
            <a:r>
              <a:rPr lang="sk-SK" dirty="0" smtClean="0"/>
              <a:t> optimálne riešenie pre </a:t>
            </a:r>
            <a:r>
              <a:rPr lang="en-US" i="1" dirty="0" smtClean="0"/>
              <a:t>[</a:t>
            </a:r>
            <a:r>
              <a:rPr lang="en-US" i="1" dirty="0"/>
              <a:t>1,...,n − 1</a:t>
            </a:r>
            <a:r>
              <a:rPr lang="en-US" i="1" dirty="0" smtClean="0"/>
              <a:t>]</a:t>
            </a:r>
            <a:endParaRPr lang="sk-SK" i="1" dirty="0" smtClean="0"/>
          </a:p>
          <a:p>
            <a:pPr lvl="1"/>
            <a:r>
              <a:rPr lang="sk-SK" dirty="0" smtClean="0"/>
              <a:t>Teda</a:t>
            </a:r>
            <a:r>
              <a:rPr lang="en-US" dirty="0" smtClean="0"/>
              <a:t>,</a:t>
            </a:r>
            <a:r>
              <a:rPr lang="sk-SK" dirty="0" smtClean="0"/>
              <a:t> nebude nič pridané</a:t>
            </a:r>
            <a:r>
              <a:rPr lang="en-US" dirty="0" smtClean="0"/>
              <a:t>;  </a:t>
            </a:r>
            <a:r>
              <a:rPr lang="sk-SK" dirty="0" smtClean="0"/>
              <a:t>inak by to bolo riešenie veľkosti </a:t>
            </a:r>
            <a:r>
              <a:rPr lang="en-US" i="1" dirty="0" smtClean="0"/>
              <a:t>&gt; q</a:t>
            </a:r>
            <a:endParaRPr lang="sk-SK" dirty="0" smtClean="0"/>
          </a:p>
          <a:p>
            <a:pPr lvl="1"/>
            <a:r>
              <a:rPr lang="sk-SK" dirty="0" smtClean="0"/>
              <a:t>Preto algoritmus dá na výstupe riešenie veľkosti </a:t>
            </a:r>
            <a:r>
              <a:rPr lang="sk-SK" i="1" dirty="0" smtClean="0"/>
              <a:t>p</a:t>
            </a:r>
            <a:r>
              <a:rPr lang="sk-SK" dirty="0" smtClean="0"/>
              <a:t>, ktoré je optimálne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2000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výberu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4684" y="1276938"/>
            <a:ext cx="8828049" cy="5300326"/>
          </a:xfrm>
        </p:spPr>
        <p:txBody>
          <a:bodyPr/>
          <a:lstStyle/>
          <a:p>
            <a:r>
              <a:rPr lang="sk-SK" sz="2400" u="sng" dirty="0" smtClean="0"/>
              <a:t>2. prípad</a:t>
            </a:r>
            <a:r>
              <a:rPr lang="sk-SK" sz="2400" dirty="0" smtClean="0"/>
              <a:t>: Predpokladajme, že </a:t>
            </a:r>
            <a:r>
              <a:rPr lang="en-US" sz="2400" i="1" dirty="0" smtClean="0"/>
              <a:t>p </a:t>
            </a:r>
            <a:r>
              <a:rPr lang="en-US" sz="2400" i="1" dirty="0"/>
              <a:t>= q − </a:t>
            </a:r>
            <a:r>
              <a:rPr lang="en-US" sz="2400" i="1" dirty="0" smtClean="0"/>
              <a:t>1</a:t>
            </a:r>
            <a:r>
              <a:rPr lang="en-US" sz="2400" dirty="0" smtClean="0"/>
              <a:t> </a:t>
            </a:r>
            <a:endParaRPr lang="sk-SK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 smtClean="0"/>
              <a:t>Potom každé optimálne riešenie pre </a:t>
            </a:r>
            <a:r>
              <a:rPr lang="en-US" i="1" dirty="0" smtClean="0"/>
              <a:t>[1</a:t>
            </a:r>
            <a:r>
              <a:rPr lang="en-US" i="1" dirty="0"/>
              <a:t>,...,n] </a:t>
            </a:r>
            <a:r>
              <a:rPr lang="sk-SK" dirty="0" smtClean="0"/>
              <a:t>obsahuje</a:t>
            </a:r>
            <a:r>
              <a:rPr lang="en-US" dirty="0" smtClean="0"/>
              <a:t> n.</a:t>
            </a:r>
            <a:endParaRPr lang="sk-SK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 smtClean="0"/>
              <a:t>Nech</a:t>
            </a:r>
            <a:r>
              <a:rPr lang="en-US" dirty="0" smtClean="0"/>
              <a:t> </a:t>
            </a:r>
            <a:r>
              <a:rPr lang="en-US" dirty="0"/>
              <a:t>k </a:t>
            </a:r>
            <a:r>
              <a:rPr lang="sk-SK" dirty="0" smtClean="0"/>
              <a:t>je najväčšie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sk-SK" i="1" dirty="0"/>
              <a:t>:</a:t>
            </a:r>
            <a:r>
              <a:rPr lang="en-US" i="1" dirty="0" smtClean="0"/>
              <a:t> </a:t>
            </a:r>
            <a:r>
              <a:rPr lang="en-US" i="1" dirty="0"/>
              <a:t>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en-US" dirty="0"/>
              <a:t>, </a:t>
            </a:r>
            <a:r>
              <a:rPr lang="sk-SK" dirty="0" smtClean="0"/>
              <a:t>také, </a:t>
            </a:r>
            <a:r>
              <a:rPr lang="sk-SK" i="1" dirty="0" smtClean="0"/>
              <a:t>že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≤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Keďže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≤ ··· ≤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sk-SK" baseline="-25000" dirty="0" smtClean="0"/>
              <a:t> </a:t>
            </a:r>
            <a:r>
              <a:rPr lang="sk-SK" dirty="0" smtClean="0"/>
              <a:t>potom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pre všetky  </a:t>
            </a:r>
            <a:r>
              <a:rPr lang="en-US" i="1" dirty="0" err="1" smtClean="0"/>
              <a:t>i</a:t>
            </a:r>
            <a:r>
              <a:rPr lang="sk-SK" i="1" dirty="0" smtClean="0"/>
              <a:t>: </a:t>
            </a:r>
            <a:r>
              <a:rPr lang="en-US" i="1" dirty="0" smtClean="0"/>
              <a:t>1 </a:t>
            </a:r>
            <a:r>
              <a:rPr lang="en-US" i="1" dirty="0"/>
              <a:t>≤ </a:t>
            </a:r>
            <a:r>
              <a:rPr lang="en-US" i="1" dirty="0" err="1"/>
              <a:t>i</a:t>
            </a:r>
            <a:r>
              <a:rPr lang="en-US" i="1" dirty="0"/>
              <a:t> ≤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sk-SK" dirty="0" smtClean="0"/>
              <a:t>platí, že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sk-SK" dirty="0" smtClean="0"/>
              <a:t>je kompatibilné</a:t>
            </a:r>
            <a:r>
              <a:rPr lang="en-US" dirty="0" smtClean="0"/>
              <a:t> </a:t>
            </a:r>
            <a:r>
              <a:rPr lang="sk-SK" dirty="0" smtClean="0"/>
              <a:t>s </a:t>
            </a:r>
            <a:r>
              <a:rPr lang="en-US" i="1" dirty="0" smtClean="0"/>
              <a:t>n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pre všetky </a:t>
            </a:r>
            <a:r>
              <a:rPr lang="en-US" i="1" dirty="0" err="1" smtClean="0"/>
              <a:t>i</a:t>
            </a:r>
            <a:r>
              <a:rPr lang="sk-SK" i="1" dirty="0"/>
              <a:t>:</a:t>
            </a:r>
            <a:r>
              <a:rPr lang="en-US" i="1" dirty="0" smtClean="0"/>
              <a:t> </a:t>
            </a:r>
            <a:r>
              <a:rPr lang="en-US" i="1" dirty="0"/>
              <a:t>k + 1 ≤ </a:t>
            </a:r>
            <a:r>
              <a:rPr lang="en-US" i="1" dirty="0" err="1"/>
              <a:t>i</a:t>
            </a:r>
            <a:r>
              <a:rPr lang="en-US" i="1" dirty="0"/>
              <a:t> ≤ n − </a:t>
            </a:r>
            <a:r>
              <a:rPr lang="en-US" i="1" dirty="0" smtClean="0"/>
              <a:t>1</a:t>
            </a:r>
            <a:r>
              <a:rPr lang="sk-SK" dirty="0" smtClean="0"/>
              <a:t> platí, že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sk-SK" dirty="0" smtClean="0"/>
              <a:t> je nekompatibilné s </a:t>
            </a:r>
            <a:r>
              <a:rPr lang="en-US" i="1" dirty="0" smtClean="0"/>
              <a:t>n</a:t>
            </a:r>
            <a:r>
              <a:rPr lang="en-US" dirty="0"/>
              <a:t>. </a:t>
            </a:r>
            <a:endParaRPr lang="sk-SK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 smtClean="0"/>
              <a:t>To znamená, že každé optimálne riešenie pre </a:t>
            </a:r>
            <a:r>
              <a:rPr lang="en-US" i="1" dirty="0" smtClean="0"/>
              <a:t>[1</a:t>
            </a:r>
            <a:r>
              <a:rPr lang="en-US" i="1" dirty="0"/>
              <a:t>,...,n] </a:t>
            </a:r>
            <a:r>
              <a:rPr lang="sk-SK" dirty="0" smtClean="0"/>
              <a:t>je zjednotením </a:t>
            </a:r>
            <a:r>
              <a:rPr lang="en-US" i="1" dirty="0" smtClean="0"/>
              <a:t>{</a:t>
            </a:r>
            <a:r>
              <a:rPr lang="en-US" i="1" dirty="0"/>
              <a:t>n}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sk-SK" dirty="0" smtClean="0"/>
              <a:t>optimálneho riešenia pre </a:t>
            </a:r>
            <a:r>
              <a:rPr lang="en-US" i="1" dirty="0" smtClean="0"/>
              <a:t>[1</a:t>
            </a:r>
            <a:r>
              <a:rPr lang="en-US" i="1" dirty="0"/>
              <a:t>,...,k</a:t>
            </a:r>
            <a:r>
              <a:rPr lang="en-US" i="1" dirty="0" smtClean="0"/>
              <a:t>]</a:t>
            </a:r>
            <a:r>
              <a:rPr lang="en-US" dirty="0" smtClean="0"/>
              <a:t>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Teda, každé optimálne riešenie pre </a:t>
            </a:r>
            <a:r>
              <a:rPr lang="en-US" i="1" dirty="0" smtClean="0"/>
              <a:t>[1</a:t>
            </a:r>
            <a:r>
              <a:rPr lang="en-US" i="1" dirty="0"/>
              <a:t>,...,k] </a:t>
            </a:r>
            <a:r>
              <a:rPr lang="sk-SK" dirty="0" smtClean="0"/>
              <a:t>má</a:t>
            </a:r>
            <a:r>
              <a:rPr lang="en-US" dirty="0" smtClean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 smtClean="0"/>
              <a:t>úloh.</a:t>
            </a:r>
            <a:br>
              <a:rPr lang="sk-SK" dirty="0" smtClean="0"/>
            </a:br>
            <a:r>
              <a:rPr lang="sk-SK" dirty="0" smtClean="0"/>
              <a:t>Z toho vyplýva, že žiadne optimálne riešenie pre </a:t>
            </a:r>
            <a:r>
              <a:rPr lang="en-US" i="1" dirty="0" smtClean="0"/>
              <a:t>[</a:t>
            </a:r>
            <a:r>
              <a:rPr lang="en-US" i="1" dirty="0"/>
              <a:t>1,...,</a:t>
            </a:r>
            <a:r>
              <a:rPr lang="en-US" i="1" dirty="0" smtClean="0"/>
              <a:t>k]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nie je kompatibilné s ľubovoľným </a:t>
            </a:r>
            <a:r>
              <a:rPr lang="en-US" i="1" dirty="0" smtClean="0"/>
              <a:t>k </a:t>
            </a:r>
            <a:r>
              <a:rPr lang="en-US" i="1" dirty="0"/>
              <a:t>+ 1,...,n − 1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51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výberu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650124"/>
            <a:ext cx="8560143" cy="4927140"/>
          </a:xfrm>
        </p:spPr>
        <p:txBody>
          <a:bodyPr/>
          <a:lstStyle/>
          <a:p>
            <a:r>
              <a:rPr lang="sk-SK" sz="2400" dirty="0" smtClean="0"/>
              <a:t>Nech</a:t>
            </a:r>
            <a:r>
              <a:rPr lang="en-US" sz="2400" dirty="0" smtClean="0"/>
              <a:t>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 smtClean="0"/>
              <a:t>je množina úloh,</a:t>
            </a:r>
            <a:r>
              <a:rPr lang="en-US" sz="2400" dirty="0" smtClean="0"/>
              <a:t> </a:t>
            </a:r>
            <a:r>
              <a:rPr lang="sk-SK" sz="2400" dirty="0" smtClean="0"/>
              <a:t>ktoré algoritmus už má keď skončil </a:t>
            </a:r>
            <a:r>
              <a:rPr lang="en-US" sz="2400" i="1" dirty="0" smtClean="0"/>
              <a:t>k</a:t>
            </a:r>
            <a:r>
              <a:rPr lang="en-US" sz="2400" dirty="0"/>
              <a:t>. </a:t>
            </a:r>
            <a:r>
              <a:rPr lang="sk-SK" sz="2400" dirty="0" smtClean="0"/>
              <a:t>Podľa našej indukčnej hypotézy</a:t>
            </a:r>
            <a:r>
              <a:rPr lang="en-US" sz="2400" dirty="0" smtClean="0"/>
              <a:t>,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US" sz="2400" i="1" dirty="0" smtClean="0"/>
              <a:t>W</a:t>
            </a:r>
            <a:r>
              <a:rPr lang="en-US" sz="2400" dirty="0" smtClean="0"/>
              <a:t> </a:t>
            </a:r>
            <a:r>
              <a:rPr lang="sk-SK" sz="2400" dirty="0" smtClean="0"/>
              <a:t>je optimálne pre </a:t>
            </a:r>
            <a:r>
              <a:rPr lang="en-US" sz="2400" i="1" dirty="0" smtClean="0"/>
              <a:t>[</a:t>
            </a:r>
            <a:r>
              <a:rPr lang="en-US" sz="2400" i="1" dirty="0"/>
              <a:t>1,...,k]</a:t>
            </a:r>
            <a:r>
              <a:rPr lang="en-US" sz="2400" dirty="0"/>
              <a:t>. </a:t>
            </a:r>
            <a:r>
              <a:rPr lang="sk-SK" sz="2400" dirty="0" smtClean="0"/>
              <a:t>Teda</a:t>
            </a:r>
            <a:r>
              <a:rPr lang="en-US" sz="2400" dirty="0" smtClean="0"/>
              <a:t>, </a:t>
            </a:r>
            <a:r>
              <a:rPr lang="sk-SK" sz="2400" dirty="0" smtClean="0"/>
              <a:t>má</a:t>
            </a:r>
            <a:r>
              <a:rPr lang="en-US" sz="2400" dirty="0" smtClean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 smtClean="0"/>
              <a:t>úloh</a:t>
            </a:r>
            <a:r>
              <a:rPr lang="en-US" sz="2400" dirty="0" smtClean="0"/>
              <a:t>. 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Algoritmus potom nebude pridávať žiadnu úlohu</a:t>
            </a:r>
            <a:br>
              <a:rPr lang="sk-SK" sz="2400" dirty="0" smtClean="0"/>
            </a:br>
            <a:r>
              <a:rPr lang="sk-SK" sz="2400" dirty="0" smtClean="0"/>
              <a:t>medzi </a:t>
            </a:r>
            <a:r>
              <a:rPr lang="en-US" sz="2400" i="1" dirty="0" smtClean="0"/>
              <a:t>k </a:t>
            </a:r>
            <a:r>
              <a:rPr lang="en-US" sz="2400" i="1" dirty="0"/>
              <a:t>+ 1 </a:t>
            </a:r>
            <a:r>
              <a:rPr lang="en-US" sz="2400" dirty="0" smtClean="0"/>
              <a:t>a </a:t>
            </a:r>
            <a:r>
              <a:rPr lang="en-US" sz="2400" i="1" dirty="0"/>
              <a:t>n − 1</a:t>
            </a:r>
            <a:r>
              <a:rPr lang="en-US" sz="2400" dirty="0"/>
              <a:t> </a:t>
            </a:r>
            <a:r>
              <a:rPr lang="sk-SK" sz="2400" dirty="0" smtClean="0"/>
              <a:t>do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sk-SK" sz="2400" dirty="0" smtClean="0"/>
              <a:t>, ale pridá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sk-SK" sz="2400" dirty="0" smtClean="0"/>
              <a:t>do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>Algoritmus dá na výstupe </a:t>
            </a:r>
            <a:r>
              <a:rPr lang="en-US" sz="2400" i="1" dirty="0" smtClean="0"/>
              <a:t>W </a:t>
            </a:r>
            <a:r>
              <a:rPr lang="en-US" sz="2400" i="1" dirty="0"/>
              <a:t>∪ {n</a:t>
            </a:r>
            <a:r>
              <a:rPr lang="en-US" sz="2400" i="1" dirty="0" smtClean="0"/>
              <a:t>}</a:t>
            </a:r>
            <a:r>
              <a:rPr lang="en-US" sz="2400" dirty="0" smtClean="0"/>
              <a:t>.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Tento výstup má </a:t>
            </a:r>
            <a:r>
              <a:rPr lang="en-US" sz="2400" i="1" dirty="0" smtClean="0"/>
              <a:t>q </a:t>
            </a:r>
            <a:r>
              <a:rPr lang="en-US" sz="2400" i="1" dirty="0"/>
              <a:t>= p + 1 </a:t>
            </a:r>
            <a:r>
              <a:rPr lang="sk-SK" sz="2400" dirty="0" smtClean="0"/>
              <a:t>úloh</a:t>
            </a:r>
            <a:r>
              <a:rPr lang="en-US" sz="2400" dirty="0" smtClean="0"/>
              <a:t>, </a:t>
            </a:r>
            <a:r>
              <a:rPr lang="sk-SK" sz="2400" dirty="0" smtClean="0"/>
              <a:t>a teda</a:t>
            </a:r>
            <a:r>
              <a:rPr lang="en-US" sz="2400" dirty="0" smtClean="0"/>
              <a:t> </a:t>
            </a:r>
            <a:r>
              <a:rPr lang="sk-SK" sz="2400" dirty="0" smtClean="0"/>
              <a:t>je optimálny pre </a:t>
            </a:r>
            <a:r>
              <a:rPr lang="en-US" sz="2400" i="1" dirty="0" smtClean="0"/>
              <a:t>[</a:t>
            </a:r>
            <a:r>
              <a:rPr lang="en-US" sz="2400" i="1" dirty="0"/>
              <a:t>1,...,n]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093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</a:t>
            </a:r>
            <a:r>
              <a:rPr lang="sk-SK" dirty="0" smtClean="0"/>
              <a:t>é</a:t>
            </a:r>
            <a:r>
              <a:rPr lang="en-US" dirty="0" smtClean="0"/>
              <a:t>m</a:t>
            </a:r>
            <a:r>
              <a:rPr lang="sk-SK" dirty="0" smtClean="0"/>
              <a:t> plnenia batohu</a:t>
            </a:r>
            <a:endParaRPr lang="en-US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Knapsack problem</a:t>
            </a:r>
          </a:p>
          <a:p>
            <a:pPr eaLnBrk="1" hangingPunct="1"/>
            <a:r>
              <a:rPr lang="sk-SK" sz="2400" dirty="0" smtClean="0"/>
              <a:t>Zlodej sa vlámal do klenotníctva a chce si naplniť batoh pokladmi (chce ukradnúť čo najviac). </a:t>
            </a:r>
          </a:p>
          <a:p>
            <a:pPr eaLnBrk="1" hangingPunct="1"/>
            <a:r>
              <a:rPr lang="sk-SK" sz="2400" u="sng" dirty="0" smtClean="0"/>
              <a:t>Vstup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 smtClean="0"/>
              <a:t>	Daných je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sk-SK" sz="2400" dirty="0" smtClean="0"/>
              <a:t>položiek</a:t>
            </a:r>
            <a:r>
              <a:rPr lang="en-US" sz="2400" dirty="0" smtClean="0"/>
              <a:t> </a:t>
            </a:r>
            <a:r>
              <a:rPr lang="en-US" sz="2400" i="1" dirty="0" smtClean="0"/>
              <a:t>S = {</a:t>
            </a:r>
            <a:r>
              <a:rPr lang="sk-SK" sz="2400" i="1" dirty="0" smtClean="0"/>
              <a:t>položka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</a:t>
            </a:r>
            <a:r>
              <a:rPr lang="sk-SK" sz="2400" i="1" dirty="0" smtClean="0"/>
              <a:t>položka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sk-SK" sz="2400" i="1" dirty="0" smtClean="0"/>
              <a:t>položka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}</a:t>
            </a:r>
            <a:r>
              <a:rPr lang="en-US" sz="2400" dirty="0" smtClean="0"/>
              <a:t>,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US" sz="2400" dirty="0" smtClean="0"/>
              <a:t> </a:t>
            </a:r>
            <a:r>
              <a:rPr lang="sk-SK" sz="2400" dirty="0" smtClean="0"/>
              <a:t>	z ktorých každá má svoju váhu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a</a:t>
            </a:r>
            <a:r>
              <a:rPr lang="sk-SK" sz="2400" dirty="0" smtClean="0"/>
              <a:t> profit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endParaRPr lang="sk-SK" sz="2400" dirty="0" smtClean="0"/>
          </a:p>
          <a:p>
            <a:pPr eaLnBrk="1" hangingPunct="1"/>
            <a:r>
              <a:rPr lang="sk-SK" sz="2400" u="sng" dirty="0" smtClean="0"/>
              <a:t>Výstup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 smtClean="0"/>
              <a:t>	Ktoré položky by mal zlodej vložiť do svojho batoha, s 	váhovou kapacitou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sk-SK" sz="2400" dirty="0" smtClean="0"/>
              <a:t>, aby dosiahol maximálny profit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tív1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</TotalTime>
  <Words>3485</Words>
  <Application>Microsoft Office PowerPoint</Application>
  <PresentationFormat>Prezentácia na obrazovke (4:3)</PresentationFormat>
  <Paragraphs>1172</Paragraphs>
  <Slides>105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105</vt:i4>
      </vt:variant>
    </vt:vector>
  </HeadingPairs>
  <TitlesOfParts>
    <vt:vector size="120" baseType="lpstr">
      <vt:lpstr>宋体</vt:lpstr>
      <vt:lpstr>Arial</vt:lpstr>
      <vt:lpstr>Calibri</vt:lpstr>
      <vt:lpstr>Consolas</vt:lpstr>
      <vt:lpstr>Courier New</vt:lpstr>
      <vt:lpstr>Lucida Sans</vt:lpstr>
      <vt:lpstr>Lucida Sans Unicode</vt:lpstr>
      <vt:lpstr>Symbol</vt:lpstr>
      <vt:lpstr>Times</vt:lpstr>
      <vt:lpstr>Times New Roman</vt:lpstr>
      <vt:lpstr>Trebuchet MS</vt:lpstr>
      <vt:lpstr>Verdana</vt:lpstr>
      <vt:lpstr>Wingdings</vt:lpstr>
      <vt:lpstr>Motív1</vt:lpstr>
      <vt:lpstr>Clip</vt:lpstr>
      <vt:lpstr>10. prednáška (26.4.2021)  </vt:lpstr>
      <vt:lpstr>Obsah</vt:lpstr>
      <vt:lpstr>Obsah</vt:lpstr>
      <vt:lpstr>Motivácia</vt:lpstr>
      <vt:lpstr>Motivácia</vt:lpstr>
      <vt:lpstr>Motivácia</vt:lpstr>
      <vt:lpstr>Motivácia</vt:lpstr>
      <vt:lpstr>Motivácia</vt:lpstr>
      <vt:lpstr>Pozorovanie</vt:lpstr>
      <vt:lpstr>Greedy stratégia</vt:lpstr>
      <vt:lpstr>Motivácia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algoritmy</vt:lpstr>
      <vt:lpstr>Greedy algoritmy</vt:lpstr>
      <vt:lpstr>Čo sa deje</vt:lpstr>
      <vt:lpstr>Úloha o dláždení</vt:lpstr>
      <vt:lpstr>Úloha o dláždení</vt:lpstr>
      <vt:lpstr>Úloha o dláždení</vt:lpstr>
      <vt:lpstr>Úloha o dláždení</vt:lpstr>
      <vt:lpstr>Úloha o dláždení</vt:lpstr>
      <vt:lpstr>Minimálna kostra – motivácia</vt:lpstr>
      <vt:lpstr>Iné praktické motivácie</vt:lpstr>
      <vt:lpstr>Minimálna kostra grafu</vt:lpstr>
      <vt:lpstr>Vlastnosti kostier (bez dôkazu)</vt:lpstr>
      <vt:lpstr>Minimálna kostra grafu</vt:lpstr>
      <vt:lpstr>Minimálna kostra grafu</vt:lpstr>
      <vt:lpstr>Minimálna kostra grafu</vt:lpstr>
      <vt:lpstr>Primov (Jarník, Dijkstra) algoritmus</vt:lpstr>
      <vt:lpstr>Primov algoritmus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Úloha 1</vt:lpstr>
      <vt:lpstr>Úloha 2</vt:lpstr>
      <vt:lpstr>Úloha 3</vt:lpstr>
      <vt:lpstr>Primov algoritmus - poznámky</vt:lpstr>
      <vt:lpstr>Primov algoritmus – dôkaz správnosti</vt:lpstr>
      <vt:lpstr>Primov algoritmus – dôkaz správnosti</vt:lpstr>
      <vt:lpstr>Primov algoritmus – dôkaz správnosti</vt:lpstr>
      <vt:lpstr>Primov algoritmus – dôkaz korektnosti</vt:lpstr>
      <vt:lpstr>Kruskalov algoritmus</vt:lpstr>
      <vt:lpstr>Kruskalov algoritmus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</vt:lpstr>
      <vt:lpstr>Kruskalov algoritmus</vt:lpstr>
      <vt:lpstr>Úloha 4</vt:lpstr>
      <vt:lpstr>Kruskalov algoritmus - poznámky</vt:lpstr>
      <vt:lpstr>Primov vs. Kruskalov algoritmus</vt:lpstr>
      <vt:lpstr>Prezentácia programu PowerPoint</vt:lpstr>
      <vt:lpstr>Prezentácia programu PowerPoint</vt:lpstr>
      <vt:lpstr>Prezentácia programu PowerPoint</vt:lpstr>
      <vt:lpstr>Prezentácia programu PowerPoint</vt:lpstr>
      <vt:lpstr>Problém rozvrhovania</vt:lpstr>
      <vt:lpstr>Problém rozvrhovania</vt:lpstr>
      <vt:lpstr>Problém rozvrhovania - príklad</vt:lpstr>
      <vt:lpstr>Problém rozvrhovania</vt:lpstr>
      <vt:lpstr>Problém rozvrhovania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plnenia batohu</vt:lpstr>
      <vt:lpstr>Problém plnenia batohu</vt:lpstr>
      <vt:lpstr>Problém plnenia batohu</vt:lpstr>
      <vt:lpstr>Problém plnenia batohu</vt:lpstr>
      <vt:lpstr>Problém plnenia batohu</vt:lpstr>
      <vt:lpstr>Záver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344</cp:revision>
  <dcterms:created xsi:type="dcterms:W3CDTF">2007-01-29T19:11:06Z</dcterms:created>
  <dcterms:modified xsi:type="dcterms:W3CDTF">2021-04-26T08:54:47Z</dcterms:modified>
</cp:coreProperties>
</file>