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45"/>
  </p:notesMasterIdLst>
  <p:handoutMasterIdLst>
    <p:handoutMasterId r:id="rId46"/>
  </p:handoutMasterIdLst>
  <p:sldIdLst>
    <p:sldId id="352" r:id="rId2"/>
    <p:sldId id="648" r:id="rId3"/>
    <p:sldId id="649" r:id="rId4"/>
    <p:sldId id="650" r:id="rId5"/>
    <p:sldId id="651" r:id="rId6"/>
    <p:sldId id="652" r:id="rId7"/>
    <p:sldId id="653" r:id="rId8"/>
    <p:sldId id="682" r:id="rId9"/>
    <p:sldId id="654" r:id="rId10"/>
    <p:sldId id="655" r:id="rId11"/>
    <p:sldId id="683" r:id="rId12"/>
    <p:sldId id="656" r:id="rId13"/>
    <p:sldId id="657" r:id="rId14"/>
    <p:sldId id="658" r:id="rId15"/>
    <p:sldId id="659" r:id="rId16"/>
    <p:sldId id="660" r:id="rId17"/>
    <p:sldId id="685" r:id="rId18"/>
    <p:sldId id="687" r:id="rId19"/>
    <p:sldId id="688" r:id="rId20"/>
    <p:sldId id="689" r:id="rId21"/>
    <p:sldId id="662" r:id="rId22"/>
    <p:sldId id="663" r:id="rId23"/>
    <p:sldId id="664" r:id="rId24"/>
    <p:sldId id="690" r:id="rId25"/>
    <p:sldId id="665" r:id="rId26"/>
    <p:sldId id="691" r:id="rId27"/>
    <p:sldId id="666" r:id="rId28"/>
    <p:sldId id="667" r:id="rId29"/>
    <p:sldId id="668" r:id="rId30"/>
    <p:sldId id="669" r:id="rId31"/>
    <p:sldId id="670" r:id="rId32"/>
    <p:sldId id="671" r:id="rId33"/>
    <p:sldId id="672" r:id="rId34"/>
    <p:sldId id="673" r:id="rId35"/>
    <p:sldId id="674" r:id="rId36"/>
    <p:sldId id="675" r:id="rId37"/>
    <p:sldId id="676" r:id="rId38"/>
    <p:sldId id="677" r:id="rId39"/>
    <p:sldId id="678" r:id="rId40"/>
    <p:sldId id="679" r:id="rId41"/>
    <p:sldId id="680" r:id="rId42"/>
    <p:sldId id="692" r:id="rId43"/>
    <p:sldId id="547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6600"/>
    <a:srgbClr val="996633"/>
    <a:srgbClr val="008000"/>
    <a:srgbClr val="E7FFE7"/>
    <a:srgbClr val="CCFFCC"/>
    <a:srgbClr val="FFE781"/>
    <a:srgbClr val="FFFFCC"/>
    <a:srgbClr val="CCECFF"/>
    <a:srgbClr val="F7FBC5"/>
    <a:srgbClr val="FF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613" autoAdjust="0"/>
    <p:restoredTop sz="87159" autoAdjust="0"/>
  </p:normalViewPr>
  <p:slideViewPr>
    <p:cSldViewPr snapToGrid="0">
      <p:cViewPr varScale="1">
        <p:scale>
          <a:sx n="102" d="100"/>
          <a:sy n="102" d="100"/>
        </p:scale>
        <p:origin x="-1872" y="-96"/>
      </p:cViewPr>
      <p:guideLst>
        <p:guide orient="horz" pos="891"/>
        <p:guide orient="horz" pos="144"/>
        <p:guide orient="horz" pos="3140"/>
        <p:guide orient="horz" pos="1200"/>
        <p:guide orient="horz" pos="1488"/>
        <p:guide pos="2880"/>
        <p:guide pos="408"/>
        <p:guide pos="552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8"/>
    </p:cViewPr>
  </p:sorterViewPr>
  <p:notesViewPr>
    <p:cSldViewPr snapToGrid="0">
      <p:cViewPr varScale="1">
        <p:scale>
          <a:sx n="89" d="100"/>
          <a:sy n="89" d="100"/>
        </p:scale>
        <p:origin x="-383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6184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700">
                <a:cs typeface="+mn-cs"/>
              </a:defRPr>
            </a:lvl1pPr>
          </a:lstStyle>
          <a:p>
            <a:pPr>
              <a:defRPr/>
            </a:pPr>
            <a:r>
              <a:rPr lang="en-GB"/>
              <a:t>Copyright 2005 © Microsoft Corp &amp; Project Botticelli Ltd. E&amp;OE. For informational purposes only. No warranties of any kind are made and you have to verify all information before relying on it. You can re-use this presentation as long as  you read, agree, and  follow the guidelines described in the “Comments” field in File/Properties.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6813" y="8686800"/>
            <a:ext cx="611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fld id="{209D959A-9EEA-42F3-8A74-FE78508154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D0A97FD-8CBD-41CB-9B9D-CAD530F8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Predstavte si, že</a:t>
            </a:r>
            <a:r>
              <a:rPr lang="sk-SK" baseline="0" dirty="0" smtClean="0"/>
              <a:t> určite viete, že najkratšia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najr</a:t>
            </a:r>
            <a:r>
              <a:rPr lang="sk-SK" baseline="0" dirty="0" err="1" smtClean="0"/>
              <a:t>ýchlejšia</a:t>
            </a:r>
            <a:r>
              <a:rPr lang="en-US" baseline="0" dirty="0" smtClean="0"/>
              <a:t>?)</a:t>
            </a:r>
            <a:r>
              <a:rPr lang="sk-SK" baseline="0" dirty="0" smtClean="0"/>
              <a:t> cez z Košíc do Bratislavy vedie cez Prešov, Poprad, Žilinu, Trenčín a Trnavu. Čo viete povedať o najkratšej ceste z Prešova do Bratislavy</a:t>
            </a:r>
            <a:r>
              <a:rPr lang="en-US" baseline="0" dirty="0" smtClean="0"/>
              <a:t>? M</a:t>
            </a:r>
            <a:r>
              <a:rPr lang="sk-SK" baseline="0" dirty="0" err="1" smtClean="0"/>
              <a:t>ôže</a:t>
            </a:r>
            <a:r>
              <a:rPr lang="sk-SK" baseline="0" dirty="0" smtClean="0"/>
              <a:t> nebyť cesta z Prešova cez Poprad, Žilinu, Trenčín a Trnavu najkratšou cestou z Prešova do Bratislavy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Predstavte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teraz</a:t>
            </a:r>
            <a:r>
              <a:rPr lang="en-US" baseline="0" dirty="0" smtClean="0"/>
              <a:t>, </a:t>
            </a:r>
            <a:r>
              <a:rPr lang="sk-SK" baseline="0" dirty="0" smtClean="0"/>
              <a:t>že niekto príde a začne tvrdiť: Z Prešova do Bratislavy je najkratšia cesta cez Banskú Bystricu </a:t>
            </a:r>
            <a:r>
              <a:rPr lang="en-US" baseline="0" dirty="0" smtClean="0"/>
              <a:t>– </a:t>
            </a:r>
            <a:r>
              <a:rPr lang="en-US" baseline="0" dirty="0" err="1" smtClean="0"/>
              <a:t>t.j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na</a:t>
            </a:r>
            <a:r>
              <a:rPr lang="sk-SK" baseline="0" dirty="0" smtClean="0"/>
              <a:t>j</a:t>
            </a:r>
            <a:r>
              <a:rPr lang="en-US" baseline="0" dirty="0" err="1" smtClean="0"/>
              <a:t>lep</a:t>
            </a:r>
            <a:r>
              <a:rPr lang="sk-SK" baseline="0" dirty="0" err="1" smtClean="0"/>
              <a:t>šie</a:t>
            </a:r>
            <a:r>
              <a:rPr lang="sk-SK" baseline="0" dirty="0" smtClean="0"/>
              <a:t> spravíš, ak nepôjdeš cez Žilinu a Trenčín, ale za Popradom odbočíš v smere na Banskú Bystricu. Ak by to ale bola pravda, znamenalo by to, že aj najkratšia cesta z Košíc do Bratislavy nejde cez Žilinu </a:t>
            </a:r>
            <a:r>
              <a:rPr lang="en-US" baseline="0" dirty="0" smtClean="0"/>
              <a:t>– </a:t>
            </a:r>
            <a:r>
              <a:rPr lang="en-US" baseline="0" dirty="0" err="1" smtClean="0"/>
              <a:t>cesta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cez</a:t>
            </a:r>
            <a:r>
              <a:rPr lang="en-US" baseline="0" dirty="0" smtClean="0"/>
              <a:t> </a:t>
            </a:r>
            <a:r>
              <a:rPr lang="sk-SK" baseline="0" dirty="0" smtClean="0"/>
              <a:t>Prešov a potom </a:t>
            </a:r>
            <a:r>
              <a:rPr lang="en-US" baseline="0" dirty="0" err="1" smtClean="0"/>
              <a:t>Bansk</a:t>
            </a:r>
            <a:r>
              <a:rPr lang="sk-SK" baseline="0" dirty="0" smtClean="0"/>
              <a:t>ú </a:t>
            </a:r>
            <a:r>
              <a:rPr lang="en-US" baseline="0" dirty="0" err="1" smtClean="0"/>
              <a:t>Bystricu</a:t>
            </a:r>
            <a:r>
              <a:rPr lang="en-US" baseline="0" dirty="0" smtClean="0"/>
              <a:t> by bola </a:t>
            </a:r>
            <a:r>
              <a:rPr lang="en-US" baseline="0" dirty="0" err="1" smtClean="0"/>
              <a:t>krat</a:t>
            </a:r>
            <a:r>
              <a:rPr lang="sk-SK" baseline="0" dirty="0" err="1" smtClean="0"/>
              <a:t>šia</a:t>
            </a:r>
            <a:r>
              <a:rPr lang="en-US" baseline="0" dirty="0" smtClean="0"/>
              <a:t>.</a:t>
            </a:r>
            <a:r>
              <a:rPr lang="sk-SK" baseline="0" dirty="0" smtClean="0"/>
              <a:t> To je ale v spore s tým, že sme určite vedeli, že najkratšia cesta z Košíc do Bratislavy ide cez Prešov a potom Žilinu.</a:t>
            </a:r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A97FD-8CBD-41CB-9B9D-CAD530F8580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92213" y="3926640"/>
            <a:ext cx="7197725" cy="1262063"/>
          </a:xfrm>
        </p:spPr>
        <p:txBody>
          <a:bodyPr/>
          <a:lstStyle>
            <a:lvl1pPr marL="0" indent="0" algn="ctr">
              <a:buFontTx/>
              <a:buNone/>
              <a:defRPr sz="2400" i="0">
                <a:latin typeface="Lucida Sans" pitchFamily="34" charset="0"/>
              </a:defRPr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podnadpisů</a:t>
            </a:r>
            <a:r>
              <a:rPr lang="en-GB" dirty="0"/>
              <a:t>.</a:t>
            </a:r>
          </a:p>
        </p:txBody>
      </p:sp>
      <p:sp>
        <p:nvSpPr>
          <p:cNvPr id="6072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93800" y="2194594"/>
            <a:ext cx="7216775" cy="14700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GB" dirty="0" err="1"/>
              <a:t>Klepnutím</a:t>
            </a:r>
            <a:r>
              <a:rPr lang="en-GB" dirty="0"/>
              <a:t> </a:t>
            </a:r>
            <a:r>
              <a:rPr lang="en-GB" dirty="0" err="1"/>
              <a:t>lze</a:t>
            </a:r>
            <a:r>
              <a:rPr lang="en-GB" dirty="0"/>
              <a:t> </a:t>
            </a:r>
            <a:r>
              <a:rPr lang="en-GB" dirty="0" err="1"/>
              <a:t>upravit</a:t>
            </a:r>
            <a:r>
              <a:rPr lang="en-GB" dirty="0"/>
              <a:t> </a:t>
            </a:r>
            <a:r>
              <a:rPr lang="en-GB" dirty="0" err="1"/>
              <a:t>styl</a:t>
            </a:r>
            <a:r>
              <a:rPr lang="en-GB" dirty="0"/>
              <a:t> </a:t>
            </a:r>
            <a:r>
              <a:rPr lang="en-GB" dirty="0" err="1"/>
              <a:t>předlohy</a:t>
            </a:r>
            <a:r>
              <a:rPr lang="en-GB" dirty="0"/>
              <a:t> </a:t>
            </a:r>
            <a:r>
              <a:rPr lang="en-GB" dirty="0" err="1"/>
              <a:t>nadpisů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6238" y="255588"/>
            <a:ext cx="2132012" cy="60721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613" y="255588"/>
            <a:ext cx="6245225" cy="60721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6585" y="287672"/>
            <a:ext cx="6904037" cy="530225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5300326"/>
          </a:xfrm>
        </p:spPr>
        <p:txBody>
          <a:bodyPr/>
          <a:lstStyle>
            <a:lvl1pPr>
              <a:buClr>
                <a:srgbClr val="E5EEC2"/>
              </a:buClr>
              <a:buSzPct val="12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1pPr>
            <a:lvl2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2pPr>
            <a:lvl3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3pPr>
            <a:lvl4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4pPr>
            <a:lvl5pPr>
              <a:buClr>
                <a:srgbClr val="6E8224"/>
              </a:buClr>
              <a:buSzPct val="100000"/>
              <a:buFont typeface="Trebuchet MS" pitchFamily="34" charset="0"/>
              <a:buChar char="●"/>
              <a:defRPr baseline="0">
                <a:solidFill>
                  <a:srgbClr val="2B321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k-SK" dirty="0"/>
          </a:p>
        </p:txBody>
      </p:sp>
    </p:spTree>
  </p:cSld>
  <p:clrMapOvr>
    <a:masterClrMapping/>
  </p:clrMapOvr>
  <p:transition spd="med"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8613" y="1525588"/>
            <a:ext cx="4187825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8838" y="1525588"/>
            <a:ext cx="4189412" cy="4802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k-SK"/>
          </a:p>
        </p:txBody>
      </p:sp>
    </p:spTree>
  </p:cSld>
  <p:clrMapOvr>
    <a:masterClrMapping/>
  </p:clrMapOvr>
  <p:transition spd="med"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k-S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97088" y="303213"/>
            <a:ext cx="6904037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Nadpis</a:t>
            </a:r>
            <a:endParaRPr lang="en-GB" dirty="0" smtClean="0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8613" y="1236663"/>
            <a:ext cx="8529637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Klepnutím lze upravit styly předlohy textu.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</a:t>
            </a:r>
          </a:p>
          <a:p>
            <a:pPr lvl="4"/>
            <a:r>
              <a:rPr lang="en-GB" smtClean="0"/>
              <a:t>Pátá úroveň</a:t>
            </a:r>
          </a:p>
        </p:txBody>
      </p:sp>
      <p:sp>
        <p:nvSpPr>
          <p:cNvPr id="606213" name="Text Box 5"/>
          <p:cNvSpPr txBox="1">
            <a:spLocks noChangeArrowheads="1"/>
          </p:cNvSpPr>
          <p:nvPr/>
        </p:nvSpPr>
        <p:spPr bwMode="auto">
          <a:xfrm>
            <a:off x="8747125" y="6561138"/>
            <a:ext cx="468313" cy="3048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fld id="{BF3BE4A6-8317-457F-8B82-C1DF1DA08A46}" type="slidenum">
              <a:rPr lang="en-GB" sz="1400" b="1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  <a:cs typeface="+mn-cs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GB" sz="14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 spd="med">
    <p:randomBar/>
  </p:transition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Lucida Sans" pitchFamily="34" charset="0"/>
          <a:ea typeface="Verdana" pitchFamily="34" charset="0"/>
          <a:cs typeface="Verdana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Lucida Sans" pitchFamily="34" charset="0"/>
          <a:ea typeface="Verdana" pitchFamily="34" charset="0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57188" indent="-357188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8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1pPr>
      <a:lvl2pPr marL="987425" indent="-36195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4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2pPr>
      <a:lvl3pPr marL="1527175" indent="-26987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 sz="2000"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3pPr>
      <a:lvl4pPr marL="2074863" indent="-276225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4pPr>
      <a:lvl5pPr marL="2601913" indent="-266700" algn="l" rtl="0" eaLnBrk="0" fontAlgn="base" hangingPunct="0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chemeClr val="tx1"/>
          </a:solidFill>
          <a:latin typeface="+mn-lt"/>
          <a:ea typeface="Lucida Sans Unicode" pitchFamily="34" charset="0"/>
          <a:cs typeface="Lucida Sans Unicode" pitchFamily="34" charset="0"/>
        </a:defRPr>
      </a:lvl5pPr>
      <a:lvl6pPr marL="30591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6pPr>
      <a:lvl7pPr marL="35163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7pPr>
      <a:lvl8pPr marL="39735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8pPr>
      <a:lvl9pPr marL="4430713" indent="-266700" algn="l" rtl="0" fontAlgn="base">
        <a:spcBef>
          <a:spcPct val="20000"/>
        </a:spcBef>
        <a:spcAft>
          <a:spcPct val="20000"/>
        </a:spcAft>
        <a:buClr>
          <a:srgbClr val="003366"/>
        </a:buClr>
        <a:buSzPct val="140000"/>
        <a:buChar char="•"/>
        <a:defRPr>
          <a:solidFill>
            <a:srgbClr val="000066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png"/><Relationship Id="rId4" Type="http://schemas.openxmlformats.org/officeDocument/2006/relationships/hyperlink" Target="http://upload.wikimedia.org/wikipedia/commons/a/a8/Prim_Algorithm_0.svg" TargetMode="Externa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upload.wikimedia.org/wikipedia/commons/a/a8/Prim_Algorithm_0.sv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upload.wikimedia.org/wikipedia/commons/a/a8/Prim_Algorithm_0.sv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upload.wikimedia.org/wikipedia/commons/a/a8/Prim_Algorithm_0.sv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9. </a:t>
            </a:r>
            <a:r>
              <a:rPr lang="en-US" sz="4000" dirty="0" err="1" smtClean="0"/>
              <a:t>predn</a:t>
            </a:r>
            <a:r>
              <a:rPr lang="sk-SK" sz="4000" dirty="0" err="1" smtClean="0"/>
              <a:t>áška</a:t>
            </a:r>
            <a:r>
              <a:rPr lang="en-US" sz="4000" dirty="0" smtClean="0"/>
              <a:t> (24.4.2012)</a:t>
            </a:r>
            <a:endParaRPr lang="cs-CZ" sz="40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795128" y="1611330"/>
            <a:ext cx="7742172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5400" b="1" dirty="0" err="1" smtClean="0"/>
              <a:t>Najkratšie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cesty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>(v </a:t>
            </a:r>
            <a:r>
              <a:rPr lang="en-US" sz="5400" b="1" dirty="0" err="1" smtClean="0"/>
              <a:t>grafe</a:t>
            </a:r>
            <a:r>
              <a:rPr lang="en-US" sz="5400" b="1" dirty="0" smtClean="0"/>
              <a:t>)</a:t>
            </a:r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b="1" dirty="0" smtClean="0"/>
          </a:p>
          <a:p>
            <a:pPr algn="ctr" eaLnBrk="1" hangingPunct="1">
              <a:spcBef>
                <a:spcPts val="1500"/>
              </a:spcBef>
              <a:spcAft>
                <a:spcPts val="150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sz="100" b="1" dirty="0" smtClean="0"/>
          </a:p>
        </p:txBody>
      </p:sp>
      <p:pic>
        <p:nvPicPr>
          <p:cNvPr id="10" name="Picture 2" descr="http://networkin.info/version_2_0/images/shortest_path_examp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3500438"/>
            <a:ext cx="2905125" cy="289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" descr="http://www.itechnews.net/wp-content/uploads/2009/01/garmin-nuvi-885t-gps-navigat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3929063"/>
            <a:ext cx="3095625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http://www.gadgetreview.com/wp-content/uploads/2009/10/Google-Maps-Logo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6125" y="4429125"/>
            <a:ext cx="219075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Ohodnoten</a:t>
            </a:r>
            <a:r>
              <a:rPr lang="sk-SK" dirty="0" smtClean="0"/>
              <a:t>é cesty v grafoch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1" indent="-357188" eaLnBrk="1" hangingPunct="1">
              <a:spcBef>
                <a:spcPts val="0"/>
              </a:spcBef>
              <a:spcAft>
                <a:spcPts val="0"/>
              </a:spcAft>
              <a:buClr>
                <a:srgbClr val="E5EEC2"/>
              </a:buClr>
              <a:buSzPct val="120000"/>
              <a:defRPr/>
            </a:pPr>
            <a:r>
              <a:rPr lang="sk-SK" sz="2800" dirty="0" smtClean="0"/>
              <a:t>Cesta „neformálne“:</a:t>
            </a:r>
          </a:p>
          <a:p>
            <a:pPr marL="742950" lvl="2" indent="-342900" eaLnBrk="1" hangingPunct="1">
              <a:spcBef>
                <a:spcPts val="700"/>
              </a:spcBef>
              <a:spcAft>
                <a:spcPts val="700"/>
              </a:spcAft>
              <a:defRPr/>
            </a:pPr>
            <a:r>
              <a:rPr lang="sk-SK" b="1" dirty="0" smtClean="0"/>
              <a:t>p</a:t>
            </a:r>
            <a:r>
              <a:rPr lang="en-US" b="1" dirty="0" err="1" smtClean="0"/>
              <a:t>ostupnos</a:t>
            </a:r>
            <a:r>
              <a:rPr lang="sk-SK" b="1" dirty="0" smtClean="0"/>
              <a:t>ť vrcholov </a:t>
            </a:r>
            <a:r>
              <a:rPr lang="sk-SK" dirty="0" smtClean="0"/>
              <a:t>grafu </a:t>
            </a:r>
            <a:r>
              <a:rPr lang="sk-SK" b="1" dirty="0" smtClean="0"/>
              <a:t>bez opakovania</a:t>
            </a:r>
            <a:r>
              <a:rPr lang="en-US" dirty="0" smtClean="0"/>
              <a:t>, </a:t>
            </a:r>
            <a:r>
              <a:rPr lang="sk-SK" dirty="0" smtClean="0"/>
              <a:t>v ktorej </a:t>
            </a:r>
            <a:r>
              <a:rPr lang="en-US" dirty="0" smtClean="0"/>
              <a:t>ka</a:t>
            </a:r>
            <a:r>
              <a:rPr lang="sk-SK" dirty="0" err="1" smtClean="0"/>
              <a:t>ždé</a:t>
            </a:r>
            <a:r>
              <a:rPr lang="sk-SK" dirty="0" smtClean="0"/>
              <a:t> </a:t>
            </a:r>
            <a:r>
              <a:rPr lang="en-US" dirty="0" err="1" smtClean="0"/>
              <a:t>dva</a:t>
            </a:r>
            <a:r>
              <a:rPr lang="sk-SK" dirty="0" smtClean="0"/>
              <a:t> </a:t>
            </a:r>
            <a:r>
              <a:rPr lang="sk-SK" b="1" dirty="0" smtClean="0"/>
              <a:t>za sebou </a:t>
            </a:r>
            <a:r>
              <a:rPr lang="sk-SK" dirty="0" smtClean="0"/>
              <a:t>idúce vrcholy sú </a:t>
            </a:r>
            <a:r>
              <a:rPr lang="sk-SK" b="1" dirty="0" smtClean="0"/>
              <a:t>spojené hranou</a:t>
            </a:r>
          </a:p>
          <a:p>
            <a:pPr eaLnBrk="1" hangingPunct="1">
              <a:defRPr/>
            </a:pPr>
            <a:r>
              <a:rPr lang="sk-SK" b="1" dirty="0" smtClean="0">
                <a:solidFill>
                  <a:srgbClr val="FF0000"/>
                </a:solidFill>
              </a:rPr>
              <a:t>Ohodnotenie cesty</a:t>
            </a:r>
            <a:r>
              <a:rPr lang="sk-SK" dirty="0" smtClean="0"/>
              <a:t>:</a:t>
            </a:r>
          </a:p>
          <a:p>
            <a:pPr lvl="1" eaLnBrk="1" hangingPunct="1">
              <a:spcAft>
                <a:spcPts val="0"/>
              </a:spcAft>
              <a:defRPr/>
            </a:pPr>
            <a:r>
              <a:rPr lang="sk-SK" sz="2000" dirty="0" smtClean="0"/>
              <a:t>súčet ohodnotení hrán 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sk-SK" sz="2000" dirty="0" smtClean="0"/>
              <a:t>	tvoriacich cestu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dirty="0" smtClean="0"/>
              <a:t>označujeme aj ako „</a:t>
            </a:r>
            <a:r>
              <a:rPr lang="sk-SK" sz="2000" dirty="0" smtClean="0">
                <a:solidFill>
                  <a:srgbClr val="FF0000"/>
                </a:solidFill>
              </a:rPr>
              <a:t>cena</a:t>
            </a:r>
            <a:r>
              <a:rPr lang="sk-SK" sz="2000" dirty="0" smtClean="0"/>
              <a:t>“ </a:t>
            </a:r>
            <a:br>
              <a:rPr lang="sk-SK" sz="2000" dirty="0" smtClean="0"/>
            </a:br>
            <a:r>
              <a:rPr lang="sk-SK" sz="2000" dirty="0" smtClean="0"/>
              <a:t>cesty </a:t>
            </a:r>
            <a:r>
              <a:rPr lang="en-US" sz="2000" dirty="0" err="1" smtClean="0"/>
              <a:t>alebo</a:t>
            </a:r>
            <a:r>
              <a:rPr lang="en-US" sz="2000" dirty="0" smtClean="0"/>
              <a:t> </a:t>
            </a:r>
            <a:r>
              <a:rPr lang="sk-SK" sz="2000" dirty="0" smtClean="0"/>
              <a:t>„</a:t>
            </a:r>
            <a:r>
              <a:rPr lang="sk-SK" sz="2000" dirty="0" smtClean="0">
                <a:solidFill>
                  <a:srgbClr val="FF0000"/>
                </a:solidFill>
              </a:rPr>
              <a:t>dĺžka</a:t>
            </a:r>
            <a:r>
              <a:rPr lang="sk-SK" sz="2000" dirty="0" smtClean="0"/>
              <a:t>“ cesty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endParaRPr lang="sk-SK" sz="2000" dirty="0" smtClean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sk-SK" dirty="0" smtClean="0"/>
              <a:t>Príklad: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c(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ABEG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 = 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	c(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)+c(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)+c(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k-SK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7+7+9 = 23</a:t>
            </a:r>
            <a:endParaRPr lang="sk-SK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7302" y="3200311"/>
            <a:ext cx="4143375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3200" dirty="0" smtClean="0"/>
              <a:t>Interpretácia ohodnotených ciest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c(AB)+c(BE)+c(EG) = 7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+7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+9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km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= 23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km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c(AB)+c(BE)+c(EG) = 7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min+7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+9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 = 23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min</a:t>
            </a:r>
            <a:endParaRPr lang="sk-SK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c(AB)+c(BE)+c(EG) = 7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€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+7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€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+9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€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= 23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€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sk-SK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endParaRPr lang="sk-SK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Callout 5"/>
          <p:cNvSpPr/>
          <p:nvPr/>
        </p:nvSpPr>
        <p:spPr bwMode="auto">
          <a:xfrm>
            <a:off x="577969" y="3053750"/>
            <a:ext cx="3348633" cy="1428214"/>
          </a:xfrm>
          <a:prstGeom prst="wedgeEllipseCallout">
            <a:avLst>
              <a:gd name="adj1" fmla="val -62235"/>
              <a:gd name="adj2" fmla="val 81730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smtClean="0">
                <a:latin typeface="Trebuchet MS" pitchFamily="34" charset="0"/>
              </a:rPr>
              <a:t>D</a:t>
            </a:r>
            <a:r>
              <a:rPr lang="sk-SK" dirty="0" smtClean="0">
                <a:latin typeface="Trebuchet MS" pitchFamily="34" charset="0"/>
              </a:rPr>
              <a:t>á sa z </a:t>
            </a:r>
            <a:r>
              <a:rPr lang="en-US" b="1" dirty="0" smtClean="0">
                <a:latin typeface="Trebuchet MS" pitchFamily="34" charset="0"/>
              </a:rPr>
              <a:t>A</a:t>
            </a:r>
            <a:r>
              <a:rPr lang="sk-SK" dirty="0" smtClean="0">
                <a:latin typeface="Trebuchet MS" pitchFamily="34" charset="0"/>
              </a:rPr>
              <a:t> do </a:t>
            </a:r>
            <a:r>
              <a:rPr lang="en-US" b="1" dirty="0" smtClean="0">
                <a:latin typeface="Trebuchet MS" pitchFamily="34" charset="0"/>
              </a:rPr>
              <a:t>G</a:t>
            </a:r>
            <a:r>
              <a:rPr lang="sk-SK" dirty="0" smtClean="0">
                <a:latin typeface="Trebuchet MS" pitchFamily="34" charset="0"/>
              </a:rPr>
              <a:t> dostať za menej ako </a:t>
            </a:r>
            <a:r>
              <a:rPr lang="en-US" dirty="0" smtClean="0">
                <a:latin typeface="Trebuchet MS" pitchFamily="34" charset="0"/>
              </a:rPr>
              <a:t>23</a:t>
            </a:r>
            <a:r>
              <a:rPr lang="sk-SK" dirty="0" smtClean="0">
                <a:latin typeface="Trebuchet MS" pitchFamily="34" charset="0"/>
              </a:rPr>
              <a:t> minút</a:t>
            </a:r>
            <a:r>
              <a:rPr lang="en-US" dirty="0" smtClean="0">
                <a:latin typeface="Trebuchet MS" pitchFamily="34" charset="0"/>
              </a:rPr>
              <a:t>?</a:t>
            </a:r>
            <a:endParaRPr lang="cs-CZ" dirty="0">
              <a:latin typeface="Courier New" pitchFamily="49" charset="0"/>
            </a:endParaRPr>
          </a:p>
        </p:txBody>
      </p:sp>
      <p:sp>
        <p:nvSpPr>
          <p:cNvPr id="7" name="Oval Callout 6"/>
          <p:cNvSpPr/>
          <p:nvPr/>
        </p:nvSpPr>
        <p:spPr bwMode="auto">
          <a:xfrm>
            <a:off x="1109932" y="4888301"/>
            <a:ext cx="3348633" cy="1428214"/>
          </a:xfrm>
          <a:prstGeom prst="wedgeEllipseCallout">
            <a:avLst>
              <a:gd name="adj1" fmla="val 60903"/>
              <a:gd name="adj2" fmla="val 82334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en-US" dirty="0" smtClean="0">
                <a:latin typeface="Trebuchet MS" pitchFamily="34" charset="0"/>
              </a:rPr>
              <a:t>D</a:t>
            </a:r>
            <a:r>
              <a:rPr lang="sk-SK" dirty="0" smtClean="0">
                <a:latin typeface="Trebuchet MS" pitchFamily="34" charset="0"/>
              </a:rPr>
              <a:t>á sa z </a:t>
            </a:r>
            <a:r>
              <a:rPr lang="en-US" b="1" dirty="0" smtClean="0">
                <a:latin typeface="Trebuchet MS" pitchFamily="34" charset="0"/>
              </a:rPr>
              <a:t>A</a:t>
            </a:r>
            <a:r>
              <a:rPr lang="sk-SK" dirty="0" smtClean="0">
                <a:latin typeface="Trebuchet MS" pitchFamily="34" charset="0"/>
              </a:rPr>
              <a:t> do </a:t>
            </a:r>
            <a:r>
              <a:rPr lang="en-US" b="1" dirty="0" smtClean="0">
                <a:latin typeface="Trebuchet MS" pitchFamily="34" charset="0"/>
              </a:rPr>
              <a:t>G</a:t>
            </a:r>
            <a:r>
              <a:rPr lang="sk-SK" dirty="0" smtClean="0">
                <a:latin typeface="Trebuchet MS" pitchFamily="34" charset="0"/>
              </a:rPr>
              <a:t> dostať </a:t>
            </a:r>
            <a:r>
              <a:rPr lang="en-US" dirty="0" err="1" smtClean="0">
                <a:latin typeface="Trebuchet MS" pitchFamily="34" charset="0"/>
              </a:rPr>
              <a:t>za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lacnej</a:t>
            </a:r>
            <a:r>
              <a:rPr lang="sk-SK" dirty="0" err="1" smtClean="0">
                <a:latin typeface="Trebuchet MS" pitchFamily="34" charset="0"/>
              </a:rPr>
              <a:t>šie</a:t>
            </a:r>
            <a:r>
              <a:rPr lang="sk-SK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ako</a:t>
            </a:r>
            <a:r>
              <a:rPr lang="en-US" dirty="0" smtClean="0">
                <a:latin typeface="Trebuchet MS" pitchFamily="34" charset="0"/>
              </a:rPr>
              <a:t> 23 </a:t>
            </a:r>
            <a:r>
              <a:rPr lang="sk-SK" dirty="0" smtClean="0">
                <a:latin typeface="Trebuchet MS" pitchFamily="34" charset="0"/>
              </a:rPr>
              <a:t>€</a:t>
            </a:r>
            <a:r>
              <a:rPr lang="en-US" dirty="0" smtClean="0">
                <a:latin typeface="Trebuchet MS" pitchFamily="34" charset="0"/>
              </a:rPr>
              <a:t>?</a:t>
            </a:r>
            <a:endParaRPr lang="cs-CZ" dirty="0">
              <a:latin typeface="Courier New" pitchFamily="49" charset="0"/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7302" y="3200311"/>
            <a:ext cx="4143375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Probl</a:t>
            </a:r>
            <a:r>
              <a:rPr lang="sk-SK" sz="4000" dirty="0" err="1" smtClean="0"/>
              <a:t>ém</a:t>
            </a:r>
            <a:r>
              <a:rPr lang="sk-SK" sz="4000" dirty="0" smtClean="0"/>
              <a:t> najkratšej cesty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 smtClean="0"/>
              <a:t>Praktické aplikácie:</a:t>
            </a:r>
          </a:p>
          <a:p>
            <a:pPr lvl="1" eaLnBrk="1" hangingPunct="1"/>
            <a:r>
              <a:rPr lang="en-US" dirty="0" err="1" smtClean="0"/>
              <a:t>GoogleMaps</a:t>
            </a:r>
            <a:endParaRPr lang="sk-SK" dirty="0" smtClean="0"/>
          </a:p>
          <a:p>
            <a:pPr lvl="1" eaLnBrk="1" hangingPunct="1"/>
            <a:r>
              <a:rPr lang="sk-SK" dirty="0" smtClean="0"/>
              <a:t>GPS navigácia</a:t>
            </a:r>
          </a:p>
          <a:p>
            <a:pPr lvl="1" eaLnBrk="1" hangingPunct="1"/>
            <a:r>
              <a:rPr lang="en-US" dirty="0" err="1" smtClean="0"/>
              <a:t>Cestovn</a:t>
            </a:r>
            <a:r>
              <a:rPr lang="sk-SK" dirty="0" smtClean="0"/>
              <a:t>é spojenia </a:t>
            </a:r>
            <a:r>
              <a:rPr lang="en-US" dirty="0" smtClean="0"/>
              <a:t>(MHD, </a:t>
            </a:r>
            <a:r>
              <a:rPr lang="en-US" dirty="0" err="1" smtClean="0"/>
              <a:t>autobusy</a:t>
            </a:r>
            <a:r>
              <a:rPr lang="en-US" dirty="0" smtClean="0"/>
              <a:t>, </a:t>
            </a:r>
            <a:r>
              <a:rPr lang="en-US" dirty="0" err="1" smtClean="0"/>
              <a:t>vlaky</a:t>
            </a:r>
            <a:r>
              <a:rPr lang="en-US" dirty="0" smtClean="0"/>
              <a:t>, </a:t>
            </a:r>
            <a:r>
              <a:rPr lang="en-US" dirty="0" err="1" smtClean="0"/>
              <a:t>lietadl</a:t>
            </a:r>
            <a:r>
              <a:rPr lang="sk-SK" dirty="0" smtClean="0"/>
              <a:t>á</a:t>
            </a:r>
            <a:r>
              <a:rPr lang="en-US" dirty="0" smtClean="0"/>
              <a:t>)</a:t>
            </a:r>
            <a:endParaRPr lang="sk-SK" dirty="0" smtClean="0"/>
          </a:p>
          <a:p>
            <a:pPr eaLnBrk="1" hangingPunct="1"/>
            <a:r>
              <a:rPr lang="en-US" b="1" dirty="0" err="1" smtClean="0"/>
              <a:t>Ot</a:t>
            </a:r>
            <a:r>
              <a:rPr lang="sk-SK" b="1" dirty="0" err="1" smtClean="0"/>
              <a:t>ázky</a:t>
            </a:r>
            <a:r>
              <a:rPr lang="sk-SK" b="1" dirty="0" smtClean="0"/>
              <a:t>:</a:t>
            </a:r>
          </a:p>
          <a:p>
            <a:pPr lvl="1" eaLnBrk="1" hangingPunct="1"/>
            <a:r>
              <a:rPr lang="sk-SK" dirty="0" smtClean="0"/>
              <a:t>Aká je najkratšia cesta z Medickej na Jesennú</a:t>
            </a:r>
            <a:r>
              <a:rPr lang="en-US" dirty="0" smtClean="0"/>
              <a:t>?</a:t>
            </a:r>
          </a:p>
          <a:p>
            <a:pPr lvl="1" eaLnBrk="1" hangingPunct="1"/>
            <a:r>
              <a:rPr lang="en-US" dirty="0" err="1" smtClean="0"/>
              <a:t>Kde</a:t>
            </a:r>
            <a:r>
              <a:rPr lang="en-US" dirty="0" smtClean="0"/>
              <a:t> je </a:t>
            </a:r>
            <a:r>
              <a:rPr lang="en-US" dirty="0" err="1" smtClean="0"/>
              <a:t>najbli</a:t>
            </a:r>
            <a:r>
              <a:rPr lang="sk-SK" dirty="0" err="1" smtClean="0"/>
              <a:t>žšia</a:t>
            </a:r>
            <a:r>
              <a:rPr lang="sk-SK" dirty="0" smtClean="0"/>
              <a:t> reštaurácia</a:t>
            </a:r>
            <a:r>
              <a:rPr lang="en-US" dirty="0" smtClean="0"/>
              <a:t>? A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tam </a:t>
            </a:r>
            <a:r>
              <a:rPr lang="en-US" dirty="0" err="1" smtClean="0"/>
              <a:t>dostanem</a:t>
            </a:r>
            <a:r>
              <a:rPr lang="en-US" dirty="0" smtClean="0"/>
              <a:t>?</a:t>
            </a:r>
            <a:endParaRPr lang="sk-SK" dirty="0" smtClean="0"/>
          </a:p>
          <a:p>
            <a:pPr lvl="1" eaLnBrk="1" hangingPunct="1"/>
            <a:r>
              <a:rPr lang="sk-SK" dirty="0" smtClean="0"/>
              <a:t>Zoznam všetkých čerpacích staníc do 20 km cesty.</a:t>
            </a:r>
          </a:p>
          <a:p>
            <a:pPr lvl="1" eaLnBrk="1" hangingPunct="1"/>
            <a:r>
              <a:rPr lang="sk-SK" dirty="0" smtClean="0"/>
              <a:t>Aká je aktuálne najrýchlejšia cesta z KE do BA</a:t>
            </a:r>
            <a:r>
              <a:rPr lang="en-US" dirty="0" smtClean="0"/>
              <a:t>?</a:t>
            </a:r>
          </a:p>
          <a:p>
            <a:pPr lvl="1" eaLnBrk="1" hangingPunct="1">
              <a:buFont typeface="Arial" pitchFamily="34" charset="0"/>
              <a:buChar char="•"/>
            </a:pPr>
            <a:endParaRPr lang="en-US" dirty="0" smtClean="0"/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Probl</a:t>
            </a:r>
            <a:r>
              <a:rPr lang="sk-SK" sz="4000" smtClean="0"/>
              <a:t>ém najkratšej cesty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sz="2400" b="1" dirty="0" smtClean="0">
                <a:solidFill>
                  <a:srgbClr val="FF0000"/>
                </a:solidFill>
              </a:rPr>
              <a:t>ohodnotený orientovaný graf </a:t>
            </a:r>
            <a:r>
              <a:rPr lang="sk-SK" sz="2400" dirty="0" smtClean="0"/>
              <a:t>popisujúc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sk-SK" sz="2400" dirty="0" smtClean="0"/>
              <a:t>„cestnú“ sieť</a:t>
            </a:r>
            <a:endParaRPr lang="en-US" sz="2400" dirty="0" smtClean="0"/>
          </a:p>
          <a:p>
            <a:pPr lvl="1" eaLnBrk="1" hangingPunct="1"/>
            <a:r>
              <a:rPr lang="sk-SK" sz="2000" dirty="0" smtClean="0"/>
              <a:t>a</a:t>
            </a:r>
            <a:r>
              <a:rPr lang="en-US" sz="2000" dirty="0" smtClean="0"/>
              <a:t>k je </a:t>
            </a:r>
            <a:r>
              <a:rPr lang="en-US" sz="2000" dirty="0" err="1" smtClean="0"/>
              <a:t>neorientovan</a:t>
            </a:r>
            <a:r>
              <a:rPr lang="sk-SK" sz="2000" dirty="0" smtClean="0"/>
              <a:t>ý graf, každú hranu pridáme ako dva šípy</a:t>
            </a:r>
          </a:p>
          <a:p>
            <a:pPr eaLnBrk="1" hangingPunct="1"/>
            <a:r>
              <a:rPr lang="sk-SK" sz="2400" dirty="0" smtClean="0"/>
              <a:t>počiatočný vrchol – </a:t>
            </a:r>
            <a:r>
              <a:rPr lang="sk-SK" sz="2400" dirty="0" smtClean="0">
                <a:solidFill>
                  <a:srgbClr val="FF0000"/>
                </a:solidFill>
              </a:rPr>
              <a:t>štart</a:t>
            </a:r>
          </a:p>
          <a:p>
            <a:pPr eaLnBrk="1" hangingPunct="1"/>
            <a:r>
              <a:rPr lang="sk-SK" sz="2400" dirty="0" smtClean="0"/>
              <a:t>koncový vrchol – </a:t>
            </a:r>
            <a:r>
              <a:rPr lang="sk-SK" sz="2400" dirty="0" smtClean="0">
                <a:solidFill>
                  <a:srgbClr val="FF0000"/>
                </a:solidFill>
              </a:rPr>
              <a:t>cieľ</a:t>
            </a:r>
          </a:p>
          <a:p>
            <a:pPr eaLnBrk="1" hangingPunct="1"/>
            <a:r>
              <a:rPr lang="sk-SK" sz="2400" dirty="0" smtClean="0"/>
              <a:t>hľadáme takú</a:t>
            </a:r>
            <a:r>
              <a:rPr lang="en-US" sz="2400" dirty="0" smtClean="0"/>
              <a:t> </a:t>
            </a:r>
            <a:r>
              <a:rPr lang="en-US" sz="2400" b="1" dirty="0" err="1" smtClean="0"/>
              <a:t>orientovan</a:t>
            </a:r>
            <a:r>
              <a:rPr lang="sk-SK" sz="2400" b="1" dirty="0" smtClean="0"/>
              <a:t>ú </a:t>
            </a:r>
            <a:r>
              <a:rPr lang="sk-SK" sz="2400" b="1" dirty="0" smtClean="0">
                <a:solidFill>
                  <a:srgbClr val="FF0000"/>
                </a:solidFill>
              </a:rPr>
              <a:t>cestu</a:t>
            </a:r>
            <a:r>
              <a:rPr lang="sk-SK" sz="2400" dirty="0" smtClean="0"/>
              <a:t> zo štartového vrcholu do cieľového vrcholu, že jej </a:t>
            </a:r>
            <a:r>
              <a:rPr lang="sk-SK" sz="2400" b="1" dirty="0" smtClean="0">
                <a:solidFill>
                  <a:srgbClr val="FF0000"/>
                </a:solidFill>
              </a:rPr>
              <a:t>cena </a:t>
            </a:r>
            <a:r>
              <a:rPr lang="en-US" sz="2400" dirty="0" smtClean="0"/>
              <a:t>(</a:t>
            </a:r>
            <a:r>
              <a:rPr lang="en-US" sz="2400" b="1" dirty="0" err="1" smtClean="0"/>
              <a:t>ohodnotenie</a:t>
            </a:r>
            <a:r>
              <a:rPr lang="en-US" sz="2400" dirty="0" smtClean="0"/>
              <a:t>, </a:t>
            </a:r>
            <a:r>
              <a:rPr lang="en-US" sz="2400" b="1" dirty="0" smtClean="0"/>
              <a:t>d</a:t>
            </a:r>
            <a:r>
              <a:rPr lang="sk-SK" sz="2400" b="1" dirty="0" err="1" smtClean="0"/>
              <a:t>ĺžka</a:t>
            </a:r>
            <a:r>
              <a:rPr lang="sk-SK" sz="2400" dirty="0" smtClean="0"/>
              <a:t>, ...</a:t>
            </a:r>
            <a:r>
              <a:rPr lang="en-US" sz="2400" dirty="0" smtClean="0"/>
              <a:t>) </a:t>
            </a:r>
            <a:r>
              <a:rPr lang="sk-SK" sz="2400" b="1" dirty="0" smtClean="0">
                <a:solidFill>
                  <a:srgbClr val="FF0000"/>
                </a:solidFill>
              </a:rPr>
              <a:t>je minimálna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sk-SK" sz="2000" dirty="0" smtClean="0"/>
              <a:t>v</a:t>
            </a:r>
            <a:r>
              <a:rPr lang="en-US" sz="2000" dirty="0" smtClean="0"/>
              <a:t> </a:t>
            </a:r>
            <a:r>
              <a:rPr lang="en-US" sz="2000" dirty="0" err="1" smtClean="0"/>
              <a:t>porovnan</a:t>
            </a:r>
            <a:r>
              <a:rPr lang="sk-SK" sz="2000" dirty="0" smtClean="0"/>
              <a:t>í s BFS neminimalizujeme počet hrán, ale súčet ohodnotení hrán tvoriacich cestu:</a:t>
            </a:r>
          </a:p>
          <a:p>
            <a:pPr lvl="2" eaLnBrk="1" hangingPunct="1"/>
            <a:r>
              <a:rPr lang="sk-SK" sz="1800" dirty="0" smtClean="0"/>
              <a:t>priamy autobus Prešov – Londýn </a:t>
            </a:r>
            <a:r>
              <a:rPr lang="en-US" sz="1800" dirty="0" smtClean="0"/>
              <a:t>(1 </a:t>
            </a:r>
            <a:r>
              <a:rPr lang="en-US" sz="1800" dirty="0" err="1" smtClean="0"/>
              <a:t>hrana</a:t>
            </a:r>
            <a:r>
              <a:rPr lang="en-US" sz="1800" dirty="0" smtClean="0"/>
              <a:t>)</a:t>
            </a:r>
            <a:r>
              <a:rPr lang="sk-SK" sz="1800" dirty="0" smtClean="0"/>
              <a:t> </a:t>
            </a:r>
            <a:r>
              <a:rPr lang="sk-SK" sz="1800" dirty="0" err="1" smtClean="0"/>
              <a:t>vs</a:t>
            </a:r>
            <a:r>
              <a:rPr lang="sk-SK" sz="1800" dirty="0" smtClean="0"/>
              <a:t>. autobus Prešov – Košice</a:t>
            </a:r>
            <a:r>
              <a:rPr lang="en-US" sz="1800" dirty="0" smtClean="0"/>
              <a:t>, </a:t>
            </a:r>
            <a:r>
              <a:rPr lang="sk-SK" sz="1800" dirty="0" smtClean="0"/>
              <a:t>letecky Košice – </a:t>
            </a:r>
            <a:r>
              <a:rPr lang="en-US" sz="1800" dirty="0" err="1" smtClean="0"/>
              <a:t>Viede</a:t>
            </a:r>
            <a:r>
              <a:rPr lang="sk-SK" sz="1800" dirty="0" smtClean="0"/>
              <a:t>ň a Viedeň - Londýn</a:t>
            </a:r>
            <a:r>
              <a:rPr lang="en-US" sz="1800" dirty="0" smtClean="0"/>
              <a:t> (3 </a:t>
            </a:r>
            <a:r>
              <a:rPr lang="en-US" sz="1800" dirty="0" err="1" smtClean="0"/>
              <a:t>hrany</a:t>
            </a:r>
            <a:r>
              <a:rPr lang="en-US" sz="1800" dirty="0" smtClean="0"/>
              <a:t>)</a:t>
            </a:r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879894" y="6064370"/>
            <a:ext cx="7401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+mj-lt"/>
              </a:rPr>
              <a:t>Ako</a:t>
            </a:r>
            <a:r>
              <a:rPr lang="en-US" sz="2400" b="1" dirty="0" smtClean="0">
                <a:latin typeface="+mj-lt"/>
              </a:rPr>
              <a:t> n</a:t>
            </a:r>
            <a:r>
              <a:rPr lang="sk-SK" sz="2400" b="1" dirty="0" err="1" smtClean="0">
                <a:latin typeface="+mj-lt"/>
              </a:rPr>
              <a:t>ájsť</a:t>
            </a:r>
            <a:r>
              <a:rPr lang="sk-SK" sz="2400" b="1" dirty="0" smtClean="0">
                <a:latin typeface="+mj-lt"/>
              </a:rPr>
              <a:t> najkratšiu </a:t>
            </a:r>
            <a:r>
              <a:rPr lang="en-US" sz="2400" b="1" dirty="0" smtClean="0">
                <a:latin typeface="+mj-lt"/>
              </a:rPr>
              <a:t>(</a:t>
            </a:r>
            <a:r>
              <a:rPr lang="en-US" sz="2400" b="1" dirty="0" err="1" smtClean="0">
                <a:latin typeface="+mj-lt"/>
              </a:rPr>
              <a:t>najlacnej</a:t>
            </a:r>
            <a:r>
              <a:rPr lang="sk-SK" sz="2400" b="1" dirty="0" err="1" smtClean="0">
                <a:latin typeface="+mj-lt"/>
              </a:rPr>
              <a:t>šiu</a:t>
            </a:r>
            <a:r>
              <a:rPr lang="en-US" sz="2400" b="1" dirty="0" smtClean="0">
                <a:latin typeface="+mj-lt"/>
              </a:rPr>
              <a:t>) </a:t>
            </a:r>
            <a:r>
              <a:rPr lang="en-US" sz="2400" b="1" dirty="0" err="1" smtClean="0">
                <a:latin typeface="+mj-lt"/>
              </a:rPr>
              <a:t>cestu</a:t>
            </a:r>
            <a:r>
              <a:rPr lang="en-US" sz="2400" b="1" dirty="0" smtClean="0">
                <a:latin typeface="+mj-lt"/>
              </a:rPr>
              <a:t> v </a:t>
            </a:r>
            <a:r>
              <a:rPr lang="en-US" sz="2400" b="1" dirty="0" err="1" smtClean="0">
                <a:latin typeface="+mj-lt"/>
              </a:rPr>
              <a:t>grafe</a:t>
            </a:r>
            <a:r>
              <a:rPr lang="en-US" sz="2400" b="1" dirty="0" smtClean="0">
                <a:latin typeface="+mj-lt"/>
              </a:rPr>
              <a:t>?</a:t>
            </a:r>
            <a:r>
              <a:rPr lang="sk-SK" sz="2400" b="1" dirty="0" smtClean="0">
                <a:latin typeface="+mj-lt"/>
              </a:rPr>
              <a:t> </a:t>
            </a:r>
            <a:endParaRPr lang="sk-SK" sz="2400" b="1" dirty="0">
              <a:latin typeface="+mj-lt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H="1" flipV="1">
            <a:off x="5579705" y="2183363"/>
            <a:ext cx="573567" cy="63535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058736" y="2621377"/>
            <a:ext cx="2329484" cy="52322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2800" b="1" dirty="0" smtClean="0">
                <a:latin typeface="Trebuchet MS" pitchFamily="34" charset="0"/>
              </a:rPr>
              <a:t>Dôležité</a:t>
            </a:r>
            <a:r>
              <a:rPr lang="en-US" sz="2800" b="1" dirty="0" smtClean="0">
                <a:latin typeface="Trebuchet MS" pitchFamily="34" charset="0"/>
              </a:rPr>
              <a:t>!!!</a:t>
            </a:r>
            <a:endParaRPr lang="cs-CZ" sz="2800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k-SK" dirty="0" err="1" smtClean="0"/>
              <a:t>čať</a:t>
            </a:r>
            <a:r>
              <a:rPr lang="en-US" dirty="0" smtClean="0"/>
              <a:t>?</a:t>
            </a:r>
            <a:endParaRPr lang="sk-SK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Inšpirácia</a:t>
            </a:r>
            <a:r>
              <a:rPr lang="en-US" dirty="0" smtClean="0"/>
              <a:t> v </a:t>
            </a:r>
            <a:r>
              <a:rPr lang="en-US" dirty="0" err="1" smtClean="0"/>
              <a:t>dynamickom</a:t>
            </a:r>
            <a:r>
              <a:rPr lang="en-US" dirty="0" smtClean="0"/>
              <a:t> </a:t>
            </a:r>
            <a:r>
              <a:rPr lang="en-US" dirty="0" err="1" smtClean="0"/>
              <a:t>programovan</a:t>
            </a:r>
            <a:r>
              <a:rPr lang="sk-SK" dirty="0" smtClean="0"/>
              <a:t>í</a:t>
            </a:r>
            <a:r>
              <a:rPr lang="en-US" dirty="0" smtClean="0"/>
              <a:t>?</a:t>
            </a:r>
            <a:r>
              <a:rPr lang="sk-SK" dirty="0" smtClean="0"/>
              <a:t> </a:t>
            </a:r>
          </a:p>
          <a:p>
            <a:pPr lvl="1" eaLnBrk="1" hangingPunct="1"/>
            <a:r>
              <a:rPr lang="sk-SK" dirty="0" smtClean="0"/>
              <a:t>riešme všeobecnejší problém...</a:t>
            </a:r>
          </a:p>
          <a:p>
            <a:pPr lvl="1" eaLnBrk="1" hangingPunct="1"/>
            <a:r>
              <a:rPr lang="sk-SK" dirty="0" smtClean="0"/>
              <a:t>kopa úvah, ktorá skončí nakoniec pár cyklami...</a:t>
            </a:r>
            <a:endParaRPr lang="en-US" dirty="0" smtClean="0"/>
          </a:p>
          <a:p>
            <a:pPr eaLnBrk="1" hangingPunct="1"/>
            <a:r>
              <a:rPr lang="sk-SK" b="1" dirty="0" smtClean="0">
                <a:solidFill>
                  <a:srgbClr val="FF0000"/>
                </a:solidFill>
              </a:rPr>
              <a:t>Hľadajme dĺžku </a:t>
            </a:r>
            <a:r>
              <a:rPr lang="sk-SK" b="1" dirty="0" err="1" smtClean="0">
                <a:solidFill>
                  <a:srgbClr val="FF0000"/>
                </a:solidFill>
              </a:rPr>
              <a:t>najkratšiej</a:t>
            </a:r>
            <a:r>
              <a:rPr lang="sk-SK" b="1" dirty="0" smtClean="0">
                <a:solidFill>
                  <a:srgbClr val="FF0000"/>
                </a:solidFill>
              </a:rPr>
              <a:t> cesty </a:t>
            </a:r>
            <a:r>
              <a:rPr lang="sk-SK" dirty="0" smtClean="0"/>
              <a:t>zo štartovacieho vrcholu do </a:t>
            </a:r>
            <a:r>
              <a:rPr lang="sk-SK" b="1" dirty="0" smtClean="0">
                <a:solidFill>
                  <a:srgbClr val="FF0000"/>
                </a:solidFill>
              </a:rPr>
              <a:t>všetkých</a:t>
            </a:r>
            <a:r>
              <a:rPr lang="sk-SK" dirty="0" smtClean="0"/>
              <a:t> vrcholov grafu</a:t>
            </a:r>
          </a:p>
          <a:p>
            <a:pPr lvl="1" eaLnBrk="1" hangingPunct="1"/>
            <a:r>
              <a:rPr lang="sk-SK" dirty="0" smtClean="0"/>
              <a:t>označme </a:t>
            </a:r>
            <a:r>
              <a:rPr lang="el-G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[u] </a:t>
            </a:r>
            <a:r>
              <a:rPr lang="en-US" dirty="0" smtClean="0"/>
              <a:t>d</a:t>
            </a:r>
            <a:r>
              <a:rPr lang="sk-SK" dirty="0" err="1" smtClean="0"/>
              <a:t>ĺžku</a:t>
            </a:r>
            <a:r>
              <a:rPr lang="sk-SK" dirty="0" smtClean="0"/>
              <a:t> najkratšej cesty zo štartovacieho vrcholu </a:t>
            </a:r>
            <a:r>
              <a:rPr lang="sk-SK" b="1" dirty="0" smtClean="0"/>
              <a:t>s</a:t>
            </a:r>
            <a:r>
              <a:rPr lang="sk-SK" dirty="0" smtClean="0"/>
              <a:t> do vrcholu </a:t>
            </a:r>
            <a:r>
              <a:rPr lang="sk-SK" b="1" dirty="0" smtClean="0"/>
              <a:t>u</a:t>
            </a:r>
          </a:p>
          <a:p>
            <a:pPr lvl="1" eaLnBrk="1" hangingPunct="1"/>
            <a:r>
              <a:rPr lang="sk-SK" dirty="0" smtClean="0"/>
              <a:t>po </a:t>
            </a:r>
            <a:r>
              <a:rPr lang="en-US" dirty="0" err="1" smtClean="0"/>
              <a:t>vy</a:t>
            </a:r>
            <a:r>
              <a:rPr lang="sk-SK" dirty="0" smtClean="0"/>
              <a:t>počítaní </a:t>
            </a:r>
            <a:r>
              <a:rPr lang="el-G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[u]</a:t>
            </a:r>
            <a:r>
              <a:rPr lang="sk-SK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k-SK" dirty="0" smtClean="0"/>
              <a:t>pre všetky vrcholy </a:t>
            </a:r>
            <a:r>
              <a:rPr lang="sk-SK" b="1" dirty="0" smtClean="0">
                <a:solidFill>
                  <a:srgbClr val="FF0000"/>
                </a:solidFill>
              </a:rPr>
              <a:t>spätným </a:t>
            </a:r>
            <a:r>
              <a:rPr lang="en-US" b="1" dirty="0" err="1" smtClean="0">
                <a:solidFill>
                  <a:srgbClr val="FF0000"/>
                </a:solidFill>
              </a:rPr>
              <a:t>preh</a:t>
            </a:r>
            <a:r>
              <a:rPr lang="sk-SK" b="1" dirty="0" err="1" smtClean="0">
                <a:solidFill>
                  <a:srgbClr val="FF0000"/>
                </a:solidFill>
              </a:rPr>
              <a:t>ľadávaním</a:t>
            </a:r>
            <a:r>
              <a:rPr lang="sk-SK" b="1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nájdeme cestu </a:t>
            </a:r>
            <a:r>
              <a:rPr lang="en-US" dirty="0" smtClean="0"/>
              <a:t>(</a:t>
            </a:r>
            <a:r>
              <a:rPr lang="en-US" dirty="0" err="1" smtClean="0"/>
              <a:t>viac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cvi</a:t>
            </a:r>
            <a:r>
              <a:rPr lang="sk-SK" dirty="0" err="1" smtClean="0"/>
              <a:t>čeniach</a:t>
            </a:r>
            <a:r>
              <a:rPr lang="en-US" dirty="0" smtClean="0"/>
              <a:t>)</a:t>
            </a:r>
          </a:p>
          <a:p>
            <a:pPr lvl="2" eaLnBrk="1" hangingPunct="1"/>
            <a:r>
              <a:rPr lang="sk-SK" b="1" dirty="0" smtClean="0">
                <a:solidFill>
                  <a:srgbClr val="FF0000"/>
                </a:solidFill>
              </a:rPr>
              <a:t>n</a:t>
            </a:r>
            <a:r>
              <a:rPr lang="en-US" b="1" dirty="0" err="1" smtClean="0">
                <a:solidFill>
                  <a:srgbClr val="FF0000"/>
                </a:solidFill>
              </a:rPr>
              <a:t>ajkrat</a:t>
            </a:r>
            <a:r>
              <a:rPr lang="sk-SK" b="1" dirty="0" err="1" smtClean="0">
                <a:solidFill>
                  <a:srgbClr val="FF0000"/>
                </a:solidFill>
              </a:rPr>
              <a:t>ších</a:t>
            </a:r>
            <a:r>
              <a:rPr lang="sk-SK" b="1" dirty="0" smtClean="0">
                <a:solidFill>
                  <a:srgbClr val="FF0000"/>
                </a:solidFill>
              </a:rPr>
              <a:t> ciest</a:t>
            </a:r>
            <a:r>
              <a:rPr lang="sk-SK" dirty="0" smtClean="0"/>
              <a:t> do vrcholu </a:t>
            </a:r>
            <a:r>
              <a:rPr lang="sk-SK" b="1" dirty="0" smtClean="0">
                <a:solidFill>
                  <a:srgbClr val="FF0000"/>
                </a:solidFill>
              </a:rPr>
              <a:t>môže byť viacero</a:t>
            </a:r>
            <a:r>
              <a:rPr lang="en-US" dirty="0" smtClean="0"/>
              <a:t>, v</a:t>
            </a:r>
            <a:r>
              <a:rPr lang="sk-SK" dirty="0" err="1" smtClean="0"/>
              <a:t>šetky</a:t>
            </a:r>
            <a:r>
              <a:rPr lang="sk-SK" dirty="0" smtClean="0"/>
              <a:t> ale majú rovnaké ohodnotenie </a:t>
            </a:r>
            <a:r>
              <a:rPr lang="en-US" dirty="0" smtClean="0"/>
              <a:t>(</a:t>
            </a:r>
            <a:r>
              <a:rPr lang="sk-SK" dirty="0" smtClean="0"/>
              <a:t>„dĺžku“</a:t>
            </a:r>
            <a:r>
              <a:rPr lang="en-US" dirty="0" smtClean="0"/>
              <a:t>), </a:t>
            </a:r>
            <a:r>
              <a:rPr lang="en-US" dirty="0" err="1" smtClean="0"/>
              <a:t>ktor</a:t>
            </a:r>
            <a:r>
              <a:rPr lang="sk-SK" dirty="0" smtClean="0"/>
              <a:t>é je </a:t>
            </a:r>
            <a:r>
              <a:rPr lang="sk-SK" b="1" dirty="0" smtClean="0"/>
              <a:t>najmenšie možné</a:t>
            </a:r>
          </a:p>
          <a:p>
            <a:pPr lvl="1" eaLnBrk="1" hangingPunct="1"/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Pozorovani</a:t>
            </a:r>
            <a:r>
              <a:rPr lang="sk-SK" smtClean="0"/>
              <a:t>e </a:t>
            </a:r>
            <a:r>
              <a:rPr lang="en-US" smtClean="0"/>
              <a:t>1</a:t>
            </a:r>
            <a:endParaRPr lang="sk-SK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sPuv</a:t>
            </a:r>
            <a:r>
              <a:rPr lang="en-US" dirty="0" smtClean="0"/>
              <a:t> je </a:t>
            </a:r>
            <a:r>
              <a:rPr lang="en-US" b="1" dirty="0" err="1" smtClean="0">
                <a:solidFill>
                  <a:srgbClr val="FF0000"/>
                </a:solidFill>
              </a:rPr>
              <a:t>najkrat</a:t>
            </a:r>
            <a:r>
              <a:rPr lang="sk-SK" b="1" dirty="0" err="1" smtClean="0">
                <a:solidFill>
                  <a:srgbClr val="FF0000"/>
                </a:solidFill>
              </a:rPr>
              <a:t>šia</a:t>
            </a:r>
            <a:r>
              <a:rPr lang="sk-SK" dirty="0" smtClean="0"/>
              <a:t> cesta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r>
              <a:rPr lang="sk-SK" dirty="0" smtClean="0"/>
              <a:t>, potom </a:t>
            </a:r>
            <a:r>
              <a:rPr lang="sk-SK" i="1" dirty="0" err="1" smtClean="0">
                <a:latin typeface="Times New Roman" pitchFamily="18" charset="0"/>
                <a:cs typeface="Times New Roman" pitchFamily="18" charset="0"/>
              </a:rPr>
              <a:t>sPu</a:t>
            </a:r>
            <a:r>
              <a:rPr lang="sk-SK" dirty="0" smtClean="0"/>
              <a:t> je najkratšia cesta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u</a:t>
            </a:r>
            <a:r>
              <a:rPr lang="sk-SK" dirty="0" smtClean="0"/>
              <a:t>.</a:t>
            </a:r>
          </a:p>
        </p:txBody>
      </p:sp>
      <p:sp>
        <p:nvSpPr>
          <p:cNvPr id="15364" name="Oval 3"/>
          <p:cNvSpPr>
            <a:spLocks noChangeArrowheads="1"/>
          </p:cNvSpPr>
          <p:nvPr/>
        </p:nvSpPr>
        <p:spPr bwMode="auto">
          <a:xfrm>
            <a:off x="785813" y="3786188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5" name="Oval 4"/>
          <p:cNvSpPr>
            <a:spLocks noChangeArrowheads="1"/>
          </p:cNvSpPr>
          <p:nvPr/>
        </p:nvSpPr>
        <p:spPr bwMode="auto">
          <a:xfrm>
            <a:off x="3357563" y="3786188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4572000" y="3786188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7" name="Oval 8"/>
          <p:cNvSpPr>
            <a:spLocks noChangeArrowheads="1"/>
          </p:cNvSpPr>
          <p:nvPr/>
        </p:nvSpPr>
        <p:spPr bwMode="auto">
          <a:xfrm>
            <a:off x="1500188" y="3786188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68" name="Oval 9"/>
          <p:cNvSpPr>
            <a:spLocks noChangeArrowheads="1"/>
          </p:cNvSpPr>
          <p:nvPr/>
        </p:nvSpPr>
        <p:spPr bwMode="auto">
          <a:xfrm>
            <a:off x="2714625" y="3786188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5369" name="Straight Arrow Connector 11"/>
          <p:cNvCxnSpPr>
            <a:cxnSpLocks noChangeShapeType="1"/>
            <a:stCxn id="15364" idx="6"/>
            <a:endCxn id="15367" idx="2"/>
          </p:cNvCxnSpPr>
          <p:nvPr/>
        </p:nvCxnSpPr>
        <p:spPr bwMode="auto">
          <a:xfrm>
            <a:off x="928688" y="3857625"/>
            <a:ext cx="5715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5370" name="Straight Arrow Connector 13"/>
          <p:cNvCxnSpPr>
            <a:cxnSpLocks noChangeShapeType="1"/>
            <a:stCxn id="15368" idx="6"/>
          </p:cNvCxnSpPr>
          <p:nvPr/>
        </p:nvCxnSpPr>
        <p:spPr bwMode="auto">
          <a:xfrm>
            <a:off x="2857500" y="3857625"/>
            <a:ext cx="500063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5371" name="Straight Arrow Connector 15"/>
          <p:cNvCxnSpPr>
            <a:cxnSpLocks noChangeShapeType="1"/>
            <a:stCxn id="15365" idx="6"/>
            <a:endCxn id="15366" idx="2"/>
          </p:cNvCxnSpPr>
          <p:nvPr/>
        </p:nvCxnSpPr>
        <p:spPr bwMode="auto">
          <a:xfrm>
            <a:off x="3500438" y="3857625"/>
            <a:ext cx="1071562" cy="1588"/>
          </a:xfrm>
          <a:prstGeom prst="straightConnector1">
            <a:avLst/>
          </a:prstGeom>
          <a:noFill/>
          <a:ln w="158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5372" name="Straight Arrow Connector 17"/>
          <p:cNvCxnSpPr>
            <a:cxnSpLocks noChangeShapeType="1"/>
            <a:stCxn id="15367" idx="6"/>
            <a:endCxn id="15368" idx="2"/>
          </p:cNvCxnSpPr>
          <p:nvPr/>
        </p:nvCxnSpPr>
        <p:spPr bwMode="auto">
          <a:xfrm>
            <a:off x="1643063" y="3857625"/>
            <a:ext cx="1071562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19" name="TextBox 18"/>
          <p:cNvSpPr txBox="1"/>
          <p:nvPr/>
        </p:nvSpPr>
        <p:spPr>
          <a:xfrm>
            <a:off x="703263" y="3357563"/>
            <a:ext cx="357187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endParaRPr lang="sk-SK" i="1" dirty="0">
              <a:solidFill>
                <a:schemeClr val="tx1"/>
              </a:solidFill>
              <a:latin typeface="Times New Roman" pitchFamily="18" charset="0"/>
              <a:ea typeface="MS Gothic" charset="-128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60725" y="3357563"/>
            <a:ext cx="357188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u</a:t>
            </a:r>
            <a:endParaRPr lang="sk-SK" i="1" dirty="0">
              <a:solidFill>
                <a:schemeClr val="tx1"/>
              </a:solidFill>
              <a:latin typeface="Times New Roman" pitchFamily="18" charset="0"/>
              <a:ea typeface="MS Gothic" charset="-128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468813" y="3357563"/>
            <a:ext cx="357187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v</a:t>
            </a:r>
            <a:endParaRPr lang="sk-SK" i="1" dirty="0">
              <a:solidFill>
                <a:schemeClr val="tx1"/>
              </a:solidFill>
              <a:latin typeface="Times New Roman" pitchFamily="18" charset="0"/>
              <a:ea typeface="MS Gothic" charset="-128"/>
              <a:cs typeface="Times New Roman" pitchFamily="18" charset="0"/>
            </a:endParaRPr>
          </a:p>
        </p:txBody>
      </p:sp>
      <p:sp>
        <p:nvSpPr>
          <p:cNvPr id="15376" name="Right Brace 21"/>
          <p:cNvSpPr>
            <a:spLocks/>
          </p:cNvSpPr>
          <p:nvPr/>
        </p:nvSpPr>
        <p:spPr bwMode="auto">
          <a:xfrm rot="5400000">
            <a:off x="2000102" y="2791696"/>
            <a:ext cx="285750" cy="2664000"/>
          </a:xfrm>
          <a:prstGeom prst="rightBrace">
            <a:avLst>
              <a:gd name="adj1" fmla="val 86080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377" name="Right Brace 22"/>
          <p:cNvSpPr>
            <a:spLocks/>
          </p:cNvSpPr>
          <p:nvPr/>
        </p:nvSpPr>
        <p:spPr bwMode="auto">
          <a:xfrm rot="-5400000">
            <a:off x="2592391" y="1386005"/>
            <a:ext cx="285750" cy="3852000"/>
          </a:xfrm>
          <a:prstGeom prst="rightBrace">
            <a:avLst>
              <a:gd name="adj1" fmla="val 86094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4" name="TextBox 23"/>
          <p:cNvSpPr txBox="1"/>
          <p:nvPr/>
        </p:nvSpPr>
        <p:spPr>
          <a:xfrm>
            <a:off x="902539" y="2429952"/>
            <a:ext cx="357187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n</a:t>
            </a:r>
            <a:r>
              <a:rPr lang="en-US" sz="1800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ajkrat</a:t>
            </a:r>
            <a:r>
              <a:rPr lang="sk-SK" sz="1800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šia</a:t>
            </a:r>
            <a:r>
              <a:rPr lang="sk-SK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 cesta z </a:t>
            </a:r>
            <a:r>
              <a:rPr lang="sk-SK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sk-SK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 do </a:t>
            </a:r>
            <a:r>
              <a:rPr lang="sk-SK" i="1" dirty="0" smtClean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v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l-GR" dirty="0" smtClean="0">
                <a:solidFill>
                  <a:srgbClr val="FF0000"/>
                </a:solidFill>
                <a:latin typeface="Times New Roman" pitchFamily="16" charset="0"/>
                <a:ea typeface="MS Gothic" charset="-128"/>
              </a:rPr>
              <a:t>δ</a:t>
            </a:r>
            <a:r>
              <a:rPr lang="sk-SK" baseline="-25000" dirty="0" smtClean="0">
                <a:solidFill>
                  <a:srgbClr val="FF0000"/>
                </a:solidFill>
                <a:latin typeface="Times New Roman" pitchFamily="16" charset="0"/>
                <a:ea typeface="MS Gothic" charset="-128"/>
              </a:rPr>
              <a:t>s</a:t>
            </a:r>
            <a:r>
              <a:rPr lang="en-US" dirty="0" smtClean="0">
                <a:solidFill>
                  <a:srgbClr val="FF0000"/>
                </a:solidFill>
                <a:latin typeface="Times New Roman" pitchFamily="16" charset="0"/>
                <a:ea typeface="MS Gothic" charset="-128"/>
              </a:rPr>
              <a:t>[v]</a:t>
            </a:r>
            <a:endParaRPr lang="sk-SK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1535" y="4240692"/>
            <a:ext cx="3446463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l-GR" dirty="0" smtClean="0">
                <a:solidFill>
                  <a:srgbClr val="FF0000"/>
                </a:solidFill>
                <a:latin typeface="Times New Roman" pitchFamily="16" charset="0"/>
                <a:ea typeface="MS Gothic" charset="-128"/>
              </a:rPr>
              <a:t>δ</a:t>
            </a:r>
            <a:r>
              <a:rPr lang="sk-SK" baseline="-25000" dirty="0" smtClean="0">
                <a:solidFill>
                  <a:srgbClr val="FF0000"/>
                </a:solidFill>
                <a:latin typeface="Times New Roman" pitchFamily="16" charset="0"/>
                <a:ea typeface="MS Gothic" charset="-128"/>
              </a:rPr>
              <a:t>s</a:t>
            </a:r>
            <a:r>
              <a:rPr lang="en-US" dirty="0" smtClean="0">
                <a:solidFill>
                  <a:srgbClr val="FF0000"/>
                </a:solidFill>
                <a:latin typeface="Times New Roman" pitchFamily="16" charset="0"/>
                <a:ea typeface="MS Gothic" charset="-128"/>
              </a:rPr>
              <a:t>[u]</a:t>
            </a:r>
            <a:endParaRPr lang="sk-SK" dirty="0" smtClean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1800" dirty="0" smtClean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n</a:t>
            </a:r>
            <a:r>
              <a:rPr lang="en-US" sz="1800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ajkrat</a:t>
            </a:r>
            <a:r>
              <a:rPr lang="sk-SK" sz="1800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šia</a:t>
            </a:r>
            <a:r>
              <a:rPr lang="sk-SK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 cesta z </a:t>
            </a:r>
            <a:r>
              <a:rPr lang="sk-SK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sk-SK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 do </a:t>
            </a:r>
            <a:r>
              <a:rPr lang="sk-SK" i="1" dirty="0" smtClean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u</a:t>
            </a:r>
            <a:endParaRPr lang="sk-SK" sz="1800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09838" y="3478422"/>
            <a:ext cx="85725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1800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c(</a:t>
            </a:r>
            <a:r>
              <a:rPr lang="en-US" sz="1800" i="1" dirty="0" err="1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u,v</a:t>
            </a:r>
            <a:r>
              <a:rPr lang="en-US" sz="1800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)</a:t>
            </a:r>
            <a:endParaRPr lang="sk-SK" sz="1800" i="1" dirty="0">
              <a:solidFill>
                <a:schemeClr val="tx1"/>
              </a:solidFill>
              <a:latin typeface="Times New Roman" pitchFamily="18" charset="0"/>
              <a:ea typeface="MS Gothic" charset="-128"/>
              <a:cs typeface="Times New Roman" pitchFamily="18" charset="0"/>
            </a:endParaRPr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 flipH="1" flipV="1">
            <a:off x="1897810" y="4917057"/>
            <a:ext cx="448573" cy="113005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2298500" y="5336586"/>
            <a:ext cx="6043243" cy="120032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b="1" dirty="0" err="1" smtClean="0">
                <a:latin typeface="Trebuchet MS" pitchFamily="34" charset="0"/>
              </a:rPr>
              <a:t>Sporom</a:t>
            </a:r>
            <a:r>
              <a:rPr lang="en-US" sz="1800" b="1" dirty="0" smtClean="0">
                <a:latin typeface="Trebuchet MS" pitchFamily="34" charset="0"/>
              </a:rPr>
              <a:t>: </a:t>
            </a:r>
            <a:r>
              <a:rPr lang="sk-SK" sz="1800" dirty="0" smtClean="0">
                <a:latin typeface="Trebuchet MS" pitchFamily="34" charset="0"/>
              </a:rPr>
              <a:t>A</a:t>
            </a:r>
            <a:r>
              <a:rPr lang="en-US" sz="1800" dirty="0" smtClean="0">
                <a:latin typeface="Trebuchet MS" pitchFamily="34" charset="0"/>
              </a:rPr>
              <a:t>k </a:t>
            </a:r>
            <a:r>
              <a:rPr lang="sk-SK" sz="1800" dirty="0" smtClean="0">
                <a:latin typeface="Trebuchet MS" pitchFamily="34" charset="0"/>
              </a:rPr>
              <a:t>by existovala </a:t>
            </a:r>
            <a:r>
              <a:rPr lang="en-US" sz="1800" dirty="0" err="1" smtClean="0">
                <a:latin typeface="Trebuchet MS" pitchFamily="34" charset="0"/>
              </a:rPr>
              <a:t>krat</a:t>
            </a:r>
            <a:r>
              <a:rPr lang="sk-SK" sz="1800" dirty="0" err="1" smtClean="0">
                <a:latin typeface="Trebuchet MS" pitchFamily="34" charset="0"/>
              </a:rPr>
              <a:t>šia</a:t>
            </a:r>
            <a:r>
              <a:rPr lang="sk-SK" sz="1800" dirty="0" smtClean="0">
                <a:latin typeface="Trebuchet MS" pitchFamily="34" charset="0"/>
              </a:rPr>
              <a:t> cesta z </a:t>
            </a:r>
            <a:r>
              <a:rPr lang="sk-SK" sz="1800" b="1" dirty="0" smtClean="0">
                <a:latin typeface="Trebuchet MS" pitchFamily="34" charset="0"/>
              </a:rPr>
              <a:t>s</a:t>
            </a:r>
            <a:r>
              <a:rPr lang="sk-SK" sz="1800" dirty="0" smtClean="0">
                <a:latin typeface="Trebuchet MS" pitchFamily="34" charset="0"/>
              </a:rPr>
              <a:t> do </a:t>
            </a:r>
            <a:r>
              <a:rPr lang="sk-SK" sz="1800" b="1" dirty="0" smtClean="0">
                <a:latin typeface="Trebuchet MS" pitchFamily="34" charset="0"/>
              </a:rPr>
              <a:t>u</a:t>
            </a:r>
            <a:r>
              <a:rPr lang="sk-SK" sz="1800" dirty="0" smtClean="0">
                <a:latin typeface="Trebuchet MS" pitchFamily="34" charset="0"/>
              </a:rPr>
              <a:t>, potom jej predlžením o hranu </a:t>
            </a:r>
            <a:r>
              <a:rPr lang="en-US" sz="1800" b="1" dirty="0" smtClean="0">
                <a:latin typeface="Trebuchet MS" pitchFamily="34" charset="0"/>
              </a:rPr>
              <a:t>(u, v)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sk-SK" sz="1800" dirty="0" smtClean="0">
                <a:latin typeface="Trebuchet MS" pitchFamily="34" charset="0"/>
              </a:rPr>
              <a:t>dostaneme kratšiu cestu z </a:t>
            </a:r>
            <a:r>
              <a:rPr lang="sk-SK" sz="1800" b="1" dirty="0" smtClean="0">
                <a:latin typeface="Trebuchet MS" pitchFamily="34" charset="0"/>
              </a:rPr>
              <a:t>s</a:t>
            </a:r>
            <a:r>
              <a:rPr lang="sk-SK" sz="1800" dirty="0" smtClean="0">
                <a:latin typeface="Trebuchet MS" pitchFamily="34" charset="0"/>
              </a:rPr>
              <a:t> do </a:t>
            </a:r>
            <a:r>
              <a:rPr lang="sk-SK" sz="1800" b="1" dirty="0" smtClean="0">
                <a:latin typeface="Trebuchet MS" pitchFamily="34" charset="0"/>
              </a:rPr>
              <a:t>v </a:t>
            </a:r>
            <a:r>
              <a:rPr lang="sk-SK" sz="1800" dirty="0" smtClean="0">
                <a:latin typeface="Trebuchet MS" pitchFamily="34" charset="0"/>
              </a:rPr>
              <a:t>– my sme ale vybrali najkratšiu – spor s </a:t>
            </a:r>
            <a:r>
              <a:rPr lang="sk-SK" sz="1800" dirty="0" err="1" smtClean="0">
                <a:latin typeface="Trebuchet MS" pitchFamily="34" charset="0"/>
              </a:rPr>
              <a:t>optimalitou</a:t>
            </a:r>
            <a:r>
              <a:rPr lang="sk-SK" sz="1800" dirty="0" smtClean="0">
                <a:latin typeface="Trebuchet MS" pitchFamily="34" charset="0"/>
              </a:rPr>
              <a:t> výberu</a:t>
            </a:r>
            <a:endParaRPr lang="cs-CZ" sz="1800" dirty="0">
              <a:latin typeface="Courier New" pitchFamily="49" charset="0"/>
            </a:endParaRP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5168222" y="2857931"/>
            <a:ext cx="3829129" cy="135421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1800" b="1" dirty="0" smtClean="0">
                <a:ea typeface="MS Gothic" charset="-128"/>
              </a:rPr>
              <a:t>Dôsledok: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1800" dirty="0" err="1" smtClean="0">
                <a:ea typeface="MS Gothic" charset="-128"/>
              </a:rPr>
              <a:t>Ak</a:t>
            </a:r>
            <a:r>
              <a:rPr lang="en-US" sz="1800" dirty="0" smtClean="0">
                <a:ea typeface="MS Gothic" charset="-128"/>
              </a:rPr>
              <a:t> </a:t>
            </a:r>
            <a:r>
              <a:rPr lang="en-US" sz="1800" b="1" dirty="0" smtClean="0">
                <a:ea typeface="MS Gothic" charset="-128"/>
              </a:rPr>
              <a:t>u</a:t>
            </a:r>
            <a:r>
              <a:rPr lang="en-US" sz="1800" dirty="0" smtClean="0">
                <a:ea typeface="MS Gothic" charset="-128"/>
              </a:rPr>
              <a:t> je</a:t>
            </a:r>
            <a:r>
              <a:rPr lang="sk-SK" sz="1800" dirty="0" smtClean="0">
                <a:ea typeface="MS Gothic" charset="-128"/>
              </a:rPr>
              <a:t> susedný</a:t>
            </a:r>
            <a:r>
              <a:rPr lang="en-US" sz="1800" dirty="0" smtClean="0">
                <a:ea typeface="MS Gothic" charset="-128"/>
              </a:rPr>
              <a:t> </a:t>
            </a:r>
            <a:r>
              <a:rPr lang="sk-SK" sz="1800" dirty="0" smtClean="0">
                <a:ea typeface="MS Gothic" charset="-128"/>
              </a:rPr>
              <a:t>predchodca </a:t>
            </a:r>
            <a:r>
              <a:rPr lang="en-US" sz="1800" b="1" dirty="0" smtClean="0">
                <a:ea typeface="MS Gothic" charset="-128"/>
              </a:rPr>
              <a:t>v</a:t>
            </a:r>
            <a:r>
              <a:rPr lang="en-US" sz="1800" dirty="0" smtClean="0">
                <a:ea typeface="MS Gothic" charset="-128"/>
              </a:rPr>
              <a:t> </a:t>
            </a:r>
            <a:r>
              <a:rPr lang="en-US" sz="1800" dirty="0" err="1" smtClean="0">
                <a:ea typeface="MS Gothic" charset="-128"/>
              </a:rPr>
              <a:t>na</a:t>
            </a:r>
            <a:r>
              <a:rPr lang="en-US" sz="1800" dirty="0" smtClean="0">
                <a:ea typeface="MS Gothic" charset="-128"/>
              </a:rPr>
              <a:t> </a:t>
            </a:r>
            <a:r>
              <a:rPr lang="en-US" sz="1800" dirty="0" err="1" smtClean="0">
                <a:ea typeface="MS Gothic" charset="-128"/>
              </a:rPr>
              <a:t>najkrat</a:t>
            </a:r>
            <a:r>
              <a:rPr lang="sk-SK" sz="1800" dirty="0" err="1" smtClean="0">
                <a:ea typeface="MS Gothic" charset="-128"/>
              </a:rPr>
              <a:t>šej</a:t>
            </a:r>
            <a:r>
              <a:rPr lang="sk-SK" sz="1800" dirty="0" smtClean="0">
                <a:ea typeface="MS Gothic" charset="-128"/>
              </a:rPr>
              <a:t> ceste z </a:t>
            </a:r>
            <a:r>
              <a:rPr lang="sk-SK" sz="1800" b="1" dirty="0" smtClean="0">
                <a:ea typeface="MS Gothic" charset="-128"/>
              </a:rPr>
              <a:t>s</a:t>
            </a:r>
            <a:r>
              <a:rPr lang="sk-SK" sz="1800" dirty="0" smtClean="0">
                <a:ea typeface="MS Gothic" charset="-128"/>
              </a:rPr>
              <a:t> do </a:t>
            </a:r>
            <a:r>
              <a:rPr lang="sk-SK" sz="1800" b="1" dirty="0" smtClean="0">
                <a:ea typeface="MS Gothic" charset="-128"/>
              </a:rPr>
              <a:t>v</a:t>
            </a:r>
            <a:r>
              <a:rPr lang="sk-SK" sz="1800" dirty="0" smtClean="0">
                <a:ea typeface="MS Gothic" charset="-128"/>
              </a:rPr>
              <a:t>, potom:</a:t>
            </a:r>
            <a:endParaRPr lang="en-US" sz="1800" dirty="0" smtClean="0">
              <a:ea typeface="MS Gothic" charset="-128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l-GR" sz="2800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δ</a:t>
            </a:r>
            <a:r>
              <a:rPr lang="sk-SK" sz="2800" i="1" baseline="-25000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[u] + c(u, v)</a:t>
            </a:r>
            <a:r>
              <a:rPr lang="sk-SK" sz="2800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= </a:t>
            </a:r>
            <a:r>
              <a:rPr lang="el-GR" sz="2800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δ</a:t>
            </a:r>
            <a:r>
              <a:rPr lang="sk-SK" sz="2800" i="1" baseline="-25000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[v]</a:t>
            </a:r>
            <a:r>
              <a:rPr lang="sk-SK" sz="2800" i="1" dirty="0" smtClean="0">
                <a:latin typeface="Times New Roman" pitchFamily="18" charset="0"/>
                <a:ea typeface="MS Gothic" charset="-128"/>
                <a:cs typeface="Times New Roman" pitchFamily="18" charset="0"/>
              </a:rPr>
              <a:t> </a:t>
            </a:r>
            <a:endParaRPr lang="cs-CZ" sz="2800" i="1" dirty="0">
              <a:latin typeface="Times New Roman" pitchFamily="18" charset="0"/>
              <a:ea typeface="MS Gothic" charset="-128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8" grpId="0" animBg="1"/>
      <p:bldP spid="30" grpId="0" animBg="1"/>
      <p:bldP spid="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Pozorovanie 2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Pre </a:t>
            </a:r>
            <a:r>
              <a:rPr lang="en-US" dirty="0" smtClean="0"/>
              <a:t>ka</a:t>
            </a:r>
            <a:r>
              <a:rPr lang="sk-SK" dirty="0" err="1" smtClean="0"/>
              <a:t>ždú</a:t>
            </a:r>
            <a:r>
              <a:rPr lang="sk-SK" dirty="0" smtClean="0"/>
              <a:t> hranu </a:t>
            </a:r>
            <a:r>
              <a:rPr lang="en-US" b="1" dirty="0" smtClean="0"/>
              <a:t>(u, v)</a:t>
            </a:r>
            <a:r>
              <a:rPr lang="en-US" dirty="0" smtClean="0"/>
              <a:t> plat</a:t>
            </a:r>
            <a:r>
              <a:rPr lang="sk-SK" dirty="0" smtClean="0"/>
              <a:t>í:</a:t>
            </a:r>
          </a:p>
          <a:p>
            <a:pPr algn="ctr" eaLnBrk="1" hangingPunct="1">
              <a:buNone/>
            </a:pP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[u] + c(u, v)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b="1" dirty="0" smtClean="0"/>
              <a:t>D</a:t>
            </a:r>
            <a:r>
              <a:rPr lang="sk-SK" b="1" dirty="0" err="1" smtClean="0"/>
              <a:t>ôkaz</a:t>
            </a:r>
            <a:r>
              <a:rPr lang="sk-SK" b="1" dirty="0" smtClean="0"/>
              <a:t>:</a:t>
            </a:r>
          </a:p>
          <a:p>
            <a:pPr lvl="1" eaLnBrk="1" hangingPunct="1"/>
            <a:r>
              <a:rPr lang="sk-SK" dirty="0" smtClean="0"/>
              <a:t>c</a:t>
            </a:r>
            <a:r>
              <a:rPr lang="en-US" dirty="0" err="1" smtClean="0"/>
              <a:t>esta</a:t>
            </a:r>
            <a:r>
              <a:rPr lang="en-US" dirty="0" smtClean="0"/>
              <a:t>, </a:t>
            </a:r>
            <a:r>
              <a:rPr lang="en-US" dirty="0" err="1" smtClean="0"/>
              <a:t>ktor</a:t>
            </a:r>
            <a:r>
              <a:rPr lang="sk-SK" dirty="0" smtClean="0"/>
              <a:t>á vznikne predĺžením najkratšej cesty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u</a:t>
            </a:r>
            <a:r>
              <a:rPr lang="sk-SK" dirty="0" smtClean="0"/>
              <a:t> o hranu </a:t>
            </a:r>
            <a:r>
              <a:rPr lang="en-US" b="1" dirty="0" smtClean="0"/>
              <a:t>(u, v) </a:t>
            </a:r>
            <a:r>
              <a:rPr lang="sk-SK" dirty="0" smtClean="0"/>
              <a:t>je nejaká cesta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r>
              <a:rPr lang="sk-SK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preto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sk-SK" dirty="0" err="1" smtClean="0"/>
              <a:t>ôže</a:t>
            </a:r>
            <a:r>
              <a:rPr lang="sk-SK" dirty="0" smtClean="0"/>
              <a:t> byť kratšia ako najkratšia cesta</a:t>
            </a:r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  <p:sp>
        <p:nvSpPr>
          <p:cNvPr id="16388" name="Oval 3"/>
          <p:cNvSpPr>
            <a:spLocks noChangeArrowheads="1"/>
          </p:cNvSpPr>
          <p:nvPr/>
        </p:nvSpPr>
        <p:spPr bwMode="auto">
          <a:xfrm>
            <a:off x="1545674" y="5646773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389" name="Oval 4"/>
          <p:cNvSpPr>
            <a:spLocks noChangeArrowheads="1"/>
          </p:cNvSpPr>
          <p:nvPr/>
        </p:nvSpPr>
        <p:spPr bwMode="auto">
          <a:xfrm>
            <a:off x="2260049" y="5646773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390" name="Oval 5"/>
          <p:cNvSpPr>
            <a:spLocks noChangeArrowheads="1"/>
          </p:cNvSpPr>
          <p:nvPr/>
        </p:nvSpPr>
        <p:spPr bwMode="auto">
          <a:xfrm>
            <a:off x="3474486" y="5646773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16391" name="Straight Arrow Connector 6"/>
          <p:cNvCxnSpPr>
            <a:cxnSpLocks noChangeShapeType="1"/>
            <a:stCxn id="16388" idx="6"/>
            <a:endCxn id="16389" idx="2"/>
          </p:cNvCxnSpPr>
          <p:nvPr/>
        </p:nvCxnSpPr>
        <p:spPr bwMode="auto">
          <a:xfrm>
            <a:off x="1688549" y="5718211"/>
            <a:ext cx="5715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392" name="Straight Arrow Connector 7"/>
          <p:cNvCxnSpPr>
            <a:cxnSpLocks noChangeShapeType="1"/>
            <a:stCxn id="16390" idx="6"/>
          </p:cNvCxnSpPr>
          <p:nvPr/>
        </p:nvCxnSpPr>
        <p:spPr bwMode="auto">
          <a:xfrm>
            <a:off x="3617361" y="5718211"/>
            <a:ext cx="500063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393" name="Straight Arrow Connector 8"/>
          <p:cNvCxnSpPr>
            <a:cxnSpLocks noChangeShapeType="1"/>
          </p:cNvCxnSpPr>
          <p:nvPr/>
        </p:nvCxnSpPr>
        <p:spPr bwMode="auto">
          <a:xfrm>
            <a:off x="4260299" y="5718211"/>
            <a:ext cx="1071562" cy="1587"/>
          </a:xfrm>
          <a:prstGeom prst="straightConnector1">
            <a:avLst/>
          </a:prstGeom>
          <a:noFill/>
          <a:ln w="158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6394" name="Straight Arrow Connector 9"/>
          <p:cNvCxnSpPr>
            <a:cxnSpLocks noChangeShapeType="1"/>
            <a:stCxn id="16389" idx="6"/>
            <a:endCxn id="16390" idx="2"/>
          </p:cNvCxnSpPr>
          <p:nvPr/>
        </p:nvCxnSpPr>
        <p:spPr bwMode="auto">
          <a:xfrm>
            <a:off x="2402924" y="5718211"/>
            <a:ext cx="1071562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11" name="TextBox 10"/>
          <p:cNvSpPr txBox="1"/>
          <p:nvPr/>
        </p:nvSpPr>
        <p:spPr>
          <a:xfrm>
            <a:off x="1500447" y="5264798"/>
            <a:ext cx="357187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endParaRPr lang="sk-SK" i="1" dirty="0">
              <a:solidFill>
                <a:schemeClr val="tx1"/>
              </a:solidFill>
              <a:latin typeface="Times New Roman" pitchFamily="18" charset="0"/>
              <a:ea typeface="MS Gothic" charset="-128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57909" y="5264798"/>
            <a:ext cx="357188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u</a:t>
            </a:r>
            <a:endParaRPr lang="sk-SK" i="1" dirty="0">
              <a:solidFill>
                <a:schemeClr val="tx1"/>
              </a:solidFill>
              <a:latin typeface="Times New Roman" pitchFamily="18" charset="0"/>
              <a:ea typeface="MS Gothic" charset="-128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65997" y="5264798"/>
            <a:ext cx="357187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v</a:t>
            </a:r>
            <a:endParaRPr lang="sk-SK" i="1" dirty="0">
              <a:solidFill>
                <a:schemeClr val="tx1"/>
              </a:solidFill>
              <a:latin typeface="Times New Roman" pitchFamily="18" charset="0"/>
              <a:ea typeface="MS Gothic" charset="-128"/>
              <a:cs typeface="Times New Roman" pitchFamily="18" charset="0"/>
            </a:endParaRPr>
          </a:p>
        </p:txBody>
      </p:sp>
      <p:sp>
        <p:nvSpPr>
          <p:cNvPr id="16398" name="Right Brace 13"/>
          <p:cNvSpPr>
            <a:spLocks/>
          </p:cNvSpPr>
          <p:nvPr/>
        </p:nvSpPr>
        <p:spPr bwMode="auto">
          <a:xfrm rot="-5400000">
            <a:off x="3375957" y="3162500"/>
            <a:ext cx="285750" cy="4071938"/>
          </a:xfrm>
          <a:prstGeom prst="rightBrace">
            <a:avLst>
              <a:gd name="adj1" fmla="val 86094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5" name="TextBox 14"/>
          <p:cNvSpPr txBox="1"/>
          <p:nvPr/>
        </p:nvSpPr>
        <p:spPr>
          <a:xfrm>
            <a:off x="852748" y="4357789"/>
            <a:ext cx="5500688" cy="6771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1800" b="1" dirty="0" smtClean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nejaká </a:t>
            </a:r>
            <a:r>
              <a:rPr lang="sk-SK" sz="1800" dirty="0" smtClean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cesta </a:t>
            </a:r>
            <a:r>
              <a:rPr lang="sk-SK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z </a:t>
            </a:r>
            <a:r>
              <a:rPr lang="sk-SK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sk-SK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 do </a:t>
            </a:r>
            <a:r>
              <a:rPr lang="sk-SK" i="1" dirty="0" smtClean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v</a:t>
            </a:r>
            <a:r>
              <a:rPr lang="sk-SK" sz="1800" dirty="0" smtClean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 </a:t>
            </a:r>
            <a:br>
              <a:rPr lang="sk-SK" sz="1800" dirty="0" smtClean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</a:br>
            <a:r>
              <a:rPr lang="el-GR" sz="1800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δ</a:t>
            </a:r>
            <a:r>
              <a:rPr lang="sk-SK" sz="1800" i="1" baseline="-25000" dirty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en-US" sz="1800" i="1" dirty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[u] + c(u, v</a:t>
            </a:r>
            <a:r>
              <a:rPr lang="en-US" sz="1800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)</a:t>
            </a:r>
            <a:endParaRPr lang="sk-SK" sz="1800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8416" y="6150114"/>
            <a:ext cx="41608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[u]</a:t>
            </a:r>
            <a:endParaRPr lang="sk-SK" dirty="0" smtClean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1800" b="1" dirty="0" smtClean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n</a:t>
            </a:r>
            <a:r>
              <a:rPr lang="en-US" sz="1800" b="1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ajkrat</a:t>
            </a:r>
            <a:r>
              <a:rPr lang="sk-SK" sz="1800" b="1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šia</a:t>
            </a:r>
            <a:r>
              <a:rPr lang="sk-SK" sz="1800" b="1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 </a:t>
            </a:r>
            <a:r>
              <a:rPr lang="sk-SK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cesta z </a:t>
            </a:r>
            <a:r>
              <a:rPr lang="sk-SK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sk-SK" sz="1800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 </a:t>
            </a:r>
            <a:r>
              <a:rPr lang="sk-SK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do </a:t>
            </a:r>
            <a:r>
              <a:rPr lang="sk-SK" i="1" dirty="0" smtClean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u</a:t>
            </a:r>
            <a:endParaRPr lang="sk-SK" sz="1800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16401" name="Oval 16"/>
          <p:cNvSpPr>
            <a:spLocks noChangeArrowheads="1"/>
          </p:cNvSpPr>
          <p:nvPr/>
        </p:nvSpPr>
        <p:spPr bwMode="auto">
          <a:xfrm>
            <a:off x="4112661" y="5646773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402" name="Right Brace 17"/>
          <p:cNvSpPr>
            <a:spLocks/>
          </p:cNvSpPr>
          <p:nvPr/>
        </p:nvSpPr>
        <p:spPr bwMode="auto">
          <a:xfrm rot="5400000">
            <a:off x="2752968" y="4582621"/>
            <a:ext cx="285750" cy="2786063"/>
          </a:xfrm>
          <a:prstGeom prst="rightBrace">
            <a:avLst>
              <a:gd name="adj1" fmla="val 86080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6403" name="Oval 18"/>
          <p:cNvSpPr>
            <a:spLocks noChangeArrowheads="1"/>
          </p:cNvSpPr>
          <p:nvPr/>
        </p:nvSpPr>
        <p:spPr bwMode="auto">
          <a:xfrm>
            <a:off x="5331861" y="5646773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0" name="TextBox 19"/>
          <p:cNvSpPr txBox="1"/>
          <p:nvPr/>
        </p:nvSpPr>
        <p:spPr>
          <a:xfrm>
            <a:off x="4420636" y="5361023"/>
            <a:ext cx="8572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1800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c(</a:t>
            </a:r>
            <a:r>
              <a:rPr lang="en-US" sz="1800" i="1" dirty="0" err="1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u,v</a:t>
            </a:r>
            <a:r>
              <a:rPr lang="en-US" sz="1800" i="1" dirty="0">
                <a:solidFill>
                  <a:schemeClr val="tx1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)</a:t>
            </a:r>
            <a:endParaRPr lang="sk-SK" sz="1800" i="1" dirty="0">
              <a:solidFill>
                <a:schemeClr val="tx1"/>
              </a:solidFill>
              <a:latin typeface="Times New Roman" pitchFamily="18" charset="0"/>
              <a:ea typeface="MS Gothic" charset="-128"/>
              <a:cs typeface="Times New Roman" pitchFamily="18" charset="0"/>
            </a:endParaRP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H="1" flipV="1">
            <a:off x="4879910" y="4581331"/>
            <a:ext cx="1487967" cy="6619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6301336" y="4338210"/>
            <a:ext cx="2478772" cy="1508105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Každá cesta z </a:t>
            </a:r>
            <a:r>
              <a:rPr lang="sk-SK" sz="1800" b="1" dirty="0" smtClean="0">
                <a:latin typeface="Trebuchet MS" pitchFamily="34" charset="0"/>
              </a:rPr>
              <a:t>s</a:t>
            </a:r>
            <a:r>
              <a:rPr lang="sk-SK" sz="1800" dirty="0" smtClean="0">
                <a:latin typeface="Trebuchet MS" pitchFamily="34" charset="0"/>
              </a:rPr>
              <a:t> do </a:t>
            </a:r>
            <a:r>
              <a:rPr lang="sk-SK" sz="1800" b="1" dirty="0" smtClean="0">
                <a:latin typeface="Trebuchet MS" pitchFamily="34" charset="0"/>
              </a:rPr>
              <a:t>v</a:t>
            </a:r>
            <a:r>
              <a:rPr lang="sk-SK" sz="1800" dirty="0" smtClean="0">
                <a:latin typeface="Trebuchet MS" pitchFamily="34" charset="0"/>
              </a:rPr>
              <a:t> </a:t>
            </a:r>
            <a:r>
              <a:rPr lang="en-US" sz="1800" dirty="0" smtClean="0">
                <a:latin typeface="Trebuchet MS" pitchFamily="34" charset="0"/>
              </a:rPr>
              <a:t>(</a:t>
            </a:r>
            <a:r>
              <a:rPr lang="en-US" sz="1800" dirty="0" err="1" smtClean="0">
                <a:latin typeface="Trebuchet MS" pitchFamily="34" charset="0"/>
              </a:rPr>
              <a:t>aj</a:t>
            </a:r>
            <a:r>
              <a:rPr lang="en-US" sz="1800" dirty="0" smtClean="0">
                <a:latin typeface="Trebuchet MS" pitchFamily="34" charset="0"/>
              </a:rPr>
              <a:t> t</a:t>
            </a:r>
            <a:r>
              <a:rPr lang="sk-SK" sz="1800" dirty="0" smtClean="0">
                <a:latin typeface="Trebuchet MS" pitchFamily="34" charset="0"/>
              </a:rPr>
              <a:t>á cez </a:t>
            </a:r>
            <a:r>
              <a:rPr lang="sk-SK" sz="1800" b="1" dirty="0" smtClean="0">
                <a:latin typeface="Trebuchet MS" pitchFamily="34" charset="0"/>
              </a:rPr>
              <a:t>u</a:t>
            </a:r>
            <a:r>
              <a:rPr lang="en-US" sz="1800" dirty="0" smtClean="0">
                <a:latin typeface="Trebuchet MS" pitchFamily="34" charset="0"/>
              </a:rPr>
              <a:t>) </a:t>
            </a:r>
            <a:r>
              <a:rPr lang="sk-SK" sz="1800" dirty="0" smtClean="0">
                <a:latin typeface="Trebuchet MS" pitchFamily="34" charset="0"/>
              </a:rPr>
              <a:t>je aspoň taká dlhá ako najkratšia cesta</a:t>
            </a:r>
            <a:r>
              <a:rPr lang="en-US" sz="1800" dirty="0" smtClean="0">
                <a:latin typeface="Trebuchet MS" pitchFamily="34" charset="0"/>
              </a:rPr>
              <a:t>:</a:t>
            </a:r>
            <a:endParaRPr lang="sk-SK" sz="1800" dirty="0" smtClean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</a:pP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[u] + c(u, v)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≥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cs-CZ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8" grpId="0" animBg="1"/>
      <p:bldP spid="15" grpId="0"/>
      <p:bldP spid="21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Idea algoritmu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– </a:t>
            </a:r>
            <a:r>
              <a:rPr lang="sk-SK" dirty="0" smtClean="0"/>
              <a:t>dĺžka najkratšej cesty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</a:p>
          <a:p>
            <a:pPr lvl="1" eaLnBrk="1" hangingPunct="1"/>
            <a:r>
              <a:rPr lang="sk-SK" dirty="0" smtClean="0"/>
              <a:t>túto hodnotu nepoznáme...</a:t>
            </a:r>
            <a:endParaRPr lang="sk-SK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sk-SK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k-SK" b="1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 </a:t>
            </a:r>
            <a:r>
              <a:rPr lang="en-US" dirty="0" smtClean="0"/>
              <a:t>- </a:t>
            </a:r>
            <a:r>
              <a:rPr lang="sk-SK" dirty="0" smtClean="0"/>
              <a:t> „odhad“ dĺžky najkratšej cesty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endParaRPr lang="sk-SK" dirty="0" smtClean="0"/>
          </a:p>
          <a:p>
            <a:pPr lvl="1" eaLnBrk="1" hangingPunct="1"/>
            <a:r>
              <a:rPr lang="sk-SK" dirty="0" smtClean="0"/>
              <a:t>odhad je v podstate „ľubovoľné“ číslo</a:t>
            </a:r>
          </a:p>
          <a:p>
            <a:pPr lvl="1" eaLnBrk="1" hangingPunct="1"/>
            <a:r>
              <a:rPr lang="sk-SK" dirty="0" smtClean="0"/>
              <a:t>odhad udržiavame pre každý vrchol grafu</a:t>
            </a:r>
          </a:p>
          <a:p>
            <a:pPr lvl="1" eaLnBrk="1" hangingPunct="1"/>
            <a:r>
              <a:rPr lang="sk-SK" dirty="0" smtClean="0"/>
              <a:t>o</a:t>
            </a:r>
            <a:r>
              <a:rPr lang="en-US" dirty="0" err="1" smtClean="0"/>
              <a:t>dhad</a:t>
            </a:r>
            <a:r>
              <a:rPr lang="en-US" dirty="0" smtClean="0"/>
              <a:t> </a:t>
            </a:r>
            <a:r>
              <a:rPr lang="sk-SK" dirty="0" smtClean="0"/>
              <a:t>chceme postupne zlepšovať </a:t>
            </a:r>
            <a:r>
              <a:rPr lang="en-US" dirty="0" smtClean="0"/>
              <a:t>(</a:t>
            </a:r>
            <a:r>
              <a:rPr lang="en-US" dirty="0" err="1" smtClean="0"/>
              <a:t>zmen</a:t>
            </a:r>
            <a:r>
              <a:rPr lang="sk-SK" dirty="0" err="1" smtClean="0"/>
              <a:t>šovať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sk-SK" dirty="0" smtClean="0"/>
              <a:t>p</a:t>
            </a:r>
            <a:r>
              <a:rPr lang="en-US" dirty="0" smtClean="0"/>
              <a:t>re ka</a:t>
            </a:r>
            <a:r>
              <a:rPr lang="sk-SK" dirty="0" err="1" smtClean="0"/>
              <a:t>ždý</a:t>
            </a:r>
            <a:r>
              <a:rPr lang="sk-SK" dirty="0" smtClean="0"/>
              <a:t> „zmysluplný“ odhad by mala stále platiť podmienka:</a:t>
            </a:r>
            <a:endParaRPr lang="en-US" dirty="0" smtClean="0"/>
          </a:p>
          <a:p>
            <a:pPr algn="ctr" eaLnBrk="1" hangingPunct="1">
              <a:buNone/>
            </a:pPr>
            <a:endParaRPr lang="sk-SK" sz="1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None/>
            </a:pPr>
            <a:r>
              <a:rPr lang="el-GR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sz="36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≤ d</a:t>
            </a:r>
            <a:r>
              <a:rPr lang="sk-SK" sz="36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lvl="1" eaLnBrk="1" hangingPunct="1">
              <a:buFont typeface="Arial" pitchFamily="34" charset="0"/>
              <a:buChar char="•"/>
            </a:pPr>
            <a:endParaRPr lang="en-US" dirty="0" smtClean="0"/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>
            <a:off x="4814595" y="5243801"/>
            <a:ext cx="1334279" cy="401219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990252" y="4988786"/>
            <a:ext cx="2836507" cy="120032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Žiaden horný odhad dĺžky najkratšej cesty nemôže byť menší ako skutočná dĺžka najkratšej cesty.</a:t>
            </a:r>
            <a:endParaRPr lang="cs-CZ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Idea algoritmu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– </a:t>
            </a:r>
            <a:r>
              <a:rPr lang="sk-SK" dirty="0" smtClean="0"/>
              <a:t>dĺžka najkratšej cesty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</a:p>
          <a:p>
            <a:pPr eaLnBrk="1" hangingPunct="1"/>
            <a:r>
              <a:rPr lang="sk-SK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k-SK" b="1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 </a:t>
            </a:r>
            <a:r>
              <a:rPr lang="en-US" dirty="0" smtClean="0"/>
              <a:t>- </a:t>
            </a:r>
            <a:r>
              <a:rPr lang="sk-SK" dirty="0" smtClean="0"/>
              <a:t>„odhad“ dĺžky najkratšej cesty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endParaRPr lang="sk-SK" dirty="0" smtClean="0"/>
          </a:p>
          <a:p>
            <a:pPr lvl="1" eaLnBrk="1" hangingPunct="1"/>
            <a:r>
              <a:rPr lang="sk-SK" dirty="0" smtClean="0"/>
              <a:t>chceme, aby stále platiť podmienka:</a:t>
            </a:r>
            <a:endParaRPr lang="en-US" dirty="0" smtClean="0"/>
          </a:p>
          <a:p>
            <a:pPr algn="ctr" eaLnBrk="1" hangingPunct="1">
              <a:buNone/>
            </a:pPr>
            <a:r>
              <a:rPr lang="el-GR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sz="36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≤ d</a:t>
            </a:r>
            <a:r>
              <a:rPr lang="sk-SK" sz="36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lvl="1" eaLnBrk="1" hangingPunct="1">
              <a:buFont typeface="Arial" pitchFamily="34" charset="0"/>
              <a:buChar char="•"/>
            </a:pPr>
            <a:endParaRPr lang="en-US" dirty="0" smtClean="0"/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6167536" y="3020027"/>
            <a:ext cx="2771192" cy="1323439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b="1" dirty="0" smtClean="0">
                <a:latin typeface="Trebuchet MS" pitchFamily="34" charset="0"/>
              </a:rPr>
              <a:t>Invariant:</a:t>
            </a:r>
            <a:r>
              <a:rPr lang="sk-SK" dirty="0" smtClean="0">
                <a:latin typeface="Trebuchet MS" pitchFamily="34" charset="0"/>
              </a:rPr>
              <a:t> podmienka, ktorá stále platí... </a:t>
            </a:r>
            <a:br>
              <a:rPr lang="sk-SK" dirty="0" smtClean="0">
                <a:latin typeface="Trebuchet MS" pitchFamily="34" charset="0"/>
              </a:rPr>
            </a:br>
            <a:r>
              <a:rPr lang="sk-SK" dirty="0" smtClean="0">
                <a:latin typeface="Trebuchet MS" pitchFamily="34" charset="0"/>
              </a:rPr>
              <a:t>... aj keď jej platnosť nemáme ako overiť.</a:t>
            </a:r>
          </a:p>
        </p:txBody>
      </p:sp>
      <p:sp>
        <p:nvSpPr>
          <p:cNvPr id="6" name="Rectangle 5"/>
          <p:cNvSpPr/>
          <p:nvPr/>
        </p:nvSpPr>
        <p:spPr>
          <a:xfrm>
            <a:off x="513184" y="4983234"/>
            <a:ext cx="45720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sk-SK" dirty="0" smtClean="0">
                <a:latin typeface="+mj-lt"/>
              </a:rPr>
              <a:t>Na začiatku algoritmu:</a:t>
            </a:r>
          </a:p>
          <a:p>
            <a:pPr lvl="1" eaLnBrk="1" hangingPunct="1"/>
            <a:r>
              <a:rPr lang="sk-SK" sz="28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k-SK" sz="2800" i="1" baseline="-25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[s] = 0</a:t>
            </a:r>
          </a:p>
          <a:p>
            <a:pPr lvl="1" eaLnBrk="1" hangingPunct="1"/>
            <a:r>
              <a:rPr lang="sk-SK" sz="28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k-SK" sz="2800" i="1" baseline="-25000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[v] = ∞</a:t>
            </a:r>
            <a:r>
              <a:rPr lang="sk-SK" dirty="0" smtClean="0">
                <a:latin typeface="+mj-lt"/>
              </a:rPr>
              <a:t>, ak </a:t>
            </a:r>
            <a:r>
              <a:rPr lang="sk-SK" sz="2400" i="1" dirty="0" smtClean="0">
                <a:latin typeface="Times New Roman" pitchFamily="18" charset="0"/>
                <a:cs typeface="Times New Roman" pitchFamily="18" charset="0"/>
              </a:rPr>
              <a:t>s ≠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3237721" y="4030824"/>
            <a:ext cx="1502229" cy="1604866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8" name="TextBox 7"/>
          <p:cNvSpPr txBox="1"/>
          <p:nvPr/>
        </p:nvSpPr>
        <p:spPr>
          <a:xfrm>
            <a:off x="4142792" y="4609323"/>
            <a:ext cx="26219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>
                <a:latin typeface="+mj-lt"/>
              </a:rPr>
              <a:t>Invariant je u</a:t>
            </a:r>
            <a:r>
              <a:rPr lang="en-US" dirty="0" smtClean="0">
                <a:latin typeface="+mj-lt"/>
              </a:rPr>
              <a:t>r</a:t>
            </a:r>
            <a:r>
              <a:rPr lang="sk-SK" dirty="0" err="1" smtClean="0">
                <a:latin typeface="+mj-lt"/>
              </a:rPr>
              <a:t>čite</a:t>
            </a:r>
            <a:r>
              <a:rPr lang="sk-SK" dirty="0" smtClean="0">
                <a:latin typeface="+mj-lt"/>
              </a:rPr>
              <a:t> splnený, aj keď nepoznáme</a:t>
            </a:r>
            <a:r>
              <a:rPr lang="sk-SK" dirty="0" smtClean="0"/>
              <a:t> </a:t>
            </a:r>
            <a:r>
              <a:rPr lang="el-GR" sz="2400" b="1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sz="2400" b="1" i="1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[v]</a:t>
            </a:r>
            <a:endParaRPr lang="sk-SK" sz="24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/>
      <p:bldP spid="7" grpId="1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Zlepšovanie odhad</a:t>
            </a:r>
            <a:r>
              <a:rPr lang="en-US" dirty="0" smtClean="0"/>
              <a:t>u?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1764842"/>
          </a:xfrm>
        </p:spPr>
        <p:txBody>
          <a:bodyPr/>
          <a:lstStyle/>
          <a:p>
            <a:r>
              <a:rPr lang="en-US" dirty="0" err="1" smtClean="0"/>
              <a:t>Moje</a:t>
            </a:r>
            <a:r>
              <a:rPr lang="en-US" dirty="0" smtClean="0"/>
              <a:t> </a:t>
            </a:r>
            <a:r>
              <a:rPr lang="en-US" dirty="0" err="1" smtClean="0"/>
              <a:t>odhady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spl</a:t>
            </a:r>
            <a:r>
              <a:rPr lang="sk-SK" dirty="0" err="1" smtClean="0"/>
              <a:t>ňajúce</a:t>
            </a:r>
            <a:r>
              <a:rPr lang="sk-SK" dirty="0" smtClean="0"/>
              <a:t> invarianty</a:t>
            </a:r>
            <a:r>
              <a:rPr lang="en-US" dirty="0" smtClean="0"/>
              <a:t>):</a:t>
            </a:r>
          </a:p>
          <a:p>
            <a:pPr lvl="1"/>
            <a:r>
              <a:rPr lang="en-US" dirty="0" err="1" smtClean="0"/>
              <a:t>Ko</a:t>
            </a:r>
            <a:r>
              <a:rPr lang="sk-SK" dirty="0" err="1" smtClean="0"/>
              <a:t>šice</a:t>
            </a:r>
            <a:r>
              <a:rPr lang="sk-SK" dirty="0" smtClean="0"/>
              <a:t> </a:t>
            </a:r>
            <a:r>
              <a:rPr lang="en-US" dirty="0" smtClean="0"/>
              <a:t>-&gt; </a:t>
            </a:r>
            <a:r>
              <a:rPr lang="en-US" dirty="0" err="1" smtClean="0"/>
              <a:t>Liptovsk</a:t>
            </a:r>
            <a:r>
              <a:rPr lang="sk-SK" dirty="0" smtClean="0"/>
              <a:t>ý Mikuláš: </a:t>
            </a:r>
            <a:r>
              <a:rPr lang="en-US" dirty="0" smtClean="0"/>
              <a:t>2000</a:t>
            </a:r>
            <a:r>
              <a:rPr lang="sk-SK" dirty="0" smtClean="0"/>
              <a:t> km</a:t>
            </a:r>
            <a:endParaRPr lang="en-US" dirty="0" smtClean="0"/>
          </a:p>
          <a:p>
            <a:pPr lvl="1"/>
            <a:r>
              <a:rPr lang="en-US" dirty="0" err="1" smtClean="0"/>
              <a:t>Ko</a:t>
            </a:r>
            <a:r>
              <a:rPr lang="sk-SK" dirty="0" err="1" smtClean="0"/>
              <a:t>šice</a:t>
            </a:r>
            <a:r>
              <a:rPr lang="sk-SK" dirty="0" smtClean="0"/>
              <a:t> </a:t>
            </a:r>
            <a:r>
              <a:rPr lang="en-US" dirty="0" smtClean="0"/>
              <a:t>-&gt; </a:t>
            </a:r>
            <a:r>
              <a:rPr lang="en-US" dirty="0" err="1" smtClean="0"/>
              <a:t>Poprad</a:t>
            </a:r>
            <a:r>
              <a:rPr lang="en-US" dirty="0" smtClean="0"/>
              <a:t>: 800 km</a:t>
            </a:r>
            <a:endParaRPr lang="sk-SK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37211" y="4769697"/>
            <a:ext cx="8574505" cy="176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7188" marR="0" lvl="0" indent="-3571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  <a:tabLst/>
              <a:defRPr/>
            </a:pP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Moje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nov</a:t>
            </a:r>
            <a:r>
              <a:rPr lang="sk-SK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é odhady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:</a:t>
            </a:r>
          </a:p>
          <a:p>
            <a:pPr marL="987425" marR="0" lvl="1" indent="-3619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Ko</a:t>
            </a:r>
            <a:r>
              <a:rPr kumimoji="0" lang="sk-SK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šice</a:t>
            </a:r>
            <a:r>
              <a:rPr kumimoji="0" lang="sk-SK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-&gt;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Liptovsk</a:t>
            </a:r>
            <a:r>
              <a:rPr kumimoji="0" lang="sk-SK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ý Mikuláš: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860</a:t>
            </a:r>
            <a:r>
              <a:rPr kumimoji="0" lang="sk-SK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 km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2B3212"/>
              </a:solidFill>
              <a:effectLst/>
              <a:uLnTx/>
              <a:uFillTx/>
              <a:latin typeface="+mn-lt"/>
              <a:ea typeface="Lucida Sans Unicode" pitchFamily="34" charset="0"/>
              <a:cs typeface="Lucida Sans Unicode" pitchFamily="34" charset="0"/>
            </a:endParaRPr>
          </a:p>
          <a:p>
            <a:pPr marL="987425" marR="0" lvl="1" indent="-3619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Ko</a:t>
            </a:r>
            <a:r>
              <a:rPr kumimoji="0" lang="sk-SK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šice</a:t>
            </a:r>
            <a:r>
              <a:rPr kumimoji="0" lang="sk-SK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-&gt;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Poprad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: 800 km</a:t>
            </a:r>
            <a:endParaRPr kumimoji="0" lang="sk-SK" sz="2400" b="0" i="0" u="none" strike="noStrike" kern="0" cap="none" spc="0" normalizeH="0" baseline="0" noProof="0" dirty="0">
              <a:ln>
                <a:noFill/>
              </a:ln>
              <a:solidFill>
                <a:srgbClr val="2B3212"/>
              </a:solidFill>
              <a:effectLst/>
              <a:uLnTx/>
              <a:uFillTx/>
              <a:latin typeface="+mn-lt"/>
              <a:ea typeface="Lucida Sans Unicode" pitchFamily="34" charset="0"/>
              <a:cs typeface="Lucida Sans Unicode" pitchFamily="34" charset="0"/>
            </a:endParaRPr>
          </a:p>
        </p:txBody>
      </p:sp>
      <p:pic>
        <p:nvPicPr>
          <p:cNvPr id="24578" name="Picture 2" descr="http://img.aktuality.sk/stories/NAJNOVSIE_FOTKY/ILUSTRACNE/DOPRAVA/cesta_svidnik_figel_10_1.jpg"/>
          <p:cNvPicPr>
            <a:picLocks noChangeAspect="1" noChangeArrowheads="1"/>
          </p:cNvPicPr>
          <p:nvPr/>
        </p:nvPicPr>
        <p:blipFill>
          <a:blip r:embed="rId2" cstate="print"/>
          <a:srcRect l="13643" b="12454"/>
          <a:stretch>
            <a:fillRect/>
          </a:stretch>
        </p:blipFill>
        <p:spPr bwMode="auto">
          <a:xfrm>
            <a:off x="5477069" y="2463149"/>
            <a:ext cx="3498980" cy="25007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Oval Callout 4"/>
          <p:cNvSpPr/>
          <p:nvPr/>
        </p:nvSpPr>
        <p:spPr bwMode="auto">
          <a:xfrm>
            <a:off x="1838131" y="2985795"/>
            <a:ext cx="4374589" cy="1428214"/>
          </a:xfrm>
          <a:prstGeom prst="wedgeEllipseCallout">
            <a:avLst>
              <a:gd name="adj1" fmla="val 73291"/>
              <a:gd name="adj2" fmla="val -7290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en-US" dirty="0" smtClean="0">
                <a:latin typeface="Trebuchet MS" pitchFamily="34" charset="0"/>
              </a:rPr>
              <a:t>Z </a:t>
            </a:r>
            <a:r>
              <a:rPr lang="en-US" dirty="0" err="1" smtClean="0">
                <a:latin typeface="Trebuchet MS" pitchFamily="34" charset="0"/>
              </a:rPr>
              <a:t>Popradu</a:t>
            </a:r>
            <a:r>
              <a:rPr lang="en-US" dirty="0" smtClean="0">
                <a:latin typeface="Trebuchet MS" pitchFamily="34" charset="0"/>
              </a:rPr>
              <a:t> do </a:t>
            </a:r>
            <a:r>
              <a:rPr lang="sk-SK" dirty="0" smtClean="0">
                <a:latin typeface="Trebuchet MS" pitchFamily="34" charset="0"/>
              </a:rPr>
              <a:t>Liptovského </a:t>
            </a:r>
            <a:r>
              <a:rPr lang="en-US" dirty="0" err="1" smtClean="0">
                <a:latin typeface="Trebuchet MS" pitchFamily="34" charset="0"/>
              </a:rPr>
              <a:t>Mikul</a:t>
            </a:r>
            <a:r>
              <a:rPr lang="sk-SK" dirty="0" err="1" smtClean="0">
                <a:latin typeface="Trebuchet MS" pitchFamily="34" charset="0"/>
              </a:rPr>
              <a:t>áša</a:t>
            </a:r>
            <a:r>
              <a:rPr lang="sk-SK" dirty="0" smtClean="0">
                <a:latin typeface="Trebuchet MS" pitchFamily="34" charset="0"/>
              </a:rPr>
              <a:t> je diaľnica dlhá 60km</a:t>
            </a:r>
            <a:endParaRPr lang="cs-CZ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Grafy – čo už vieme...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Umožňujú </a:t>
            </a:r>
            <a:r>
              <a:rPr lang="sk-SK" b="1" dirty="0" smtClean="0"/>
              <a:t>modelovať </a:t>
            </a:r>
            <a:r>
              <a:rPr lang="sk-SK" dirty="0" smtClean="0"/>
              <a:t>relácie medzi objektmi reálneho sveta</a:t>
            </a:r>
            <a:endParaRPr lang="en-US" dirty="0" smtClean="0"/>
          </a:p>
          <a:p>
            <a:pPr eaLnBrk="1" hangingPunct="1"/>
            <a:r>
              <a:rPr lang="sk-SK" dirty="0" smtClean="0"/>
              <a:t>Skladajú sa z </a:t>
            </a:r>
            <a:r>
              <a:rPr lang="sk-SK" b="1" dirty="0" smtClean="0"/>
              <a:t>vrcholov</a:t>
            </a:r>
            <a:r>
              <a:rPr lang="sk-SK" dirty="0" smtClean="0"/>
              <a:t> a </a:t>
            </a:r>
            <a:r>
              <a:rPr lang="sk-SK" b="1" dirty="0" smtClean="0"/>
              <a:t>hrán</a:t>
            </a:r>
            <a:r>
              <a:rPr lang="sk-SK" dirty="0" smtClean="0"/>
              <a:t>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=(V, E)</a:t>
            </a:r>
            <a:endParaRPr lang="sk-SK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sk-SK" dirty="0" err="1" smtClean="0">
                <a:solidFill>
                  <a:srgbClr val="FF0000"/>
                </a:solidFill>
              </a:rPr>
              <a:t>eorientované</a:t>
            </a:r>
            <a:r>
              <a:rPr lang="sk-SK" dirty="0" smtClean="0">
                <a:solidFill>
                  <a:srgbClr val="FF0000"/>
                </a:solidFill>
              </a:rPr>
              <a:t> grafy </a:t>
            </a:r>
            <a:r>
              <a:rPr lang="en-US" dirty="0" smtClean="0"/>
              <a:t>(</a:t>
            </a:r>
            <a:r>
              <a:rPr lang="en-US" dirty="0" err="1" smtClean="0"/>
              <a:t>kr</a:t>
            </a:r>
            <a:r>
              <a:rPr lang="sk-SK" dirty="0" err="1" smtClean="0"/>
              <a:t>úžky</a:t>
            </a:r>
            <a:r>
              <a:rPr lang="sk-SK" dirty="0" smtClean="0"/>
              <a:t> a čiary</a:t>
            </a:r>
            <a:r>
              <a:rPr lang="en-US" dirty="0" smtClean="0"/>
              <a:t>)</a:t>
            </a:r>
          </a:p>
          <a:p>
            <a:pPr lvl="2" eaLnBrk="1" hangingPunct="1"/>
            <a:r>
              <a:rPr lang="en-US" dirty="0" err="1" smtClean="0"/>
              <a:t>soci</a:t>
            </a:r>
            <a:r>
              <a:rPr lang="sk-SK" dirty="0" err="1" smtClean="0"/>
              <a:t>álne</a:t>
            </a:r>
            <a:r>
              <a:rPr lang="sk-SK" dirty="0" smtClean="0"/>
              <a:t> siete, dopravné siete</a:t>
            </a:r>
            <a:endParaRPr lang="en-US" dirty="0" smtClean="0"/>
          </a:p>
          <a:p>
            <a:pPr lvl="1" eaLnBrk="1" hangingPunct="1"/>
            <a:r>
              <a:rPr lang="en-US" dirty="0" err="1" smtClean="0">
                <a:solidFill>
                  <a:srgbClr val="FF0000"/>
                </a:solidFill>
              </a:rPr>
              <a:t>orientovan</a:t>
            </a:r>
            <a:r>
              <a:rPr lang="sk-SK" dirty="0" smtClean="0">
                <a:solidFill>
                  <a:srgbClr val="FF0000"/>
                </a:solidFill>
              </a:rPr>
              <a:t>é grafy </a:t>
            </a:r>
            <a:r>
              <a:rPr lang="en-US" dirty="0" smtClean="0"/>
              <a:t>(</a:t>
            </a:r>
            <a:r>
              <a:rPr lang="en-US" dirty="0" err="1" smtClean="0"/>
              <a:t>kr</a:t>
            </a:r>
            <a:r>
              <a:rPr lang="sk-SK" dirty="0" err="1" smtClean="0"/>
              <a:t>úžky</a:t>
            </a:r>
            <a:r>
              <a:rPr lang="sk-SK" dirty="0" smtClean="0"/>
              <a:t> a šípky</a:t>
            </a:r>
            <a:r>
              <a:rPr lang="en-US" dirty="0" smtClean="0"/>
              <a:t>)</a:t>
            </a:r>
            <a:endParaRPr lang="sk-SK" dirty="0" smtClean="0"/>
          </a:p>
          <a:p>
            <a:pPr lvl="2" eaLnBrk="1" hangingPunct="1"/>
            <a:r>
              <a:rPr lang="sk-SK" dirty="0" smtClean="0"/>
              <a:t>dopravné siete s </a:t>
            </a:r>
            <a:r>
              <a:rPr lang="sk-SK" dirty="0" err="1" smtClean="0"/>
              <a:t>jednosmerkami</a:t>
            </a:r>
            <a:r>
              <a:rPr lang="sk-SK" dirty="0" smtClean="0"/>
              <a:t>, následnosť aktivít</a:t>
            </a:r>
            <a:endParaRPr lang="en-US" dirty="0" smtClean="0"/>
          </a:p>
          <a:p>
            <a:pPr eaLnBrk="1" hangingPunct="1"/>
            <a:r>
              <a:rPr lang="sk-SK" dirty="0" smtClean="0"/>
              <a:t>Prehľadávanie grafov:</a:t>
            </a:r>
          </a:p>
          <a:p>
            <a:pPr lvl="1" eaLnBrk="1" hangingPunct="1"/>
            <a:r>
              <a:rPr lang="sk-SK" b="1" dirty="0" smtClean="0"/>
              <a:t>BFS</a:t>
            </a:r>
            <a:r>
              <a:rPr lang="sk-SK" dirty="0" smtClean="0"/>
              <a:t> </a:t>
            </a:r>
            <a:r>
              <a:rPr lang="en-US" dirty="0" smtClean="0"/>
              <a:t>(do </a:t>
            </a:r>
            <a:r>
              <a:rPr lang="sk-SK" dirty="0" smtClean="0"/>
              <a:t>šírky</a:t>
            </a:r>
            <a:r>
              <a:rPr lang="en-US" dirty="0" smtClean="0"/>
              <a:t>)</a:t>
            </a:r>
            <a:endParaRPr lang="sk-SK" dirty="0" smtClean="0"/>
          </a:p>
          <a:p>
            <a:pPr lvl="2" eaLnBrk="1" hangingPunct="1"/>
            <a:r>
              <a:rPr lang="sk-SK" dirty="0" smtClean="0"/>
              <a:t>bonus: </a:t>
            </a:r>
            <a:r>
              <a:rPr lang="en-US" dirty="0" err="1" smtClean="0"/>
              <a:t>cesty</a:t>
            </a:r>
            <a:r>
              <a:rPr lang="en-US" dirty="0" smtClean="0"/>
              <a:t> s </a:t>
            </a:r>
            <a:r>
              <a:rPr lang="en-US" dirty="0" err="1" smtClean="0"/>
              <a:t>najmen</a:t>
            </a:r>
            <a:r>
              <a:rPr lang="sk-SK" dirty="0" err="1" smtClean="0"/>
              <a:t>ším</a:t>
            </a:r>
            <a:r>
              <a:rPr lang="sk-SK" dirty="0" smtClean="0"/>
              <a:t> počtom hrán</a:t>
            </a:r>
          </a:p>
          <a:p>
            <a:pPr lvl="1" eaLnBrk="1" hangingPunct="1"/>
            <a:r>
              <a:rPr lang="sk-SK" b="1" dirty="0" smtClean="0"/>
              <a:t>DFS</a:t>
            </a:r>
            <a:r>
              <a:rPr lang="en-US" dirty="0" smtClean="0"/>
              <a:t> (do h</a:t>
            </a:r>
            <a:r>
              <a:rPr lang="sk-SK" dirty="0" err="1" smtClean="0"/>
              <a:t>ĺbky</a:t>
            </a:r>
            <a:r>
              <a:rPr lang="en-US" dirty="0" smtClean="0"/>
              <a:t>)</a:t>
            </a:r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  <p:sp>
        <p:nvSpPr>
          <p:cNvPr id="4" name="Oval 33"/>
          <p:cNvSpPr>
            <a:spLocks noChangeArrowheads="1"/>
          </p:cNvSpPr>
          <p:nvPr/>
        </p:nvSpPr>
        <p:spPr bwMode="auto">
          <a:xfrm>
            <a:off x="6977152" y="5982030"/>
            <a:ext cx="214313" cy="214312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5" name="Oval 34"/>
          <p:cNvSpPr>
            <a:spLocks noChangeArrowheads="1"/>
          </p:cNvSpPr>
          <p:nvPr/>
        </p:nvSpPr>
        <p:spPr bwMode="auto">
          <a:xfrm>
            <a:off x="6205088" y="4863022"/>
            <a:ext cx="214313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6" name="Oval 35"/>
          <p:cNvSpPr>
            <a:spLocks noChangeArrowheads="1"/>
          </p:cNvSpPr>
          <p:nvPr/>
        </p:nvSpPr>
        <p:spPr bwMode="auto">
          <a:xfrm>
            <a:off x="7048590" y="519621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dirty="0"/>
          </a:p>
        </p:txBody>
      </p:sp>
      <p:sp>
        <p:nvSpPr>
          <p:cNvPr id="7" name="Oval 36"/>
          <p:cNvSpPr>
            <a:spLocks noChangeArrowheads="1"/>
          </p:cNvSpPr>
          <p:nvPr/>
        </p:nvSpPr>
        <p:spPr bwMode="auto">
          <a:xfrm>
            <a:off x="8191590" y="5196217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8" name="Oval 37"/>
          <p:cNvSpPr>
            <a:spLocks noChangeArrowheads="1"/>
          </p:cNvSpPr>
          <p:nvPr/>
        </p:nvSpPr>
        <p:spPr bwMode="auto">
          <a:xfrm>
            <a:off x="8223340" y="6228092"/>
            <a:ext cx="214312" cy="214313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9" name="Straight Connector 38"/>
          <p:cNvCxnSpPr>
            <a:cxnSpLocks noChangeShapeType="1"/>
            <a:stCxn id="5" idx="6"/>
            <a:endCxn id="6" idx="2"/>
          </p:cNvCxnSpPr>
          <p:nvPr/>
        </p:nvCxnSpPr>
        <p:spPr bwMode="auto">
          <a:xfrm>
            <a:off x="6419401" y="4970179"/>
            <a:ext cx="629189" cy="33319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0" name="Straight Connector 39"/>
          <p:cNvCxnSpPr>
            <a:cxnSpLocks noChangeShapeType="1"/>
            <a:stCxn id="6" idx="6"/>
            <a:endCxn id="7" idx="2"/>
          </p:cNvCxnSpPr>
          <p:nvPr/>
        </p:nvCxnSpPr>
        <p:spPr bwMode="auto">
          <a:xfrm>
            <a:off x="7262902" y="5304167"/>
            <a:ext cx="928688" cy="0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" name="Straight Connector 40"/>
          <p:cNvCxnSpPr>
            <a:cxnSpLocks noChangeShapeType="1"/>
            <a:stCxn id="4" idx="7"/>
            <a:endCxn id="6" idx="4"/>
          </p:cNvCxnSpPr>
          <p:nvPr/>
        </p:nvCxnSpPr>
        <p:spPr bwMode="auto">
          <a:xfrm rot="16200000" flipV="1">
            <a:off x="6856503" y="5710567"/>
            <a:ext cx="603250" cy="31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Straight Connector 41"/>
          <p:cNvCxnSpPr>
            <a:cxnSpLocks noChangeShapeType="1"/>
            <a:stCxn id="4" idx="6"/>
            <a:endCxn id="8" idx="2"/>
          </p:cNvCxnSpPr>
          <p:nvPr/>
        </p:nvCxnSpPr>
        <p:spPr bwMode="auto">
          <a:xfrm>
            <a:off x="7191465" y="6089980"/>
            <a:ext cx="1031875" cy="2460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" name="Straight Connector 42"/>
          <p:cNvCxnSpPr>
            <a:cxnSpLocks noChangeShapeType="1"/>
            <a:stCxn id="8" idx="0"/>
            <a:endCxn id="7" idx="4"/>
          </p:cNvCxnSpPr>
          <p:nvPr/>
        </p:nvCxnSpPr>
        <p:spPr bwMode="auto">
          <a:xfrm rot="16200000" flipV="1">
            <a:off x="7905840" y="5804230"/>
            <a:ext cx="817562" cy="3016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</p:spPr>
      </p:cxn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8604" y="2780784"/>
            <a:ext cx="2113292" cy="1449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Zlepšovanie odhad</a:t>
            </a:r>
            <a:r>
              <a:rPr lang="en-US" dirty="0" smtClean="0"/>
              <a:t>u?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1764842"/>
          </a:xfrm>
        </p:spPr>
        <p:txBody>
          <a:bodyPr/>
          <a:lstStyle/>
          <a:p>
            <a:r>
              <a:rPr lang="en-US" dirty="0" err="1" smtClean="0"/>
              <a:t>Moje</a:t>
            </a:r>
            <a:r>
              <a:rPr lang="en-US" dirty="0" smtClean="0"/>
              <a:t> </a:t>
            </a:r>
            <a:r>
              <a:rPr lang="en-US" dirty="0" err="1" smtClean="0"/>
              <a:t>odhady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spl</a:t>
            </a:r>
            <a:r>
              <a:rPr lang="sk-SK" dirty="0" err="1" smtClean="0"/>
              <a:t>ňajúce</a:t>
            </a:r>
            <a:r>
              <a:rPr lang="sk-SK" dirty="0" smtClean="0"/>
              <a:t> invarianty</a:t>
            </a:r>
            <a:r>
              <a:rPr lang="en-US" dirty="0" smtClean="0"/>
              <a:t>):</a:t>
            </a:r>
          </a:p>
          <a:p>
            <a:pPr lvl="1"/>
            <a:r>
              <a:rPr lang="en-US" dirty="0" err="1" smtClean="0"/>
              <a:t>Ko</a:t>
            </a:r>
            <a:r>
              <a:rPr lang="sk-SK" dirty="0" err="1" smtClean="0"/>
              <a:t>šice</a:t>
            </a:r>
            <a:r>
              <a:rPr lang="sk-SK" dirty="0" smtClean="0"/>
              <a:t> </a:t>
            </a:r>
            <a:r>
              <a:rPr lang="en-US" dirty="0" smtClean="0"/>
              <a:t>-&gt; </a:t>
            </a:r>
            <a:r>
              <a:rPr lang="en-US" dirty="0" err="1" smtClean="0"/>
              <a:t>Liptovsk</a:t>
            </a:r>
            <a:r>
              <a:rPr lang="sk-SK" dirty="0" smtClean="0"/>
              <a:t>ý Mikuláš: </a:t>
            </a:r>
            <a:r>
              <a:rPr lang="en-US" dirty="0" smtClean="0"/>
              <a:t>750</a:t>
            </a:r>
            <a:r>
              <a:rPr lang="sk-SK" dirty="0" smtClean="0"/>
              <a:t> km</a:t>
            </a:r>
            <a:endParaRPr lang="en-US" dirty="0" smtClean="0"/>
          </a:p>
          <a:p>
            <a:pPr lvl="1"/>
            <a:r>
              <a:rPr lang="en-US" dirty="0" err="1" smtClean="0"/>
              <a:t>Ko</a:t>
            </a:r>
            <a:r>
              <a:rPr lang="sk-SK" dirty="0" err="1" smtClean="0"/>
              <a:t>šice</a:t>
            </a:r>
            <a:r>
              <a:rPr lang="sk-SK" dirty="0" smtClean="0"/>
              <a:t> </a:t>
            </a:r>
            <a:r>
              <a:rPr lang="en-US" dirty="0" smtClean="0"/>
              <a:t>-&gt; </a:t>
            </a:r>
            <a:r>
              <a:rPr lang="en-US" dirty="0" err="1" smtClean="0"/>
              <a:t>Poprad</a:t>
            </a:r>
            <a:r>
              <a:rPr lang="en-US" dirty="0" smtClean="0"/>
              <a:t>: 800 km</a:t>
            </a:r>
            <a:endParaRPr lang="sk-SK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37211" y="4984310"/>
            <a:ext cx="8574505" cy="176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7188" marR="0" lvl="0" indent="-35718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rgbClr val="E5EEC2"/>
              </a:buClr>
              <a:buSzPct val="120000"/>
              <a:buFont typeface="Trebuchet MS" pitchFamily="34" charset="0"/>
              <a:buChar char="●"/>
              <a:tabLst/>
              <a:defRPr/>
            </a:pP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Moje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nov</a:t>
            </a:r>
            <a:r>
              <a:rPr lang="sk-SK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é odhady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(inform</a:t>
            </a:r>
            <a:r>
              <a:rPr lang="sk-SK" sz="2800" kern="0" dirty="0" err="1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ácia</a:t>
            </a:r>
            <a:r>
              <a:rPr lang="sk-SK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 nepomohla</a:t>
            </a:r>
            <a:r>
              <a:rPr lang="en-US" sz="2800" kern="0" dirty="0" smtClean="0">
                <a:solidFill>
                  <a:srgbClr val="2B3212"/>
                </a:solidFill>
                <a:latin typeface="+mn-lt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:</a:t>
            </a:r>
          </a:p>
          <a:p>
            <a:pPr marL="987425" lvl="1" indent="-361950" eaLnBrk="0" hangingPunct="0"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Ko</a:t>
            </a:r>
            <a:r>
              <a:rPr kumimoji="0" lang="sk-SK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šice</a:t>
            </a:r>
            <a:r>
              <a:rPr kumimoji="0" lang="sk-SK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-&gt;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Liptovsk</a:t>
            </a:r>
            <a:r>
              <a:rPr kumimoji="0" lang="sk-SK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ý Mikuláš: </a:t>
            </a:r>
            <a:r>
              <a:rPr lang="en-US" sz="2400" b="1" kern="0" dirty="0" smtClean="0">
                <a:solidFill>
                  <a:srgbClr val="2B3212"/>
                </a:solidFill>
                <a:ea typeface="Lucida Sans Unicode" pitchFamily="34" charset="0"/>
                <a:cs typeface="Lucida Sans Unicode" pitchFamily="34" charset="0"/>
              </a:rPr>
              <a:t>750</a:t>
            </a:r>
            <a:r>
              <a:rPr lang="en-US" sz="2400" kern="0" dirty="0" smtClean="0">
                <a:solidFill>
                  <a:srgbClr val="2B3212"/>
                </a:solidFill>
                <a:ea typeface="Lucida Sans Unicode" pitchFamily="34" charset="0"/>
                <a:cs typeface="Lucida Sans Unicode" pitchFamily="34" charset="0"/>
              </a:rPr>
              <a:t> </a:t>
            </a:r>
            <a:r>
              <a:rPr kumimoji="0" lang="sk-SK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km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2B3212"/>
              </a:solidFill>
              <a:effectLst/>
              <a:uLnTx/>
              <a:uFillTx/>
              <a:latin typeface="+mn-lt"/>
              <a:ea typeface="Lucida Sans Unicode" pitchFamily="34" charset="0"/>
              <a:cs typeface="Lucida Sans Unicode" pitchFamily="34" charset="0"/>
            </a:endParaRPr>
          </a:p>
          <a:p>
            <a:pPr marL="987425" marR="0" lvl="1" indent="-3619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20000"/>
              </a:spcAft>
              <a:buClr>
                <a:srgbClr val="6E8224"/>
              </a:buClr>
              <a:buSzPct val="100000"/>
              <a:buFont typeface="Trebuchet MS" pitchFamily="34" charset="0"/>
              <a:buChar char="●"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Ko</a:t>
            </a:r>
            <a:r>
              <a:rPr kumimoji="0" lang="sk-SK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šice</a:t>
            </a:r>
            <a:r>
              <a:rPr kumimoji="0" lang="sk-SK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-&gt;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Poprad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: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800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2B3212"/>
                </a:solidFill>
                <a:effectLst/>
                <a:uLnTx/>
                <a:uFillTx/>
                <a:latin typeface="+mn-lt"/>
                <a:ea typeface="Lucida Sans Unicode" pitchFamily="34" charset="0"/>
                <a:cs typeface="Lucida Sans Unicode" pitchFamily="34" charset="0"/>
              </a:rPr>
              <a:t> km</a:t>
            </a:r>
            <a:endParaRPr kumimoji="0" lang="sk-SK" sz="2400" b="0" i="0" u="none" strike="noStrike" kern="0" cap="none" spc="0" normalizeH="0" baseline="0" noProof="0" dirty="0">
              <a:ln>
                <a:noFill/>
              </a:ln>
              <a:solidFill>
                <a:srgbClr val="2B3212"/>
              </a:solidFill>
              <a:effectLst/>
              <a:uLnTx/>
              <a:uFillTx/>
              <a:latin typeface="+mn-lt"/>
              <a:ea typeface="Lucida Sans Unicode" pitchFamily="34" charset="0"/>
              <a:cs typeface="Lucida Sans Unicode" pitchFamily="34" charset="0"/>
            </a:endParaRPr>
          </a:p>
        </p:txBody>
      </p:sp>
      <p:pic>
        <p:nvPicPr>
          <p:cNvPr id="24578" name="Picture 2" descr="http://img.aktuality.sk/stories/NAJNOVSIE_FOTKY/ILUSTRACNE/DOPRAVA/cesta_svidnik_figel_10_1.jpg"/>
          <p:cNvPicPr>
            <a:picLocks noChangeAspect="1" noChangeArrowheads="1"/>
          </p:cNvPicPr>
          <p:nvPr/>
        </p:nvPicPr>
        <p:blipFill>
          <a:blip r:embed="rId2" cstate="print"/>
          <a:srcRect l="13643" b="12454"/>
          <a:stretch>
            <a:fillRect/>
          </a:stretch>
        </p:blipFill>
        <p:spPr bwMode="auto">
          <a:xfrm>
            <a:off x="5477069" y="2463149"/>
            <a:ext cx="3498980" cy="25007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Oval Callout 4"/>
          <p:cNvSpPr/>
          <p:nvPr/>
        </p:nvSpPr>
        <p:spPr bwMode="auto">
          <a:xfrm>
            <a:off x="1838131" y="2985795"/>
            <a:ext cx="4374589" cy="1428214"/>
          </a:xfrm>
          <a:prstGeom prst="wedgeEllipseCallout">
            <a:avLst>
              <a:gd name="adj1" fmla="val 73291"/>
              <a:gd name="adj2" fmla="val -7290"/>
            </a:avLst>
          </a:prstGeom>
          <a:solidFill>
            <a:srgbClr val="E7FFE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>
              <a:buClr>
                <a:srgbClr val="000000"/>
              </a:buClr>
              <a:buSzPct val="100000"/>
            </a:pPr>
            <a:r>
              <a:rPr lang="en-US" dirty="0" smtClean="0">
                <a:latin typeface="Trebuchet MS" pitchFamily="34" charset="0"/>
              </a:rPr>
              <a:t>Z </a:t>
            </a:r>
            <a:r>
              <a:rPr lang="en-US" dirty="0" err="1" smtClean="0">
                <a:latin typeface="Trebuchet MS" pitchFamily="34" charset="0"/>
              </a:rPr>
              <a:t>Popradu</a:t>
            </a:r>
            <a:r>
              <a:rPr lang="en-US" dirty="0" smtClean="0">
                <a:latin typeface="Trebuchet MS" pitchFamily="34" charset="0"/>
              </a:rPr>
              <a:t> do </a:t>
            </a:r>
            <a:r>
              <a:rPr lang="sk-SK" dirty="0" smtClean="0">
                <a:latin typeface="Trebuchet MS" pitchFamily="34" charset="0"/>
              </a:rPr>
              <a:t>Liptovského </a:t>
            </a:r>
            <a:r>
              <a:rPr lang="en-US" dirty="0" err="1" smtClean="0">
                <a:latin typeface="Trebuchet MS" pitchFamily="34" charset="0"/>
              </a:rPr>
              <a:t>Mikul</a:t>
            </a:r>
            <a:r>
              <a:rPr lang="sk-SK" dirty="0" err="1" smtClean="0">
                <a:latin typeface="Trebuchet MS" pitchFamily="34" charset="0"/>
              </a:rPr>
              <a:t>áša</a:t>
            </a:r>
            <a:r>
              <a:rPr lang="sk-SK" dirty="0" smtClean="0">
                <a:latin typeface="Trebuchet MS" pitchFamily="34" charset="0"/>
              </a:rPr>
              <a:t> je diaľnica dlhá 60km</a:t>
            </a:r>
            <a:endParaRPr lang="cs-CZ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Relax</a:t>
            </a:r>
            <a:r>
              <a:rPr lang="sk-SK" smtClean="0"/>
              <a:t>ácia hrany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Operácia relaxácie hrany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=(u, v)</a:t>
            </a:r>
            <a:r>
              <a:rPr lang="en-US" dirty="0" smtClean="0"/>
              <a:t>:</a:t>
            </a:r>
          </a:p>
          <a:p>
            <a:pPr eaLnBrk="1" hangingPunct="1">
              <a:buNone/>
            </a:pPr>
            <a:r>
              <a:rPr lang="sk-SK" sz="2400" b="1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b="1" dirty="0" smtClean="0">
                <a:latin typeface="Consolas" pitchFamily="49" charset="0"/>
                <a:cs typeface="Consolas" pitchFamily="49" charset="0"/>
              </a:rPr>
              <a:t>Relax(u, v):</a:t>
            </a:r>
          </a:p>
          <a:p>
            <a:pPr eaLnBrk="1" hangingPunct="1">
              <a:buNone/>
            </a:pPr>
            <a:r>
              <a:rPr lang="sk-SK" sz="2400" b="1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2400" b="1" dirty="0" smtClean="0">
                <a:latin typeface="Consolas" pitchFamily="49" charset="0"/>
                <a:cs typeface="Consolas" pitchFamily="49" charset="0"/>
              </a:rPr>
              <a:t>if (</a:t>
            </a:r>
            <a:r>
              <a:rPr lang="sk-SK" sz="2400" b="1" dirty="0" smtClean="0">
                <a:latin typeface="Consolas" pitchFamily="49" charset="0"/>
                <a:cs typeface="Consolas" pitchFamily="49" charset="0"/>
              </a:rPr>
              <a:t>d</a:t>
            </a:r>
            <a:r>
              <a:rPr lang="en-US" sz="2400" b="1" baseline="-25000" dirty="0" smtClean="0">
                <a:latin typeface="Consolas" pitchFamily="49" charset="0"/>
                <a:cs typeface="Consolas" pitchFamily="49" charset="0"/>
              </a:rPr>
              <a:t>s</a:t>
            </a:r>
            <a:r>
              <a:rPr lang="en-US" sz="2400" b="1" dirty="0" smtClean="0">
                <a:latin typeface="Consolas" pitchFamily="49" charset="0"/>
                <a:cs typeface="Consolas" pitchFamily="49" charset="0"/>
              </a:rPr>
              <a:t>[u] + c(u, v) &lt; </a:t>
            </a:r>
            <a:r>
              <a:rPr lang="en-US" sz="2400" b="1" dirty="0" err="1" smtClean="0">
                <a:latin typeface="Consolas" pitchFamily="49" charset="0"/>
                <a:cs typeface="Consolas" pitchFamily="49" charset="0"/>
              </a:rPr>
              <a:t>d</a:t>
            </a:r>
            <a:r>
              <a:rPr lang="en-US" sz="2400" b="1" baseline="-25000" dirty="0" err="1" smtClean="0">
                <a:latin typeface="Consolas" pitchFamily="49" charset="0"/>
                <a:cs typeface="Consolas" pitchFamily="49" charset="0"/>
              </a:rPr>
              <a:t>s</a:t>
            </a:r>
            <a:r>
              <a:rPr lang="en-US" sz="2400" b="1" dirty="0" smtClean="0">
                <a:latin typeface="Consolas" pitchFamily="49" charset="0"/>
                <a:cs typeface="Consolas" pitchFamily="49" charset="0"/>
              </a:rPr>
              <a:t>[v])</a:t>
            </a:r>
            <a:r>
              <a:rPr lang="sk-SK" sz="2400" b="1" dirty="0" smtClean="0">
                <a:latin typeface="Consolas" pitchFamily="49" charset="0"/>
                <a:cs typeface="Consolas" pitchFamily="49" charset="0"/>
              </a:rPr>
              <a:t> </a:t>
            </a:r>
            <a:endParaRPr lang="en-US" sz="2400" b="1" dirty="0" smtClean="0">
              <a:latin typeface="Consolas" pitchFamily="49" charset="0"/>
              <a:cs typeface="Consolas" pitchFamily="49" charset="0"/>
            </a:endParaRPr>
          </a:p>
          <a:p>
            <a:pPr lvl="1" eaLnBrk="1" hangingPunct="1">
              <a:buNone/>
            </a:pPr>
            <a:r>
              <a:rPr lang="sk-SK" b="1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</a:t>
            </a:r>
            <a:r>
              <a:rPr lang="en-US" b="1" baseline="-25000" dirty="0" err="1" smtClean="0">
                <a:latin typeface="Consolas" pitchFamily="49" charset="0"/>
                <a:cs typeface="Consolas" pitchFamily="49" charset="0"/>
              </a:rPr>
              <a:t>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[v] = </a:t>
            </a:r>
            <a:r>
              <a:rPr lang="sk-SK" b="1" dirty="0" smtClean="0">
                <a:latin typeface="Consolas" pitchFamily="49" charset="0"/>
                <a:cs typeface="Consolas" pitchFamily="49" charset="0"/>
              </a:rPr>
              <a:t>d</a:t>
            </a:r>
            <a:r>
              <a:rPr lang="en-US" b="1" baseline="-25000" dirty="0" smtClean="0">
                <a:latin typeface="Consolas" pitchFamily="49" charset="0"/>
                <a:cs typeface="Consolas" pitchFamily="49" charset="0"/>
              </a:rPr>
              <a:t>s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[u] + c(u, v)</a:t>
            </a:r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642938" y="5000625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7" name="TextBox 6"/>
          <p:cNvSpPr txBox="1"/>
          <p:nvPr/>
        </p:nvSpPr>
        <p:spPr>
          <a:xfrm>
            <a:off x="560388" y="4572000"/>
            <a:ext cx="35718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s</a:t>
            </a:r>
            <a:endParaRPr lang="sk-SK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18440" name="Oval 7"/>
          <p:cNvSpPr>
            <a:spLocks noChangeArrowheads="1"/>
          </p:cNvSpPr>
          <p:nvPr/>
        </p:nvSpPr>
        <p:spPr bwMode="auto">
          <a:xfrm>
            <a:off x="2500313" y="4500563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9" name="TextBox 8"/>
          <p:cNvSpPr txBox="1"/>
          <p:nvPr/>
        </p:nvSpPr>
        <p:spPr>
          <a:xfrm>
            <a:off x="2417763" y="4071938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u</a:t>
            </a:r>
          </a:p>
        </p:txBody>
      </p:sp>
      <p:sp>
        <p:nvSpPr>
          <p:cNvPr id="18442" name="Oval 9"/>
          <p:cNvSpPr>
            <a:spLocks noChangeArrowheads="1"/>
          </p:cNvSpPr>
          <p:nvPr/>
        </p:nvSpPr>
        <p:spPr bwMode="auto">
          <a:xfrm>
            <a:off x="3500438" y="5000625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11" name="TextBox 10"/>
          <p:cNvSpPr txBox="1"/>
          <p:nvPr/>
        </p:nvSpPr>
        <p:spPr>
          <a:xfrm>
            <a:off x="3417888" y="4572000"/>
            <a:ext cx="35718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v</a:t>
            </a:r>
          </a:p>
        </p:txBody>
      </p:sp>
      <p:cxnSp>
        <p:nvCxnSpPr>
          <p:cNvPr id="18444" name="Straight Arrow Connector 12"/>
          <p:cNvCxnSpPr>
            <a:cxnSpLocks noChangeShapeType="1"/>
            <a:stCxn id="18440" idx="5"/>
          </p:cNvCxnSpPr>
          <p:nvPr/>
        </p:nvCxnSpPr>
        <p:spPr bwMode="auto">
          <a:xfrm rot="16200000" flipH="1">
            <a:off x="2836862" y="4408488"/>
            <a:ext cx="449263" cy="877888"/>
          </a:xfrm>
          <a:prstGeom prst="straightConnector1">
            <a:avLst/>
          </a:prstGeom>
          <a:noFill/>
          <a:ln w="158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" name="TextBox 13"/>
          <p:cNvSpPr txBox="1"/>
          <p:nvPr/>
        </p:nvSpPr>
        <p:spPr>
          <a:xfrm>
            <a:off x="2786063" y="4429125"/>
            <a:ext cx="8572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c(</a:t>
            </a:r>
            <a:r>
              <a:rPr lang="en-US" sz="1800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u,v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)</a:t>
            </a:r>
            <a:endParaRPr lang="sk-SK" sz="1800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18446" name="Freeform 15"/>
          <p:cNvSpPr>
            <a:spLocks/>
          </p:cNvSpPr>
          <p:nvPr/>
        </p:nvSpPr>
        <p:spPr bwMode="auto">
          <a:xfrm>
            <a:off x="795338" y="4391025"/>
            <a:ext cx="1708150" cy="676275"/>
          </a:xfrm>
          <a:custGeom>
            <a:avLst/>
            <a:gdLst>
              <a:gd name="T0" fmla="*/ 0 w 1709159"/>
              <a:gd name="T1" fmla="*/ 676008 h 676542"/>
              <a:gd name="T2" fmla="*/ 315820 w 1709159"/>
              <a:gd name="T3" fmla="*/ 257594 h 676542"/>
              <a:gd name="T4" fmla="*/ 725534 w 1709159"/>
              <a:gd name="T5" fmla="*/ 231977 h 676542"/>
              <a:gd name="T6" fmla="*/ 845036 w 1709159"/>
              <a:gd name="T7" fmla="*/ 86814 h 676542"/>
              <a:gd name="T8" fmla="*/ 1066964 w 1709159"/>
              <a:gd name="T9" fmla="*/ 86814 h 676542"/>
              <a:gd name="T10" fmla="*/ 1271820 w 1709159"/>
              <a:gd name="T11" fmla="*/ 9962 h 676542"/>
              <a:gd name="T12" fmla="*/ 1459606 w 1709159"/>
              <a:gd name="T13" fmla="*/ 146587 h 676542"/>
              <a:gd name="T14" fmla="*/ 1587642 w 1709159"/>
              <a:gd name="T15" fmla="*/ 112432 h 676542"/>
              <a:gd name="T16" fmla="*/ 1707142 w 1709159"/>
              <a:gd name="T17" fmla="*/ 180744 h 67654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09159"/>
              <a:gd name="T28" fmla="*/ 0 h 676542"/>
              <a:gd name="T29" fmla="*/ 1709159 w 1709159"/>
              <a:gd name="T30" fmla="*/ 676542 h 67654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09159" h="676542">
                <a:moveTo>
                  <a:pt x="0" y="676542"/>
                </a:moveTo>
                <a:cubicBezTo>
                  <a:pt x="97564" y="504202"/>
                  <a:pt x="195129" y="331862"/>
                  <a:pt x="316194" y="257798"/>
                </a:cubicBezTo>
                <a:cubicBezTo>
                  <a:pt x="437259" y="183734"/>
                  <a:pt x="638085" y="260647"/>
                  <a:pt x="726392" y="232161"/>
                </a:cubicBezTo>
                <a:cubicBezTo>
                  <a:pt x="814699" y="203675"/>
                  <a:pt x="789062" y="111095"/>
                  <a:pt x="846034" y="86882"/>
                </a:cubicBezTo>
                <a:cubicBezTo>
                  <a:pt x="903006" y="62669"/>
                  <a:pt x="997009" y="99701"/>
                  <a:pt x="1068224" y="86882"/>
                </a:cubicBezTo>
                <a:cubicBezTo>
                  <a:pt x="1139439" y="74063"/>
                  <a:pt x="1207805" y="0"/>
                  <a:pt x="1273323" y="9970"/>
                </a:cubicBezTo>
                <a:cubicBezTo>
                  <a:pt x="1338841" y="19940"/>
                  <a:pt x="1408632" y="129611"/>
                  <a:pt x="1461331" y="146703"/>
                </a:cubicBezTo>
                <a:cubicBezTo>
                  <a:pt x="1514030" y="163795"/>
                  <a:pt x="1548213" y="106823"/>
                  <a:pt x="1589518" y="112520"/>
                </a:cubicBezTo>
                <a:cubicBezTo>
                  <a:pt x="1630823" y="118217"/>
                  <a:pt x="1669991" y="149551"/>
                  <a:pt x="1709159" y="180886"/>
                </a:cubicBezTo>
              </a:path>
            </a:pathLst>
          </a:custGeom>
          <a:noFill/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18447" name="Freeform 16"/>
          <p:cNvSpPr>
            <a:spLocks/>
          </p:cNvSpPr>
          <p:nvPr/>
        </p:nvSpPr>
        <p:spPr bwMode="auto">
          <a:xfrm>
            <a:off x="777875" y="5119688"/>
            <a:ext cx="2751138" cy="350837"/>
          </a:xfrm>
          <a:custGeom>
            <a:avLst/>
            <a:gdLst>
              <a:gd name="T0" fmla="*/ 0 w 2751746"/>
              <a:gd name="T1" fmla="*/ 0 h 351802"/>
              <a:gd name="T2" fmla="*/ 239177 w 2751746"/>
              <a:gd name="T3" fmla="*/ 280466 h 351802"/>
              <a:gd name="T4" fmla="*/ 503980 w 2751746"/>
              <a:gd name="T5" fmla="*/ 186977 h 351802"/>
              <a:gd name="T6" fmla="*/ 905454 w 2751746"/>
              <a:gd name="T7" fmla="*/ 339959 h 351802"/>
              <a:gd name="T8" fmla="*/ 1059211 w 2751746"/>
              <a:gd name="T9" fmla="*/ 127484 h 351802"/>
              <a:gd name="T10" fmla="*/ 1614441 w 2751746"/>
              <a:gd name="T11" fmla="*/ 297465 h 351802"/>
              <a:gd name="T12" fmla="*/ 1862159 w 2751746"/>
              <a:gd name="T13" fmla="*/ 152981 h 351802"/>
              <a:gd name="T14" fmla="*/ 2331971 w 2751746"/>
              <a:gd name="T15" fmla="*/ 246470 h 351802"/>
              <a:gd name="T16" fmla="*/ 2511353 w 2751746"/>
              <a:gd name="T17" fmla="*/ 152981 h 351802"/>
              <a:gd name="T18" fmla="*/ 2750530 w 2751746"/>
              <a:gd name="T19" fmla="*/ 33995 h 35180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751746"/>
              <a:gd name="T31" fmla="*/ 0 h 351802"/>
              <a:gd name="T32" fmla="*/ 2751746 w 2751746"/>
              <a:gd name="T33" fmla="*/ 351802 h 35180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751746" h="351802">
                <a:moveTo>
                  <a:pt x="0" y="0"/>
                </a:moveTo>
                <a:cubicBezTo>
                  <a:pt x="77624" y="125338"/>
                  <a:pt x="155249" y="250677"/>
                  <a:pt x="239283" y="282011"/>
                </a:cubicBezTo>
                <a:cubicBezTo>
                  <a:pt x="323317" y="313345"/>
                  <a:pt x="393107" y="178037"/>
                  <a:pt x="504202" y="188007"/>
                </a:cubicBezTo>
                <a:cubicBezTo>
                  <a:pt x="615297" y="197977"/>
                  <a:pt x="813275" y="351802"/>
                  <a:pt x="905854" y="341832"/>
                </a:cubicBezTo>
                <a:cubicBezTo>
                  <a:pt x="998433" y="331862"/>
                  <a:pt x="941462" y="135308"/>
                  <a:pt x="1059679" y="128187"/>
                </a:cubicBezTo>
                <a:cubicBezTo>
                  <a:pt x="1177896" y="121066"/>
                  <a:pt x="1481271" y="294830"/>
                  <a:pt x="1615155" y="299103"/>
                </a:cubicBezTo>
                <a:cubicBezTo>
                  <a:pt x="1749039" y="303376"/>
                  <a:pt x="1743342" y="162370"/>
                  <a:pt x="1862983" y="153824"/>
                </a:cubicBezTo>
                <a:cubicBezTo>
                  <a:pt x="1982624" y="145278"/>
                  <a:pt x="2224755" y="247828"/>
                  <a:pt x="2333002" y="247828"/>
                </a:cubicBezTo>
                <a:cubicBezTo>
                  <a:pt x="2441249" y="247828"/>
                  <a:pt x="2442673" y="189431"/>
                  <a:pt x="2512464" y="153824"/>
                </a:cubicBezTo>
                <a:cubicBezTo>
                  <a:pt x="2582255" y="118217"/>
                  <a:pt x="2667000" y="76200"/>
                  <a:pt x="2751746" y="34183"/>
                </a:cubicBezTo>
              </a:path>
            </a:pathLst>
          </a:custGeom>
          <a:noFill/>
          <a:ln w="15875" cap="flat" cmpd="sng" algn="ctr">
            <a:solidFill>
              <a:schemeClr val="tx1"/>
            </a:solidFill>
            <a:prstDash val="dash"/>
            <a:round/>
            <a:headEnd type="none" w="med" len="med"/>
            <a:tailEnd type="arrow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18" name="TextBox 17"/>
          <p:cNvSpPr txBox="1"/>
          <p:nvPr/>
        </p:nvSpPr>
        <p:spPr>
          <a:xfrm>
            <a:off x="1785938" y="5429250"/>
            <a:ext cx="8572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1800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d</a:t>
            </a:r>
            <a:r>
              <a:rPr lang="en-US" sz="1800" baseline="-25000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s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[v]</a:t>
            </a:r>
            <a:endParaRPr lang="sk-SK" sz="1800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14438" y="4071938"/>
            <a:ext cx="857250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1800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d</a:t>
            </a:r>
            <a:r>
              <a:rPr lang="en-US" sz="1800" baseline="-25000" dirty="0" err="1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s</a:t>
            </a:r>
            <a:r>
              <a:rPr lang="en-US" sz="1800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[u]</a:t>
            </a:r>
            <a:endParaRPr lang="sk-SK" sz="1800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4500527" y="4020968"/>
            <a:ext cx="4270249" cy="193899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b="1" dirty="0" err="1" smtClean="0">
                <a:latin typeface="Trebuchet MS" pitchFamily="34" charset="0"/>
              </a:rPr>
              <a:t>Intu</a:t>
            </a:r>
            <a:r>
              <a:rPr lang="sk-SK" b="1" dirty="0" err="1" smtClean="0">
                <a:latin typeface="Trebuchet MS" pitchFamily="34" charset="0"/>
              </a:rPr>
              <a:t>ícia</a:t>
            </a:r>
            <a:r>
              <a:rPr lang="sk-SK" b="1" dirty="0" smtClean="0">
                <a:latin typeface="Trebuchet MS" pitchFamily="34" charset="0"/>
              </a:rPr>
              <a:t>:</a:t>
            </a:r>
            <a:endParaRPr lang="en-US" b="1" dirty="0" smtClean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dirty="0" err="1" smtClean="0">
                <a:latin typeface="Trebuchet MS" pitchFamily="34" charset="0"/>
              </a:rPr>
              <a:t>Ak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cesta</a:t>
            </a:r>
            <a:r>
              <a:rPr lang="en-US" dirty="0" smtClean="0">
                <a:latin typeface="Trebuchet MS" pitchFamily="34" charset="0"/>
              </a:rPr>
              <a:t> z </a:t>
            </a:r>
            <a:r>
              <a:rPr lang="en-US" b="1" dirty="0" smtClean="0">
                <a:latin typeface="Trebuchet MS" pitchFamily="34" charset="0"/>
              </a:rPr>
              <a:t>s</a:t>
            </a:r>
            <a:r>
              <a:rPr lang="en-US" dirty="0" smtClean="0">
                <a:latin typeface="Trebuchet MS" pitchFamily="34" charset="0"/>
              </a:rPr>
              <a:t> do </a:t>
            </a:r>
            <a:r>
              <a:rPr lang="en-US" b="1" dirty="0" smtClean="0">
                <a:latin typeface="Trebuchet MS" pitchFamily="34" charset="0"/>
              </a:rPr>
              <a:t>u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sk-SK" dirty="0" smtClean="0">
                <a:latin typeface="Trebuchet MS" pitchFamily="34" charset="0"/>
              </a:rPr>
              <a:t>a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sk-SK" dirty="0" smtClean="0">
                <a:latin typeface="Trebuchet MS" pitchFamily="34" charset="0"/>
              </a:rPr>
              <a:t>orientovaná </a:t>
            </a:r>
            <a:r>
              <a:rPr lang="en-US" dirty="0" err="1" smtClean="0">
                <a:latin typeface="Trebuchet MS" pitchFamily="34" charset="0"/>
              </a:rPr>
              <a:t>hrana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b="1" dirty="0" smtClean="0">
                <a:latin typeface="Trebuchet MS" pitchFamily="34" charset="0"/>
              </a:rPr>
              <a:t>(u, v)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vytvor</a:t>
            </a:r>
            <a:r>
              <a:rPr lang="sk-SK" dirty="0" err="1" smtClean="0">
                <a:latin typeface="Trebuchet MS" pitchFamily="34" charset="0"/>
              </a:rPr>
              <a:t>ia</a:t>
            </a:r>
            <a:r>
              <a:rPr lang="sk-SK" dirty="0" smtClean="0">
                <a:latin typeface="Trebuchet MS" pitchFamily="34" charset="0"/>
              </a:rPr>
              <a:t> kratšiu cestu z </a:t>
            </a:r>
            <a:r>
              <a:rPr lang="sk-SK" b="1" dirty="0" smtClean="0">
                <a:latin typeface="Trebuchet MS" pitchFamily="34" charset="0"/>
              </a:rPr>
              <a:t>s</a:t>
            </a:r>
            <a:r>
              <a:rPr lang="sk-SK" dirty="0" smtClean="0">
                <a:latin typeface="Trebuchet MS" pitchFamily="34" charset="0"/>
              </a:rPr>
              <a:t> do </a:t>
            </a:r>
            <a:r>
              <a:rPr lang="sk-SK" b="1" dirty="0" smtClean="0">
                <a:latin typeface="Trebuchet MS" pitchFamily="34" charset="0"/>
              </a:rPr>
              <a:t>v</a:t>
            </a:r>
            <a:r>
              <a:rPr lang="sk-SK" dirty="0" smtClean="0">
                <a:latin typeface="Trebuchet MS" pitchFamily="34" charset="0"/>
              </a:rPr>
              <a:t>, ako máme, tak si môžeme zlepšiť odhad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en-US" dirty="0" err="1" smtClean="0">
                <a:latin typeface="Trebuchet MS" pitchFamily="34" charset="0"/>
              </a:rPr>
              <a:t>najkrat</a:t>
            </a:r>
            <a:r>
              <a:rPr lang="sk-SK" dirty="0" err="1" smtClean="0">
                <a:latin typeface="Trebuchet MS" pitchFamily="34" charset="0"/>
              </a:rPr>
              <a:t>šej</a:t>
            </a:r>
            <a:r>
              <a:rPr lang="sk-SK" dirty="0" smtClean="0">
                <a:latin typeface="Trebuchet MS" pitchFamily="34" charset="0"/>
              </a:rPr>
              <a:t> cesty z </a:t>
            </a:r>
            <a:r>
              <a:rPr lang="sk-SK" b="1" dirty="0" smtClean="0">
                <a:latin typeface="Trebuchet MS" pitchFamily="34" charset="0"/>
              </a:rPr>
              <a:t>s</a:t>
            </a:r>
            <a:r>
              <a:rPr lang="sk-SK" dirty="0" smtClean="0">
                <a:latin typeface="Trebuchet MS" pitchFamily="34" charset="0"/>
              </a:rPr>
              <a:t> do </a:t>
            </a:r>
            <a:r>
              <a:rPr lang="sk-SK" b="1" dirty="0" smtClean="0">
                <a:latin typeface="Trebuchet MS" pitchFamily="34" charset="0"/>
              </a:rPr>
              <a:t>v</a:t>
            </a:r>
            <a:r>
              <a:rPr lang="sk-SK" dirty="0" smtClean="0">
                <a:latin typeface="Trebuchet MS" pitchFamily="34" charset="0"/>
              </a:rPr>
              <a:t> – máme lepšiu cestu z </a:t>
            </a:r>
            <a:r>
              <a:rPr lang="sk-SK" b="1" dirty="0" smtClean="0">
                <a:latin typeface="Trebuchet MS" pitchFamily="34" charset="0"/>
              </a:rPr>
              <a:t>s</a:t>
            </a:r>
            <a:r>
              <a:rPr lang="sk-SK" dirty="0" smtClean="0">
                <a:latin typeface="Trebuchet MS" pitchFamily="34" charset="0"/>
              </a:rPr>
              <a:t> do </a:t>
            </a:r>
            <a:r>
              <a:rPr lang="sk-SK" b="1" dirty="0" smtClean="0">
                <a:latin typeface="Trebuchet MS" pitchFamily="34" charset="0"/>
              </a:rPr>
              <a:t>v</a:t>
            </a:r>
            <a:r>
              <a:rPr lang="sk-SK" dirty="0" smtClean="0">
                <a:latin typeface="Trebuchet MS" pitchFamily="34" charset="0"/>
              </a:rPr>
              <a:t>.</a:t>
            </a:r>
            <a:endParaRPr lang="cs-CZ" dirty="0" smtClean="0">
              <a:latin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6531" y="6172492"/>
            <a:ext cx="83229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400" dirty="0" err="1" smtClean="0">
                <a:solidFill>
                  <a:schemeClr val="tx2"/>
                </a:solidFill>
                <a:latin typeface="+mn-lt"/>
                <a:ea typeface="MS Gothic" charset="-128"/>
                <a:cs typeface="+mn-cs"/>
              </a:rPr>
              <a:t>Ostane</a:t>
            </a:r>
            <a:r>
              <a:rPr lang="en-US" sz="2400" dirty="0" smtClean="0">
                <a:solidFill>
                  <a:schemeClr val="tx2"/>
                </a:solidFill>
                <a:latin typeface="+mn-lt"/>
                <a:ea typeface="MS Gothic" charset="-128"/>
                <a:cs typeface="+mn-cs"/>
              </a:rPr>
              <a:t> invariant </a:t>
            </a:r>
            <a:r>
              <a:rPr lang="el-GR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sz="2400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≤ d</a:t>
            </a:r>
            <a:r>
              <a:rPr lang="sk-SK" sz="2400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[v]  </a:t>
            </a:r>
            <a:r>
              <a:rPr lang="en-US" sz="2400" dirty="0" err="1" smtClean="0">
                <a:solidFill>
                  <a:schemeClr val="tx2"/>
                </a:solidFill>
                <a:latin typeface="+mn-lt"/>
                <a:ea typeface="MS Gothic" charset="-128"/>
                <a:cs typeface="+mn-cs"/>
              </a:rPr>
              <a:t>zachovan</a:t>
            </a:r>
            <a:r>
              <a:rPr lang="sk-SK" sz="2400" dirty="0" smtClean="0">
                <a:solidFill>
                  <a:schemeClr val="tx2"/>
                </a:solidFill>
                <a:latin typeface="+mn-lt"/>
                <a:ea typeface="MS Gothic" charset="-128"/>
                <a:cs typeface="+mn-cs"/>
              </a:rPr>
              <a:t>ý</a:t>
            </a:r>
            <a:r>
              <a:rPr lang="en-US" sz="2400" dirty="0" smtClean="0">
                <a:solidFill>
                  <a:schemeClr val="tx2"/>
                </a:solidFill>
                <a:latin typeface="+mn-lt"/>
                <a:ea typeface="MS Gothic" charset="-128"/>
                <a:cs typeface="+mn-cs"/>
              </a:rPr>
              <a:t>?</a:t>
            </a:r>
            <a:endParaRPr lang="sk-SK" sz="2400" dirty="0">
              <a:solidFill>
                <a:schemeClr val="tx2"/>
              </a:solidFill>
              <a:latin typeface="+mn-lt"/>
              <a:ea typeface="MS Gothic" charset="-128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3200" dirty="0" smtClean="0"/>
              <a:t>Relaxácia zachováva invariant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Times New Roman" pitchFamily="16" charset="0"/>
              <a:buNone/>
              <a:defRPr/>
            </a:pPr>
            <a:r>
              <a:rPr lang="sk-SK" dirty="0" smtClean="0"/>
              <a:t>Pozorovanie 2: </a:t>
            </a:r>
            <a:r>
              <a:rPr lang="el-GR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[u] + c(u, v)</a:t>
            </a:r>
            <a:r>
              <a:rPr lang="sk-SK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≥ </a:t>
            </a:r>
            <a:r>
              <a:rPr lang="el-GR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sk-SK" i="1" dirty="0" smtClean="0">
              <a:solidFill>
                <a:srgbClr val="996633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r>
              <a:rPr lang="sk-SK" dirty="0" smtClean="0"/>
              <a:t>Invariant</a:t>
            </a:r>
            <a:r>
              <a:rPr lang="en-US" dirty="0" smtClean="0"/>
              <a:t> pre </a:t>
            </a:r>
            <a:r>
              <a:rPr lang="en-US" dirty="0" err="1" smtClean="0"/>
              <a:t>vrchol</a:t>
            </a:r>
            <a:r>
              <a:rPr lang="en-US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k-SK" dirty="0" smtClean="0"/>
              <a:t>: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[u]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≤ 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[u]</a:t>
            </a:r>
            <a:endParaRPr lang="sk-SK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endParaRPr lang="en-US" sz="105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r>
              <a:rPr lang="sk-SK" sz="2400" dirty="0" smtClean="0"/>
              <a:t>Invariant môže prestať</a:t>
            </a:r>
            <a:r>
              <a:rPr lang="en-US" sz="2400" dirty="0" smtClean="0"/>
              <a:t> pre </a:t>
            </a:r>
            <a:r>
              <a:rPr lang="en-US" sz="2400" dirty="0" err="1" smtClean="0"/>
              <a:t>vrchol</a:t>
            </a:r>
            <a:r>
              <a:rPr lang="en-US" sz="2400" dirty="0" smtClean="0"/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k-SK" sz="2400" dirty="0" smtClean="0"/>
              <a:t> platiť, ak sa vykoná </a:t>
            </a:r>
            <a:r>
              <a:rPr lang="sk-SK" sz="2400" b="1" dirty="0" err="1" smtClean="0"/>
              <a:t>if</a:t>
            </a:r>
            <a:r>
              <a:rPr lang="sk-SK" sz="2400" dirty="0" smtClean="0"/>
              <a:t>: </a:t>
            </a:r>
            <a:br>
              <a:rPr lang="sk-SK" sz="2400" dirty="0" smtClean="0"/>
            </a:br>
            <a:r>
              <a:rPr lang="en-US" sz="2400" dirty="0" err="1" smtClean="0"/>
              <a:t>ak</a:t>
            </a:r>
            <a:r>
              <a:rPr lang="en-US" sz="2400" dirty="0" smtClean="0"/>
              <a:t> </a:t>
            </a:r>
            <a:r>
              <a:rPr lang="sk-SK" sz="2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d</a:t>
            </a:r>
            <a:r>
              <a:rPr lang="en-US" sz="2400" baseline="-250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[u]+c(u, v)&lt;</a:t>
            </a:r>
            <a:r>
              <a:rPr lang="en-US" sz="24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d</a:t>
            </a:r>
            <a:r>
              <a:rPr lang="en-US" sz="2400" baseline="-25000" dirty="0" err="1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[v]</a:t>
            </a:r>
            <a:r>
              <a:rPr lang="en-US" sz="2400" dirty="0" smtClean="0">
                <a:cs typeface="Courier New" pitchFamily="49" charset="0"/>
              </a:rPr>
              <a:t>,</a:t>
            </a:r>
            <a:r>
              <a:rPr lang="sk-SK" sz="2400" dirty="0" smtClean="0"/>
              <a:t> </a:t>
            </a:r>
            <a:r>
              <a:rPr lang="en-US" sz="2400" dirty="0" err="1" smtClean="0"/>
              <a:t>potom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d</a:t>
            </a:r>
            <a:r>
              <a:rPr lang="en-US" sz="2400" baseline="-25000" dirty="0" err="1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s</a:t>
            </a:r>
            <a:r>
              <a:rPr lang="en-US" sz="24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[v]=</a:t>
            </a:r>
            <a:r>
              <a:rPr lang="sk-SK" sz="24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d</a:t>
            </a:r>
            <a:r>
              <a:rPr lang="en-US" sz="2400" baseline="-250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s</a:t>
            </a:r>
            <a:r>
              <a:rPr lang="en-US" sz="24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[u]+c(u,</a:t>
            </a:r>
            <a:r>
              <a:rPr lang="sk-SK" sz="24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Consolas" pitchFamily="49" charset="0"/>
                <a:cs typeface="Consolas" pitchFamily="49" charset="0"/>
              </a:rPr>
              <a:t>v)</a:t>
            </a:r>
            <a:endParaRPr lang="sk-SK" sz="2400" dirty="0" smtClean="0">
              <a:solidFill>
                <a:srgbClr val="008000"/>
              </a:solidFill>
              <a:latin typeface="Consolas" pitchFamily="49" charset="0"/>
              <a:cs typeface="Consolas" pitchFamily="49" charset="0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endParaRPr lang="sk-SK" sz="1000" dirty="0" smtClean="0">
              <a:solidFill>
                <a:schemeClr val="accent1">
                  <a:lumMod val="75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r>
              <a:rPr lang="sk-SK" b="1" dirty="0" smtClean="0"/>
              <a:t>Tvrdenie:</a:t>
            </a:r>
            <a:r>
              <a:rPr lang="sk-SK" dirty="0" smtClean="0"/>
              <a:t> </a:t>
            </a:r>
            <a:r>
              <a:rPr lang="en-US" dirty="0" smtClean="0"/>
              <a:t>relax</a:t>
            </a:r>
            <a:r>
              <a:rPr lang="sk-SK" dirty="0" err="1" smtClean="0"/>
              <a:t>ácia</a:t>
            </a:r>
            <a:r>
              <a:rPr lang="sk-SK" dirty="0" smtClean="0"/>
              <a:t> zachováva platnosť invariantu</a:t>
            </a:r>
            <a:endParaRPr lang="en-US" dirty="0" smtClean="0"/>
          </a:p>
          <a:p>
            <a:pPr algn="ctr" eaLnBrk="1" hangingPunct="1">
              <a:buFont typeface="Times New Roman" pitchFamily="16" charset="0"/>
              <a:buNone/>
              <a:defRPr/>
            </a:pPr>
            <a:r>
              <a:rPr lang="el-GR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el-GR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[u]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+ c(u, v)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≤ </a:t>
            </a:r>
            <a:r>
              <a:rPr lang="sk-SK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baseline="-25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[u] </a:t>
            </a:r>
            <a:r>
              <a:rPr lang="en-US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c(u, v) = </a:t>
            </a:r>
            <a:r>
              <a:rPr lang="en-US" i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baseline="-25000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[v] </a:t>
            </a:r>
            <a:endParaRPr lang="sk-SK" i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V="1">
            <a:off x="1324946" y="4879910"/>
            <a:ext cx="718458" cy="1054359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45233" y="5877761"/>
            <a:ext cx="1810139" cy="36933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err="1" smtClean="0">
                <a:latin typeface="Trebuchet MS" pitchFamily="34" charset="0"/>
              </a:rPr>
              <a:t>Pozorovanie</a:t>
            </a:r>
            <a:r>
              <a:rPr lang="en-US" sz="1800" dirty="0" smtClean="0">
                <a:latin typeface="Trebuchet MS" pitchFamily="34" charset="0"/>
              </a:rPr>
              <a:t> 2</a:t>
            </a:r>
            <a:endParaRPr lang="cs-CZ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V="1">
            <a:off x="4248538" y="4907901"/>
            <a:ext cx="314131" cy="100148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3436776" y="5433002"/>
            <a:ext cx="1810139" cy="129266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sz="1800" dirty="0" smtClean="0">
                <a:latin typeface="Trebuchet MS" pitchFamily="34" charset="0"/>
                <a:ea typeface="MS Gothic" charset="-128"/>
              </a:rPr>
              <a:t>Platnosť invariantu pre vrchol </a:t>
            </a:r>
            <a:r>
              <a:rPr lang="sk-SK" sz="1800" b="1" dirty="0" smtClean="0">
                <a:latin typeface="Trebuchet MS" pitchFamily="34" charset="0"/>
                <a:ea typeface="MS Gothic" charset="-128"/>
              </a:rPr>
              <a:t>u</a:t>
            </a:r>
            <a:r>
              <a:rPr lang="sk-SK" sz="1800" dirty="0" smtClean="0">
                <a:latin typeface="Trebuchet MS" pitchFamily="34" charset="0"/>
                <a:ea typeface="MS Gothic" charset="-128"/>
              </a:rPr>
              <a:t>: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l-GR" sz="2400" b="1" i="1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δ</a:t>
            </a:r>
            <a:r>
              <a:rPr lang="sk-SK" sz="2400" b="1" i="1" baseline="-25000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[</a:t>
            </a:r>
            <a:r>
              <a:rPr lang="sk-SK" sz="2400" b="1" i="1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u</a:t>
            </a:r>
            <a:r>
              <a:rPr lang="en-US" sz="2400" b="1" i="1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]</a:t>
            </a:r>
            <a:r>
              <a:rPr lang="sk-SK" sz="2400" b="1" i="1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 ≤</a:t>
            </a:r>
            <a:r>
              <a:rPr lang="en-US" sz="2400" b="1" i="1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 d</a:t>
            </a:r>
            <a:r>
              <a:rPr lang="sk-SK" sz="2400" b="1" i="1" baseline="-25000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[</a:t>
            </a:r>
            <a:r>
              <a:rPr lang="sk-SK" sz="2400" b="1" i="1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u</a:t>
            </a:r>
            <a:r>
              <a:rPr lang="en-US" sz="2400" b="1" i="1" dirty="0" smtClean="0">
                <a:solidFill>
                  <a:schemeClr val="accent6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] </a:t>
            </a:r>
            <a:endParaRPr lang="cs-CZ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 flipV="1">
            <a:off x="6951307" y="4870579"/>
            <a:ext cx="342122" cy="1116561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809862" y="5464104"/>
            <a:ext cx="2960913" cy="129266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defRPr/>
            </a:pPr>
            <a:r>
              <a:rPr lang="sk-SK" sz="1800" dirty="0" smtClean="0">
                <a:latin typeface="Trebuchet MS" pitchFamily="34" charset="0"/>
                <a:ea typeface="MS Gothic" charset="-128"/>
              </a:rPr>
              <a:t>Ak nastalo </a:t>
            </a:r>
            <a:r>
              <a:rPr lang="sk-SK" sz="1800" b="1" dirty="0" smtClean="0">
                <a:solidFill>
                  <a:srgbClr val="008000"/>
                </a:solidFill>
                <a:latin typeface="Trebuchet MS" pitchFamily="34" charset="0"/>
                <a:ea typeface="MS Gothic" charset="-128"/>
              </a:rPr>
              <a:t>priradenie</a:t>
            </a:r>
            <a:r>
              <a:rPr lang="sk-SK" sz="1800" dirty="0" smtClean="0">
                <a:latin typeface="Trebuchet MS" pitchFamily="34" charset="0"/>
                <a:ea typeface="MS Gothic" charset="-128"/>
              </a:rPr>
              <a:t> relaxácie, potom </a:t>
            </a:r>
            <a:r>
              <a:rPr lang="en-US" sz="1800" dirty="0" err="1" smtClean="0">
                <a:latin typeface="Trebuchet MS" pitchFamily="34" charset="0"/>
                <a:ea typeface="MS Gothic" charset="-128"/>
              </a:rPr>
              <a:t>po</a:t>
            </a:r>
            <a:r>
              <a:rPr lang="en-US" sz="1800" dirty="0" smtClean="0">
                <a:latin typeface="Trebuchet MS" pitchFamily="34" charset="0"/>
                <a:ea typeface="MS Gothic" charset="-128"/>
              </a:rPr>
              <a:t> </a:t>
            </a:r>
            <a:r>
              <a:rPr lang="en-US" sz="1800" dirty="0" err="1" smtClean="0">
                <a:latin typeface="Trebuchet MS" pitchFamily="34" charset="0"/>
                <a:ea typeface="MS Gothic" charset="-128"/>
              </a:rPr>
              <a:t>jeho</a:t>
            </a:r>
            <a:r>
              <a:rPr lang="en-US" sz="1800" dirty="0" smtClean="0">
                <a:latin typeface="Trebuchet MS" pitchFamily="34" charset="0"/>
                <a:ea typeface="MS Gothic" charset="-128"/>
              </a:rPr>
              <a:t> </a:t>
            </a:r>
            <a:r>
              <a:rPr lang="en-US" sz="1800" dirty="0" err="1" smtClean="0">
                <a:latin typeface="Trebuchet MS" pitchFamily="34" charset="0"/>
                <a:ea typeface="MS Gothic" charset="-128"/>
              </a:rPr>
              <a:t>vykonan</a:t>
            </a:r>
            <a:r>
              <a:rPr lang="sk-SK" sz="1800" dirty="0" smtClean="0">
                <a:latin typeface="Trebuchet MS" pitchFamily="34" charset="0"/>
                <a:ea typeface="MS Gothic" charset="-128"/>
              </a:rPr>
              <a:t>í platí:</a:t>
            </a:r>
            <a:br>
              <a:rPr lang="sk-SK" sz="1800" dirty="0" smtClean="0">
                <a:latin typeface="Trebuchet MS" pitchFamily="34" charset="0"/>
                <a:ea typeface="MS Gothic" charset="-128"/>
              </a:rPr>
            </a:br>
            <a:r>
              <a:rPr lang="en-US" sz="2400" b="1" i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baseline="-25000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[v] =</a:t>
            </a:r>
            <a:r>
              <a:rPr lang="sk-SK" sz="24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2400" b="1" i="1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[u] + c(u, v)</a:t>
            </a:r>
            <a:endParaRPr lang="sk-SK" b="1" dirty="0" smtClean="0">
              <a:solidFill>
                <a:srgbClr val="008000"/>
              </a:solidFill>
              <a:latin typeface="Trebuchet MS" pitchFamily="34" charset="0"/>
              <a:ea typeface="MS Gothic" charset="-12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Úvahy pokračujú...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k-SK" dirty="0" smtClean="0"/>
              <a:t>Vrchol </a:t>
            </a:r>
            <a:r>
              <a:rPr lang="sk-SK" b="1" dirty="0" smtClean="0"/>
              <a:t>v</a:t>
            </a:r>
            <a:r>
              <a:rPr lang="sk-SK" dirty="0" smtClean="0"/>
              <a:t> nazveme </a:t>
            </a:r>
            <a:r>
              <a:rPr lang="sk-SK" i="1" dirty="0" smtClean="0">
                <a:solidFill>
                  <a:srgbClr val="FF0000"/>
                </a:solidFill>
              </a:rPr>
              <a:t>vybaveným</a:t>
            </a:r>
            <a:r>
              <a:rPr lang="sk-SK" dirty="0" smtClean="0"/>
              <a:t>, ak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eaLnBrk="1" hangingPunct="1">
              <a:defRPr/>
            </a:pPr>
            <a:r>
              <a:rPr lang="sk-SK" dirty="0" smtClean="0"/>
              <a:t>na začiatku je iba štartovací vrchol </a:t>
            </a:r>
            <a:r>
              <a:rPr lang="sk-SK" b="1" dirty="0" smtClean="0"/>
              <a:t>s</a:t>
            </a:r>
            <a:r>
              <a:rPr lang="sk-SK" dirty="0" smtClean="0"/>
              <a:t> vybavený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b="1" dirty="0" err="1" smtClean="0"/>
              <a:t>Tvrdenie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sk-SK" dirty="0" smtClean="0"/>
              <a:t>Ak </a:t>
            </a:r>
            <a:r>
              <a:rPr lang="sk-SK" i="1" dirty="0" err="1" smtClean="0">
                <a:latin typeface="Times New Roman" pitchFamily="18" charset="0"/>
                <a:cs typeface="Times New Roman" pitchFamily="18" charset="0"/>
              </a:rPr>
              <a:t>sPuv</a:t>
            </a:r>
            <a:r>
              <a:rPr lang="sk-SK" dirty="0" smtClean="0"/>
              <a:t> je </a:t>
            </a:r>
            <a:r>
              <a:rPr lang="sk-SK" u="sng" dirty="0" smtClean="0"/>
              <a:t>najkratšia</a:t>
            </a:r>
            <a:r>
              <a:rPr lang="sk-SK" dirty="0" smtClean="0"/>
              <a:t> cesta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r>
              <a:rPr lang="sk-SK" dirty="0" smtClean="0"/>
              <a:t> a vrchol </a:t>
            </a:r>
            <a:r>
              <a:rPr lang="sk-SK" b="1" dirty="0" smtClean="0"/>
              <a:t>u</a:t>
            </a:r>
            <a:r>
              <a:rPr lang="sk-SK" dirty="0" smtClean="0"/>
              <a:t> už je </a:t>
            </a:r>
            <a:r>
              <a:rPr lang="sk-SK" i="1" dirty="0" smtClean="0"/>
              <a:t>vybavený</a:t>
            </a:r>
            <a:r>
              <a:rPr lang="sk-SK" dirty="0" smtClean="0"/>
              <a:t>, tak po relaxácii hrany </a:t>
            </a:r>
            <a:r>
              <a:rPr lang="en-US" b="1" dirty="0" smtClean="0"/>
              <a:t>(u, v)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stane</a:t>
            </a:r>
            <a:r>
              <a:rPr lang="en-US" dirty="0" smtClean="0"/>
              <a:t> </a:t>
            </a:r>
            <a:r>
              <a:rPr lang="en-US" dirty="0" err="1" smtClean="0"/>
              <a:t>vrchol</a:t>
            </a:r>
            <a:r>
              <a:rPr lang="en-US" dirty="0" smtClean="0"/>
              <a:t> </a:t>
            </a:r>
            <a:r>
              <a:rPr lang="en-US" b="1" dirty="0" smtClean="0"/>
              <a:t>v</a:t>
            </a:r>
            <a:r>
              <a:rPr lang="en-US" dirty="0" smtClean="0"/>
              <a:t> </a:t>
            </a:r>
            <a:r>
              <a:rPr lang="en-US" i="1" dirty="0" err="1" smtClean="0"/>
              <a:t>vybaven</a:t>
            </a:r>
            <a:r>
              <a:rPr lang="sk-SK" i="1" dirty="0" err="1" smtClean="0"/>
              <a:t>ým</a:t>
            </a:r>
            <a:r>
              <a:rPr lang="en-US" i="1" dirty="0" smtClean="0"/>
              <a:t>.</a:t>
            </a:r>
            <a:endParaRPr lang="sk-SK" dirty="0" smtClean="0"/>
          </a:p>
          <a:p>
            <a:pPr eaLnBrk="1" hangingPunct="1">
              <a:buFont typeface="Arial" pitchFamily="34" charset="0"/>
              <a:buChar char="•"/>
              <a:defRPr/>
            </a:pPr>
            <a:endParaRPr lang="sk-SK" dirty="0"/>
          </a:p>
        </p:txBody>
      </p:sp>
      <p:sp>
        <p:nvSpPr>
          <p:cNvPr id="4" name="TextBox 3"/>
          <p:cNvSpPr txBox="1"/>
          <p:nvPr/>
        </p:nvSpPr>
        <p:spPr>
          <a:xfrm>
            <a:off x="466531" y="5640647"/>
            <a:ext cx="83229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2400" b="1" dirty="0" smtClean="0">
                <a:solidFill>
                  <a:schemeClr val="tx2"/>
                </a:solidFill>
                <a:latin typeface="+mn-lt"/>
                <a:ea typeface="MS Gothic" charset="-128"/>
                <a:cs typeface="+mn-cs"/>
              </a:rPr>
              <a:t>D</a:t>
            </a:r>
            <a:r>
              <a:rPr lang="sk-SK" sz="2400" b="1" dirty="0" err="1" smtClean="0">
                <a:solidFill>
                  <a:schemeClr val="tx2"/>
                </a:solidFill>
                <a:latin typeface="+mn-lt"/>
                <a:ea typeface="MS Gothic" charset="-128"/>
                <a:cs typeface="+mn-cs"/>
              </a:rPr>
              <a:t>ôkaz</a:t>
            </a:r>
            <a:r>
              <a:rPr lang="sk-SK" sz="2400" b="1" dirty="0" smtClean="0">
                <a:solidFill>
                  <a:schemeClr val="tx2"/>
                </a:solidFill>
                <a:latin typeface="+mn-lt"/>
                <a:ea typeface="MS Gothic" charset="-128"/>
                <a:cs typeface="+mn-cs"/>
              </a:rPr>
              <a:t> namiesto sľubov...</a:t>
            </a:r>
            <a:endParaRPr lang="sk-SK" sz="2400" b="1" dirty="0">
              <a:solidFill>
                <a:schemeClr val="tx2"/>
              </a:solidFill>
              <a:latin typeface="+mn-lt"/>
              <a:ea typeface="MS Gothic" charset="-128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Úvahy pokračujú </a:t>
            </a:r>
            <a:r>
              <a:rPr lang="en-US" dirty="0" smtClean="0"/>
              <a:t>(d</a:t>
            </a:r>
            <a:r>
              <a:rPr lang="sk-SK" dirty="0" err="1" smtClean="0"/>
              <a:t>ôkaz</a:t>
            </a:r>
            <a:r>
              <a:rPr lang="en-US" dirty="0" smtClean="0"/>
              <a:t>)</a:t>
            </a:r>
            <a:r>
              <a:rPr lang="sk-SK" dirty="0" smtClean="0"/>
              <a:t>...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Fakty</a:t>
            </a:r>
            <a:r>
              <a:rPr lang="en-US" dirty="0" smtClean="0"/>
              <a:t>:</a:t>
            </a:r>
            <a:r>
              <a:rPr lang="sk-SK" dirty="0" smtClean="0"/>
              <a:t> </a:t>
            </a:r>
            <a:endParaRPr lang="en-US" dirty="0" smtClean="0"/>
          </a:p>
          <a:p>
            <a:pPr lvl="1" eaLnBrk="1" hangingPunct="1">
              <a:defRPr/>
            </a:pPr>
            <a:r>
              <a:rPr lang="sk-SK" i="1" dirty="0" err="1" smtClean="0">
                <a:latin typeface="Times New Roman" pitchFamily="18" charset="0"/>
                <a:cs typeface="Times New Roman" pitchFamily="18" charset="0"/>
              </a:rPr>
              <a:t>sPuv</a:t>
            </a:r>
            <a:r>
              <a:rPr lang="sk-SK" dirty="0" smtClean="0"/>
              <a:t> je </a:t>
            </a:r>
            <a:r>
              <a:rPr lang="sk-SK" u="sng" dirty="0" smtClean="0"/>
              <a:t>najkratšia</a:t>
            </a:r>
            <a:r>
              <a:rPr lang="sk-SK" dirty="0" smtClean="0"/>
              <a:t> cesta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r>
              <a:rPr lang="en-US" b="1" dirty="0" smtClean="0"/>
              <a:t>: </a:t>
            </a:r>
            <a:r>
              <a:rPr lang="el-GR" b="1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δ</a:t>
            </a:r>
            <a:r>
              <a:rPr lang="sk-SK" b="1" i="1" baseline="-25000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[u] + c(u, v)</a:t>
            </a:r>
            <a:r>
              <a:rPr lang="sk-SK" b="1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= </a:t>
            </a:r>
            <a:r>
              <a:rPr lang="el-GR" b="1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δ</a:t>
            </a:r>
            <a:r>
              <a:rPr lang="sk-SK" b="1" i="1" baseline="-25000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ea typeface="MS Gothic" charset="-128"/>
                <a:cs typeface="Times New Roman" pitchFamily="18" charset="0"/>
              </a:rPr>
              <a:t>[v]</a:t>
            </a:r>
            <a:r>
              <a:rPr lang="sk-SK" b="1" i="1" dirty="0" smtClean="0">
                <a:latin typeface="Times New Roman" pitchFamily="18" charset="0"/>
                <a:ea typeface="MS Gothic" charset="-128"/>
                <a:cs typeface="Times New Roman" pitchFamily="18" charset="0"/>
              </a:rPr>
              <a:t> </a:t>
            </a:r>
            <a:endParaRPr lang="en-US" dirty="0" smtClean="0"/>
          </a:p>
          <a:p>
            <a:pPr lvl="1" eaLnBrk="1" hangingPunct="1">
              <a:defRPr/>
            </a:pPr>
            <a:r>
              <a:rPr lang="sk-SK" dirty="0" smtClean="0"/>
              <a:t>vrchol </a:t>
            </a:r>
            <a:r>
              <a:rPr lang="sk-SK" b="1" dirty="0" smtClean="0"/>
              <a:t>u</a:t>
            </a:r>
            <a:r>
              <a:rPr lang="sk-SK" dirty="0" smtClean="0"/>
              <a:t> už je </a:t>
            </a:r>
            <a:r>
              <a:rPr lang="sk-SK" i="1" dirty="0" smtClean="0"/>
              <a:t>vybavený</a:t>
            </a:r>
            <a:r>
              <a:rPr lang="sk-SK" dirty="0" smtClean="0"/>
              <a:t>: </a:t>
            </a:r>
            <a:r>
              <a:rPr lang="el-GR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b="1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sk-SK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sk-SK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d</a:t>
            </a:r>
            <a:r>
              <a:rPr lang="sk-SK" b="1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sk-SK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sk-SK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en-US" dirty="0" smtClean="0"/>
              <a:t>invariant pre </a:t>
            </a:r>
            <a:r>
              <a:rPr lang="en-US" b="1" dirty="0" smtClean="0"/>
              <a:t>v</a:t>
            </a:r>
            <a:r>
              <a:rPr lang="en-US" dirty="0" smtClean="0"/>
              <a:t>: </a:t>
            </a:r>
            <a:r>
              <a:rPr lang="el-GR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b="1" i="1" baseline="-25000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≤ d</a:t>
            </a:r>
            <a:r>
              <a:rPr lang="sk-SK" b="1" i="1" baseline="-25000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endParaRPr lang="sk-SK" b="1" i="1" dirty="0" smtClean="0">
              <a:solidFill>
                <a:srgbClr val="99663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defRPr/>
            </a:pPr>
            <a:r>
              <a:rPr lang="sk-SK" dirty="0" smtClean="0"/>
              <a:t>p</a:t>
            </a:r>
            <a:r>
              <a:rPr lang="en-US" dirty="0" smtClean="0"/>
              <a:t>o </a:t>
            </a:r>
            <a:r>
              <a:rPr lang="en-US" dirty="0" err="1" smtClean="0"/>
              <a:t>skon</a:t>
            </a:r>
            <a:r>
              <a:rPr lang="sk-SK" dirty="0" err="1" smtClean="0"/>
              <a:t>čení</a:t>
            </a:r>
            <a:r>
              <a:rPr lang="sk-SK" dirty="0" smtClean="0"/>
              <a:t> </a:t>
            </a:r>
            <a:r>
              <a:rPr lang="en-US" dirty="0" smtClean="0"/>
              <a:t>r</a:t>
            </a:r>
            <a:r>
              <a:rPr lang="sk-SK" dirty="0" err="1" smtClean="0"/>
              <a:t>elaxácie</a:t>
            </a:r>
            <a:r>
              <a:rPr lang="sk-SK" dirty="0" smtClean="0"/>
              <a:t> </a:t>
            </a:r>
            <a:r>
              <a:rPr lang="en-US" b="1" dirty="0" smtClean="0"/>
              <a:t>(u, v)</a:t>
            </a:r>
            <a:r>
              <a:rPr lang="en-US" dirty="0" smtClean="0"/>
              <a:t>: </a:t>
            </a:r>
            <a:r>
              <a:rPr lang="en-US" b="1" i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="1" i="1" baseline="-25000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[v] ≤ </a:t>
            </a:r>
            <a:r>
              <a:rPr lang="sk-SK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="1" i="1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[u] + c(u, v)</a:t>
            </a:r>
            <a:endParaRPr lang="en-US" b="1" dirty="0" smtClean="0"/>
          </a:p>
          <a:p>
            <a:pPr lvl="2" eaLnBrk="1" hangingPunct="1">
              <a:buNone/>
              <a:defRPr/>
            </a:pPr>
            <a:endParaRPr lang="sk-SK" sz="1100" i="1" dirty="0" smtClean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1" hangingPunct="1">
              <a:buNone/>
              <a:defRPr/>
            </a:pPr>
            <a:r>
              <a:rPr lang="en-US" sz="2400" b="1" i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baseline="-25000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[v] ≤ </a:t>
            </a:r>
            <a:r>
              <a:rPr lang="sk-SK" sz="24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baseline="-25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[u] + c(u, v)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sz="2400" b="1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sk-SK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sk-SK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+ c(u, v)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b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sk-SK" sz="2400" b="1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6419460" y="1483566"/>
            <a:ext cx="727789" cy="3545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683968" y="1212455"/>
            <a:ext cx="1810139" cy="36933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err="1" smtClean="0">
                <a:latin typeface="Trebuchet MS" pitchFamily="34" charset="0"/>
              </a:rPr>
              <a:t>Pozorovanie</a:t>
            </a:r>
            <a:r>
              <a:rPr lang="en-US" sz="1800" dirty="0" smtClean="0">
                <a:latin typeface="Trebuchet MS" pitchFamily="34" charset="0"/>
              </a:rPr>
              <a:t> 1</a:t>
            </a:r>
            <a:endParaRPr lang="cs-CZ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47656" y="5327779"/>
            <a:ext cx="18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l-G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d</a:t>
            </a:r>
            <a:r>
              <a:rPr lang="sk-SK" sz="2400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endParaRPr lang="sk-SK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582957" y="4973217"/>
            <a:ext cx="1744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400" b="1" i="1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baseline="-25000" dirty="0" err="1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[v] ≤ </a:t>
            </a:r>
            <a:r>
              <a:rPr lang="el-GR" sz="2400" b="1" i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sz="2400" b="1" i="1" baseline="-250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en-US" sz="24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br>
              <a:rPr lang="en-US" sz="24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  <a:t/>
            </a:r>
            <a:br>
              <a:rPr lang="en-US" sz="2400" b="1" dirty="0" smtClean="0">
                <a:solidFill>
                  <a:schemeClr val="tx2">
                    <a:lumMod val="95000"/>
                    <a:lumOff val="5000"/>
                  </a:schemeClr>
                </a:solidFill>
              </a:rPr>
            </a:br>
            <a:r>
              <a:rPr lang="el-GR" sz="2400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sz="2400" b="1" i="1" baseline="-25000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sz="2400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≤ d</a:t>
            </a:r>
            <a:r>
              <a:rPr lang="sk-SK" sz="2400" b="1" i="1" baseline="-25000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i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endParaRPr lang="sk-SK" sz="2400" b="1" dirty="0" smtClean="0">
              <a:solidFill>
                <a:srgbClr val="996633"/>
              </a:solidFill>
            </a:endParaRPr>
          </a:p>
        </p:txBody>
      </p:sp>
      <p:sp>
        <p:nvSpPr>
          <p:cNvPr id="8" name="Right Brace 7"/>
          <p:cNvSpPr/>
          <p:nvPr/>
        </p:nvSpPr>
        <p:spPr bwMode="auto">
          <a:xfrm rot="5400000">
            <a:off x="4161930" y="1801285"/>
            <a:ext cx="485192" cy="5868000"/>
          </a:xfrm>
          <a:prstGeom prst="rightBrace">
            <a:avLst>
              <a:gd name="adj1" fmla="val 50641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ight Brace 8"/>
          <p:cNvSpPr/>
          <p:nvPr/>
        </p:nvSpPr>
        <p:spPr bwMode="auto">
          <a:xfrm>
            <a:off x="5262465" y="5010539"/>
            <a:ext cx="363894" cy="1194318"/>
          </a:xfrm>
          <a:prstGeom prst="rightBrace">
            <a:avLst>
              <a:gd name="adj1" fmla="val 49359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6634066" y="5747657"/>
            <a:ext cx="376334" cy="618929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077339" y="6300749"/>
            <a:ext cx="1810139" cy="36933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b="1" dirty="0" smtClean="0">
                <a:latin typeface="Trebuchet MS" pitchFamily="34" charset="0"/>
              </a:rPr>
              <a:t>v</a:t>
            </a:r>
            <a:r>
              <a:rPr lang="en-US" sz="1800" dirty="0" smtClean="0">
                <a:latin typeface="Trebuchet MS" pitchFamily="34" charset="0"/>
              </a:rPr>
              <a:t> je </a:t>
            </a:r>
            <a:r>
              <a:rPr lang="en-US" sz="1800" dirty="0" err="1" smtClean="0">
                <a:latin typeface="Trebuchet MS" pitchFamily="34" charset="0"/>
              </a:rPr>
              <a:t>vybaven</a:t>
            </a:r>
            <a:r>
              <a:rPr lang="sk-SK" sz="1800" dirty="0" smtClean="0">
                <a:latin typeface="Trebuchet MS" pitchFamily="34" charset="0"/>
              </a:rPr>
              <a:t>ý</a:t>
            </a:r>
            <a:endParaRPr lang="cs-CZ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  <p:bldP spid="8" grpId="0" animBg="1"/>
      <p:bldP spid="9" grpId="0" animBg="1"/>
      <p:bldP spid="10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 </a:t>
            </a:r>
            <a:r>
              <a:rPr lang="en-US" dirty="0" err="1" smtClean="0"/>
              <a:t>spr</a:t>
            </a:r>
            <a:r>
              <a:rPr lang="sk-SK" dirty="0" err="1" smtClean="0"/>
              <a:t>ávnom</a:t>
            </a:r>
            <a:r>
              <a:rPr lang="sk-SK" dirty="0" smtClean="0"/>
              <a:t> poradí relaxácií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Nech </a:t>
            </a:r>
            <a:r>
              <a:rPr lang="en-US" b="1" dirty="0" smtClean="0"/>
              <a:t>(s, v</a:t>
            </a:r>
            <a:r>
              <a:rPr lang="en-US" b="1" baseline="-25000" dirty="0" smtClean="0"/>
              <a:t>1</a:t>
            </a:r>
            <a:r>
              <a:rPr lang="en-US" b="1" dirty="0" smtClean="0"/>
              <a:t>)</a:t>
            </a:r>
            <a:r>
              <a:rPr lang="en-US" dirty="0" smtClean="0"/>
              <a:t>, </a:t>
            </a:r>
            <a:r>
              <a:rPr lang="en-US" b="1" dirty="0" smtClean="0"/>
              <a:t>(v</a:t>
            </a:r>
            <a:r>
              <a:rPr lang="en-US" b="1" baseline="-25000" dirty="0" smtClean="0"/>
              <a:t>1</a:t>
            </a:r>
            <a:r>
              <a:rPr lang="en-US" b="1" dirty="0" smtClean="0"/>
              <a:t>, v</a:t>
            </a:r>
            <a:r>
              <a:rPr lang="en-US" b="1" baseline="-25000" dirty="0" smtClean="0"/>
              <a:t>2</a:t>
            </a:r>
            <a:r>
              <a:rPr lang="en-US" b="1" dirty="0" smtClean="0"/>
              <a:t>), …, (v</a:t>
            </a:r>
            <a:r>
              <a:rPr lang="en-US" b="1" baseline="-25000" dirty="0" smtClean="0"/>
              <a:t>k-1</a:t>
            </a:r>
            <a:r>
              <a:rPr lang="en-US" b="1" dirty="0" smtClean="0"/>
              <a:t>, v)</a:t>
            </a:r>
            <a:r>
              <a:rPr lang="en-US" dirty="0" smtClean="0"/>
              <a:t> je </a:t>
            </a:r>
            <a:r>
              <a:rPr lang="sk-SK" dirty="0" smtClean="0"/>
              <a:t>postupnosť</a:t>
            </a:r>
            <a:r>
              <a:rPr lang="en-US" dirty="0" smtClean="0"/>
              <a:t> </a:t>
            </a:r>
            <a:r>
              <a:rPr lang="sk-SK" dirty="0" smtClean="0"/>
              <a:t>hrán </a:t>
            </a:r>
            <a:r>
              <a:rPr lang="en-US" dirty="0" err="1" smtClean="0"/>
              <a:t>najkrat</a:t>
            </a:r>
            <a:r>
              <a:rPr lang="sk-SK" dirty="0" err="1" smtClean="0"/>
              <a:t>šej</a:t>
            </a:r>
            <a:r>
              <a:rPr lang="sk-SK" dirty="0" smtClean="0"/>
              <a:t> cesty 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r>
              <a:rPr lang="sk-SK" dirty="0" smtClean="0"/>
              <a:t>:</a:t>
            </a:r>
          </a:p>
          <a:p>
            <a:pPr lvl="1" eaLnBrk="1" hangingPunct="1"/>
            <a:r>
              <a:rPr lang="sk-SK" b="1" dirty="0" smtClean="0"/>
              <a:t>s</a:t>
            </a:r>
            <a:r>
              <a:rPr lang="sk-SK" dirty="0" smtClean="0"/>
              <a:t> je vybavený, po relaxácií </a:t>
            </a:r>
            <a:r>
              <a:rPr lang="en-US" b="1" dirty="0" smtClean="0"/>
              <a:t>(s, v</a:t>
            </a:r>
            <a:r>
              <a:rPr lang="en-US" b="1" baseline="-25000" dirty="0" smtClean="0"/>
              <a:t>1</a:t>
            </a:r>
            <a:r>
              <a:rPr lang="en-US" b="1" dirty="0" smtClean="0"/>
              <a:t>)</a:t>
            </a:r>
            <a:r>
              <a:rPr lang="en-US" dirty="0" smtClean="0"/>
              <a:t> je </a:t>
            </a:r>
            <a:r>
              <a:rPr lang="en-US" b="1" dirty="0" smtClean="0"/>
              <a:t>v</a:t>
            </a:r>
            <a:r>
              <a:rPr lang="en-US" b="1" baseline="-25000" dirty="0" smtClean="0"/>
              <a:t>1</a:t>
            </a:r>
            <a:r>
              <a:rPr lang="en-US" dirty="0" smtClean="0"/>
              <a:t> </a:t>
            </a:r>
            <a:r>
              <a:rPr lang="en-US" i="1" dirty="0" err="1" smtClean="0"/>
              <a:t>vybaven</a:t>
            </a:r>
            <a:r>
              <a:rPr lang="sk-SK" i="1" dirty="0" smtClean="0"/>
              <a:t>ý</a:t>
            </a:r>
          </a:p>
          <a:p>
            <a:pPr lvl="1" eaLnBrk="1" hangingPunct="1"/>
            <a:r>
              <a:rPr lang="sk-SK" dirty="0" smtClean="0"/>
              <a:t>po tom, čo </a:t>
            </a:r>
            <a:r>
              <a:rPr lang="en-US" b="1" dirty="0" smtClean="0"/>
              <a:t>v</a:t>
            </a:r>
            <a:r>
              <a:rPr lang="en-US" b="1" baseline="-25000" dirty="0" smtClean="0"/>
              <a:t>1</a:t>
            </a:r>
            <a:r>
              <a:rPr lang="sk-SK" dirty="0" smtClean="0"/>
              <a:t> je </a:t>
            </a:r>
            <a:r>
              <a:rPr lang="sk-SK" i="1" dirty="0" smtClean="0"/>
              <a:t>vybavený</a:t>
            </a:r>
            <a:r>
              <a:rPr lang="sk-SK" dirty="0" smtClean="0"/>
              <a:t>, po relaxácii </a:t>
            </a:r>
            <a:r>
              <a:rPr lang="en-US" b="1" dirty="0" smtClean="0"/>
              <a:t>(v</a:t>
            </a:r>
            <a:r>
              <a:rPr lang="en-US" b="1" baseline="-25000" dirty="0" smtClean="0"/>
              <a:t>1</a:t>
            </a:r>
            <a:r>
              <a:rPr lang="en-US" b="1" dirty="0" smtClean="0"/>
              <a:t>, v</a:t>
            </a:r>
            <a:r>
              <a:rPr lang="en-US" b="1" baseline="-25000" dirty="0" smtClean="0"/>
              <a:t>2</a:t>
            </a:r>
            <a:r>
              <a:rPr lang="en-US" b="1" dirty="0" smtClean="0"/>
              <a:t>) </a:t>
            </a:r>
            <a:r>
              <a:rPr lang="en-US" dirty="0" smtClean="0"/>
              <a:t>je </a:t>
            </a:r>
            <a:r>
              <a:rPr lang="en-US" b="1" dirty="0" smtClean="0"/>
              <a:t>v</a:t>
            </a:r>
            <a:r>
              <a:rPr lang="en-US" b="1" baseline="-25000" dirty="0" smtClean="0"/>
              <a:t>2</a:t>
            </a:r>
            <a:r>
              <a:rPr lang="en-US" b="1" dirty="0" smtClean="0"/>
              <a:t> </a:t>
            </a:r>
            <a:r>
              <a:rPr lang="en-US" i="1" dirty="0" err="1" smtClean="0"/>
              <a:t>vybaven</a:t>
            </a:r>
            <a:r>
              <a:rPr lang="sk-SK" i="1" dirty="0" smtClean="0"/>
              <a:t>ý</a:t>
            </a:r>
          </a:p>
          <a:p>
            <a:pPr lvl="1" eaLnBrk="1" hangingPunct="1"/>
            <a:r>
              <a:rPr lang="sk-SK" dirty="0" smtClean="0"/>
              <a:t>...</a:t>
            </a:r>
          </a:p>
          <a:p>
            <a:pPr lvl="1" eaLnBrk="1" hangingPunct="1"/>
            <a:r>
              <a:rPr lang="sk-SK" dirty="0" smtClean="0"/>
              <a:t>po tom, čo </a:t>
            </a:r>
            <a:r>
              <a:rPr lang="sk-SK" b="1" dirty="0" err="1" smtClean="0"/>
              <a:t>v</a:t>
            </a:r>
            <a:r>
              <a:rPr lang="sk-SK" b="1" baseline="-25000" dirty="0" err="1" smtClean="0"/>
              <a:t>k</a:t>
            </a:r>
            <a:r>
              <a:rPr lang="en-US" b="1" baseline="-25000" dirty="0" smtClean="0"/>
              <a:t>-1</a:t>
            </a:r>
            <a:r>
              <a:rPr lang="sk-SK" b="1" baseline="-25000" dirty="0" smtClean="0"/>
              <a:t> </a:t>
            </a:r>
            <a:r>
              <a:rPr lang="sk-SK" dirty="0" smtClean="0"/>
              <a:t>je </a:t>
            </a:r>
            <a:r>
              <a:rPr lang="sk-SK" i="1" dirty="0" smtClean="0"/>
              <a:t>vybavený</a:t>
            </a:r>
            <a:r>
              <a:rPr lang="sk-SK" dirty="0" smtClean="0"/>
              <a:t>, po relaxácii </a:t>
            </a:r>
            <a:r>
              <a:rPr lang="en-US" b="1" dirty="0" smtClean="0"/>
              <a:t>(v</a:t>
            </a:r>
            <a:r>
              <a:rPr lang="en-US" b="1" baseline="-25000" dirty="0" smtClean="0"/>
              <a:t>k-1</a:t>
            </a:r>
            <a:r>
              <a:rPr lang="en-US" b="1" dirty="0" smtClean="0"/>
              <a:t>, v) </a:t>
            </a:r>
            <a:r>
              <a:rPr lang="en-US" dirty="0" smtClean="0"/>
              <a:t>je </a:t>
            </a:r>
            <a:r>
              <a:rPr lang="en-US" b="1" dirty="0" smtClean="0"/>
              <a:t>v</a:t>
            </a:r>
            <a:r>
              <a:rPr lang="en-US" dirty="0" smtClean="0"/>
              <a:t> </a:t>
            </a:r>
            <a:r>
              <a:rPr lang="en-US" i="1" dirty="0" err="1" smtClean="0"/>
              <a:t>vybaven</a:t>
            </a:r>
            <a:r>
              <a:rPr lang="sk-SK" i="1" dirty="0" smtClean="0"/>
              <a:t>ý</a:t>
            </a:r>
            <a:endParaRPr lang="en-US" i="1" dirty="0" smtClean="0"/>
          </a:p>
          <a:p>
            <a:pPr eaLnBrk="1" hangingPunct="1"/>
            <a:endParaRPr lang="sk-SK" b="1" dirty="0" smtClean="0"/>
          </a:p>
          <a:p>
            <a:pPr eaLnBrk="1" hangingPunct="1"/>
            <a:r>
              <a:rPr lang="en-US" b="1" dirty="0" smtClean="0"/>
              <a:t>Z</a:t>
            </a:r>
            <a:r>
              <a:rPr lang="sk-SK" b="1" dirty="0" err="1" smtClean="0"/>
              <a:t>áver</a:t>
            </a:r>
            <a:r>
              <a:rPr lang="sk-SK" b="1" dirty="0" smtClean="0"/>
              <a:t>: </a:t>
            </a:r>
            <a:r>
              <a:rPr lang="sk-SK" dirty="0" smtClean="0">
                <a:solidFill>
                  <a:srgbClr val="FF0000"/>
                </a:solidFill>
              </a:rPr>
              <a:t>správna postupnosť </a:t>
            </a:r>
            <a:r>
              <a:rPr lang="sk-SK" dirty="0" smtClean="0"/>
              <a:t>relaxácií hrán garantuje, že všetky vrcholy sa stanú </a:t>
            </a:r>
            <a:r>
              <a:rPr lang="sk-SK" i="1" dirty="0" smtClean="0"/>
              <a:t>vybavené</a:t>
            </a:r>
            <a:r>
              <a:rPr lang="sk-SK" dirty="0" smtClean="0"/>
              <a:t>.</a:t>
            </a:r>
            <a:endParaRPr lang="en-US" dirty="0" smtClean="0"/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  <p:pic>
        <p:nvPicPr>
          <p:cNvPr id="47106" name="Picture 2" descr="http://theinternetsqueeze.com/wp-content/uploads/2011/05/Great-Ide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167" y="4687293"/>
            <a:ext cx="1475467" cy="1482737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to všetko využiť</a:t>
            </a:r>
            <a:r>
              <a:rPr lang="en-US" dirty="0" smtClean="0"/>
              <a:t>?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778" y="1276938"/>
            <a:ext cx="8574505" cy="2203380"/>
          </a:xfrm>
        </p:spPr>
        <p:txBody>
          <a:bodyPr/>
          <a:lstStyle/>
          <a:p>
            <a:r>
              <a:rPr lang="sk-SK" b="1" dirty="0" smtClean="0"/>
              <a:t>Kľúčový fakt:</a:t>
            </a:r>
            <a:r>
              <a:rPr lang="sk-SK" dirty="0" smtClean="0"/>
              <a:t> Ak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FF0000"/>
                </a:solidFill>
              </a:rPr>
              <a:t>je vybavený </a:t>
            </a:r>
            <a:r>
              <a:rPr lang="sk-SK" dirty="0" smtClean="0"/>
              <a:t>a hrana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(u, v) </a:t>
            </a:r>
            <a:r>
              <a:rPr lang="en-US" dirty="0" smtClean="0"/>
              <a:t>je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najkrat</a:t>
            </a:r>
            <a:r>
              <a:rPr lang="sk-SK" dirty="0" err="1" smtClean="0"/>
              <a:t>šej</a:t>
            </a:r>
            <a:r>
              <a:rPr lang="sk-SK" dirty="0" smtClean="0"/>
              <a:t> ceste z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k-SK" dirty="0" smtClean="0"/>
              <a:t> do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sk-SK" dirty="0" smtClean="0"/>
              <a:t>, po relaxovaní hrany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(u, v) </a:t>
            </a:r>
            <a:r>
              <a:rPr lang="en-US" dirty="0" err="1" smtClean="0">
                <a:solidFill>
                  <a:srgbClr val="FF0000"/>
                </a:solidFill>
              </a:rPr>
              <a:t>bude</a:t>
            </a:r>
            <a:r>
              <a:rPr lang="sk-SK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vrchol</a:t>
            </a:r>
            <a:r>
              <a:rPr lang="en-US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vybaven</a:t>
            </a:r>
            <a:r>
              <a:rPr lang="sk-SK" dirty="0" smtClean="0">
                <a:solidFill>
                  <a:srgbClr val="FF0000"/>
                </a:solidFill>
              </a:rPr>
              <a:t>ý</a:t>
            </a:r>
            <a:r>
              <a:rPr lang="sk-SK" dirty="0" smtClean="0"/>
              <a:t>.</a:t>
            </a:r>
          </a:p>
          <a:p>
            <a:r>
              <a:rPr lang="sk-SK" dirty="0" smtClean="0"/>
              <a:t>Vrchol s je na začiatku vybavený.</a:t>
            </a:r>
          </a:p>
          <a:p>
            <a:pPr algn="ctr">
              <a:buNone/>
            </a:pPr>
            <a:endParaRPr lang="sk-SK" sz="1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961051" y="3517490"/>
            <a:ext cx="73805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None/>
            </a:pPr>
            <a:r>
              <a:rPr lang="sk-SK" sz="2800" b="1" dirty="0" smtClean="0">
                <a:latin typeface="+mj-lt"/>
              </a:rPr>
              <a:t>Ak zrelaxujeme každú </a:t>
            </a:r>
            <a:r>
              <a:rPr lang="en-US" sz="2800" b="1" dirty="0" err="1" smtClean="0">
                <a:latin typeface="+mj-lt"/>
              </a:rPr>
              <a:t>orientovan</a:t>
            </a:r>
            <a:r>
              <a:rPr lang="sk-SK" sz="2800" b="1" dirty="0" smtClean="0">
                <a:latin typeface="+mj-lt"/>
              </a:rPr>
              <a:t>ú hranu v grafe, čo vieme</a:t>
            </a:r>
            <a:r>
              <a:rPr lang="en-US" sz="2800" b="1" dirty="0" smtClean="0">
                <a:latin typeface="+mj-lt"/>
              </a:rPr>
              <a:t> </a:t>
            </a:r>
            <a:r>
              <a:rPr lang="sk-SK" sz="2800" b="1" dirty="0" smtClean="0">
                <a:latin typeface="+mj-lt"/>
              </a:rPr>
              <a:t>povedať o množine vybavených vrcholov</a:t>
            </a:r>
            <a:r>
              <a:rPr lang="en-US" sz="2800" b="1" dirty="0" smtClean="0">
                <a:latin typeface="+mj-lt"/>
              </a:rPr>
              <a:t>?</a:t>
            </a:r>
            <a:endParaRPr lang="sk-SK" sz="2800" b="1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1827" y="5358730"/>
            <a:ext cx="59591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buNone/>
            </a:pPr>
            <a:r>
              <a:rPr lang="en-US" sz="2400" i="1" dirty="0" err="1" smtClean="0">
                <a:latin typeface="+mj-lt"/>
              </a:rPr>
              <a:t>Vybaven</a:t>
            </a:r>
            <a:r>
              <a:rPr lang="sk-SK" sz="2400" i="1" dirty="0" smtClean="0">
                <a:latin typeface="+mj-lt"/>
              </a:rPr>
              <a:t>é budú tie vrcholy, do ktorých vedie najkratšia cesta tvorená len jednou hranou </a:t>
            </a:r>
            <a:r>
              <a:rPr lang="en-US" sz="2400" i="1" dirty="0" smtClean="0">
                <a:latin typeface="+mj-lt"/>
              </a:rPr>
              <a:t>(d</a:t>
            </a:r>
            <a:r>
              <a:rPr lang="sk-SK" sz="2400" i="1" dirty="0" err="1" smtClean="0">
                <a:latin typeface="+mj-lt"/>
              </a:rPr>
              <a:t>ĺžky</a:t>
            </a:r>
            <a:r>
              <a:rPr lang="sk-SK" sz="2400" i="1" dirty="0" smtClean="0">
                <a:latin typeface="+mj-lt"/>
              </a:rPr>
              <a:t> 1</a:t>
            </a:r>
            <a:r>
              <a:rPr lang="en-US" sz="2400" i="1" dirty="0" smtClean="0">
                <a:latin typeface="+mj-lt"/>
              </a:rPr>
              <a:t>).</a:t>
            </a:r>
            <a:endParaRPr lang="sk-SK" sz="2400" i="1" dirty="0">
              <a:latin typeface="+mj-lt"/>
            </a:endParaRPr>
          </a:p>
        </p:txBody>
      </p:sp>
      <p:sp>
        <p:nvSpPr>
          <p:cNvPr id="6" name="Curved Left Arrow 5"/>
          <p:cNvSpPr/>
          <p:nvPr/>
        </p:nvSpPr>
        <p:spPr bwMode="auto">
          <a:xfrm rot="10800000">
            <a:off x="177281" y="3909527"/>
            <a:ext cx="1474237" cy="2369975"/>
          </a:xfrm>
          <a:prstGeom prst="curvedLeftArrow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1135" y="4851918"/>
            <a:ext cx="8210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?</a:t>
            </a:r>
            <a:endParaRPr lang="sk-SK" sz="4000" b="1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Algoritmus Bellman–Ford</a:t>
            </a:r>
            <a:br>
              <a:rPr lang="sk-SK" smtClean="0"/>
            </a:br>
            <a:r>
              <a:rPr lang="sk-SK" smtClean="0"/>
              <a:t/>
            </a:r>
            <a:br>
              <a:rPr lang="sk-SK" smtClean="0"/>
            </a:br>
            <a:endParaRPr lang="sk-SK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(v: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vrcholy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G) {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d</a:t>
            </a:r>
            <a:r>
              <a:rPr lang="sk-SK" baseline="-25000" dirty="0" smtClean="0">
                <a:latin typeface="Consolas" pitchFamily="49" charset="0"/>
                <a:cs typeface="Consolas" pitchFamily="49" charset="0"/>
              </a:rPr>
              <a:t>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[v] = ∞;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d</a:t>
            </a:r>
            <a:r>
              <a:rPr lang="sk-SK" baseline="-25000" dirty="0" smtClean="0">
                <a:latin typeface="Consolas" pitchFamily="49" charset="0"/>
                <a:cs typeface="Consolas" pitchFamily="49" charset="0"/>
              </a:rPr>
              <a:t>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[s] = 0;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</a:t>
            </a:r>
            <a:r>
              <a:rPr lang="sk-SK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or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=0;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&lt;n;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++)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for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(Edge 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graph.getEdges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())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dirty="0" smtClean="0">
                <a:latin typeface="Consolas" pitchFamily="49" charset="0"/>
                <a:cs typeface="Consolas" pitchFamily="49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relax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(e);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</a:pPr>
            <a:endParaRPr lang="sk-SK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864497" y="4916708"/>
            <a:ext cx="5439749" cy="1631216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b="1" dirty="0" smtClean="0">
                <a:latin typeface="Trebuchet MS" pitchFamily="34" charset="0"/>
              </a:rPr>
              <a:t>Dôkaz intuitívne:</a:t>
            </a:r>
            <a:endParaRPr lang="en-US" b="1" dirty="0" smtClean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dirty="0" smtClean="0">
                <a:latin typeface="Trebuchet MS" pitchFamily="34" charset="0"/>
              </a:rPr>
              <a:t>Po i</a:t>
            </a:r>
            <a:r>
              <a:rPr lang="en-US" dirty="0" smtClean="0">
                <a:latin typeface="Trebuchet MS" pitchFamily="34" charset="0"/>
              </a:rPr>
              <a:t>-</a:t>
            </a:r>
            <a:r>
              <a:rPr lang="en-US" dirty="0" err="1" smtClean="0">
                <a:latin typeface="Trebuchet MS" pitchFamily="34" charset="0"/>
              </a:rPr>
              <a:t>tej</a:t>
            </a:r>
            <a:r>
              <a:rPr lang="en-US" dirty="0" smtClean="0">
                <a:latin typeface="Trebuchet MS" pitchFamily="34" charset="0"/>
              </a:rPr>
              <a:t> f</a:t>
            </a:r>
            <a:r>
              <a:rPr lang="sk-SK" dirty="0" err="1" smtClean="0">
                <a:latin typeface="Trebuchet MS" pitchFamily="34" charset="0"/>
              </a:rPr>
              <a:t>áze</a:t>
            </a:r>
            <a:r>
              <a:rPr lang="sk-SK" dirty="0" smtClean="0">
                <a:latin typeface="Trebuchet MS" pitchFamily="34" charset="0"/>
              </a:rPr>
              <a:t> sa stanú vybavené všetky také vrcholy, že najkratšia cesta zo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sk-SK" dirty="0" smtClean="0">
                <a:latin typeface="Trebuchet MS" pitchFamily="34" charset="0"/>
              </a:rPr>
              <a:t>štartovacieho vrcholu </a:t>
            </a:r>
            <a:r>
              <a:rPr lang="en-US" b="1" dirty="0" smtClean="0">
                <a:latin typeface="Trebuchet MS" pitchFamily="34" charset="0"/>
              </a:rPr>
              <a:t>s</a:t>
            </a:r>
            <a:r>
              <a:rPr lang="en-US" dirty="0" smtClean="0">
                <a:latin typeface="Trebuchet MS" pitchFamily="34" charset="0"/>
              </a:rPr>
              <a:t> </a:t>
            </a:r>
            <a:r>
              <a:rPr lang="sk-SK" dirty="0" smtClean="0">
                <a:latin typeface="Trebuchet MS" pitchFamily="34" charset="0"/>
              </a:rPr>
              <a:t>do nich sa skladá z </a:t>
            </a:r>
            <a:r>
              <a:rPr lang="sk-SK" b="1" dirty="0" smtClean="0">
                <a:latin typeface="Trebuchet MS" pitchFamily="34" charset="0"/>
              </a:rPr>
              <a:t>i</a:t>
            </a:r>
            <a:r>
              <a:rPr lang="sk-SK" dirty="0" smtClean="0">
                <a:latin typeface="Trebuchet MS" pitchFamily="34" charset="0"/>
              </a:rPr>
              <a:t> hrán. Formálny dôkaz indukciou...</a:t>
            </a:r>
            <a:endParaRPr lang="cs-CZ" dirty="0">
              <a:latin typeface="Courier New" pitchFamily="49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>
            <a:off x="3573624" y="2233124"/>
            <a:ext cx="1757265" cy="127518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181602" y="1364854"/>
            <a:ext cx="3243941" cy="147732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b="1" dirty="0" err="1" smtClean="0">
                <a:latin typeface="Trebuchet MS" pitchFamily="34" charset="0"/>
              </a:rPr>
              <a:t>Intu</a:t>
            </a:r>
            <a:r>
              <a:rPr lang="sk-SK" sz="1800" b="1" dirty="0" err="1" smtClean="0">
                <a:latin typeface="Trebuchet MS" pitchFamily="34" charset="0"/>
              </a:rPr>
              <a:t>ícia</a:t>
            </a:r>
            <a:r>
              <a:rPr lang="sk-SK" sz="1800" b="1" dirty="0" smtClean="0">
                <a:latin typeface="Trebuchet MS" pitchFamily="34" charset="0"/>
              </a:rPr>
              <a:t>:</a:t>
            </a:r>
            <a:endParaRPr lang="en-US" sz="1800" b="1" dirty="0" smtClean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smtClean="0">
                <a:latin typeface="Trebuchet MS" pitchFamily="34" charset="0"/>
              </a:rPr>
              <a:t>V r</a:t>
            </a:r>
            <a:r>
              <a:rPr lang="sk-SK" sz="1800" dirty="0" err="1" smtClean="0">
                <a:latin typeface="Trebuchet MS" pitchFamily="34" charset="0"/>
              </a:rPr>
              <a:t>ámci</a:t>
            </a:r>
            <a:r>
              <a:rPr lang="sk-SK" sz="1800" dirty="0" smtClean="0">
                <a:latin typeface="Trebuchet MS" pitchFamily="34" charset="0"/>
              </a:rPr>
              <a:t> každej fázy algoritmu skúsime zrelaxovať všetky hrany grafu.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Zrealizujeme </a:t>
            </a:r>
            <a:r>
              <a:rPr lang="en-US" sz="1800" dirty="0" err="1" smtClean="0">
                <a:latin typeface="Trebuchet MS" pitchFamily="34" charset="0"/>
              </a:rPr>
              <a:t>celkom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="1" dirty="0" smtClean="0">
                <a:latin typeface="Trebuchet MS" pitchFamily="34" charset="0"/>
              </a:rPr>
              <a:t>n</a:t>
            </a:r>
            <a:r>
              <a:rPr lang="en-US" sz="1800" dirty="0" smtClean="0">
                <a:latin typeface="Trebuchet MS" pitchFamily="34" charset="0"/>
              </a:rPr>
              <a:t> f</a:t>
            </a:r>
            <a:r>
              <a:rPr lang="sk-SK" sz="1800" dirty="0" err="1" smtClean="0">
                <a:latin typeface="Trebuchet MS" pitchFamily="34" charset="0"/>
              </a:rPr>
              <a:t>áz</a:t>
            </a:r>
            <a:r>
              <a:rPr lang="sk-SK" sz="1800" dirty="0" smtClean="0">
                <a:latin typeface="Trebuchet MS" pitchFamily="34" charset="0"/>
              </a:rPr>
              <a:t>.</a:t>
            </a:r>
            <a:endParaRPr lang="cs-CZ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Bellman-Ford v Jave</a:t>
            </a:r>
            <a:endParaRPr lang="sk-SK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p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ublic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void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relax(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Edge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e,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Double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&gt; d) {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u =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e.getSource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();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v =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e.getTarget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();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if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d.get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(u) +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e.getWeight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 &lt;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d.get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(v))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en-US" sz="1800" b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d.put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(v,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d.get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(u) +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e.getWeight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());</a:t>
            </a:r>
          </a:p>
          <a:p>
            <a:pPr>
              <a:buNone/>
            </a:pP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}</a:t>
            </a:r>
          </a:p>
          <a:p>
            <a:pPr>
              <a:buNone/>
            </a:pPr>
            <a:endParaRPr lang="sk-SK" sz="1200" dirty="0" smtClean="0">
              <a:latin typeface="Consolas"/>
            </a:endParaRPr>
          </a:p>
          <a:p>
            <a:pPr>
              <a:buNone/>
            </a:pPr>
            <a:r>
              <a:rPr lang="en-US" sz="1800" b="1" dirty="0" smtClean="0">
                <a:solidFill>
                  <a:srgbClr val="7F0055"/>
                </a:solidFill>
                <a:latin typeface="Consolas"/>
              </a:rPr>
              <a:t>public</a:t>
            </a:r>
            <a:r>
              <a:rPr lang="en-US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Map&lt;Vertex, Double&gt; </a:t>
            </a:r>
            <a:r>
              <a:rPr lang="en-US" sz="1800" dirty="0" err="1" smtClean="0">
                <a:solidFill>
                  <a:srgbClr val="000000"/>
                </a:solidFill>
                <a:latin typeface="Consolas"/>
              </a:rPr>
              <a:t>bellmanFord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(Graph g, Vertex s) {</a:t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Map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Double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&gt; d = </a:t>
            </a:r>
            <a:r>
              <a:rPr lang="sk-SK" sz="1800" b="1" dirty="0" smtClean="0">
                <a:solidFill>
                  <a:srgbClr val="7F0055"/>
                </a:solidFill>
                <a:latin typeface="Consolas"/>
              </a:rPr>
              <a:t>new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HashMap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&lt;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Double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&gt;();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Vertex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v :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g.getVertices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())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en-US" sz="1800" b="1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d.put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(v,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Double.</a:t>
            </a:r>
            <a:r>
              <a:rPr lang="sk-SK" sz="1800" i="1" dirty="0" err="1" smtClean="0">
                <a:solidFill>
                  <a:srgbClr val="0000C0"/>
                </a:solidFill>
                <a:latin typeface="Consolas"/>
              </a:rPr>
              <a:t>POSITIVE_INFINITY</a:t>
            </a:r>
            <a:r>
              <a:rPr lang="sk-SK" sz="1800" i="1" dirty="0" smtClean="0">
                <a:solidFill>
                  <a:srgbClr val="000000"/>
                </a:solidFill>
                <a:latin typeface="Consolas"/>
              </a:rPr>
              <a:t>);</a:t>
            </a:r>
            <a:r>
              <a:rPr lang="en-US" sz="1800" i="1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i="1" dirty="0" smtClean="0">
                <a:solidFill>
                  <a:srgbClr val="000000"/>
                </a:solidFill>
                <a:latin typeface="Consolas"/>
              </a:rPr>
            </a:b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d.put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(s, 0d);</a:t>
            </a:r>
            <a:endParaRPr lang="en-US" sz="1800" dirty="0" smtClean="0">
              <a:solidFill>
                <a:srgbClr val="000000"/>
              </a:solidFill>
              <a:latin typeface="Consolas"/>
            </a:endParaRPr>
          </a:p>
          <a:p>
            <a:pPr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int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i = 0; i &lt;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g.getVertices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().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size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(); i++)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for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Edge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 e : </a:t>
            </a:r>
            <a:r>
              <a:rPr lang="sk-SK" sz="1800" dirty="0" err="1" smtClean="0">
                <a:solidFill>
                  <a:srgbClr val="000000"/>
                </a:solidFill>
                <a:latin typeface="Consolas"/>
              </a:rPr>
              <a:t>g.getEdges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())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Consolas"/>
              </a:rPr>
            </a:b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        </a:t>
            </a:r>
            <a:r>
              <a:rPr lang="sk-SK" sz="1800" b="1" i="1" dirty="0" smtClean="0">
                <a:solidFill>
                  <a:srgbClr val="FF0000"/>
                </a:solidFill>
                <a:latin typeface="Consolas"/>
              </a:rPr>
              <a:t>relax</a:t>
            </a:r>
            <a:r>
              <a:rPr lang="sk-SK" sz="1800" i="1" dirty="0" smtClean="0">
                <a:solidFill>
                  <a:srgbClr val="000000"/>
                </a:solidFill>
                <a:latin typeface="Consolas"/>
              </a:rPr>
              <a:t>(e, d);</a:t>
            </a:r>
          </a:p>
          <a:p>
            <a:pPr>
              <a:buNone/>
            </a:pPr>
            <a:r>
              <a:rPr lang="en-US" sz="1800" dirty="0" smtClean="0">
                <a:latin typeface="Consolas"/>
              </a:rPr>
              <a:t>   </a:t>
            </a:r>
            <a:r>
              <a:rPr lang="sk-SK" sz="1800" b="1" dirty="0" err="1" smtClean="0">
                <a:solidFill>
                  <a:srgbClr val="7F0055"/>
                </a:solidFill>
                <a:latin typeface="Consolas"/>
              </a:rPr>
              <a:t>return</a:t>
            </a:r>
            <a:r>
              <a:rPr lang="sk-SK" sz="1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d;</a:t>
            </a:r>
          </a:p>
          <a:p>
            <a:pPr>
              <a:buNone/>
            </a:pPr>
            <a:r>
              <a:rPr lang="sk-SK" sz="1800" dirty="0" smtClean="0">
                <a:solidFill>
                  <a:srgbClr val="000000"/>
                </a:solidFill>
                <a:latin typeface="Consolas"/>
              </a:rPr>
              <a:t>}</a:t>
            </a:r>
            <a:endParaRPr lang="sk-SK" sz="1800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 smtClean="0"/>
              <a:t>Algoritmus Bellman–Ford</a:t>
            </a:r>
            <a:br>
              <a:rPr lang="sk-SK" sz="4000" smtClean="0"/>
            </a:br>
            <a:endParaRPr lang="sk-SK" sz="40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 err="1" smtClean="0"/>
              <a:t>Intutívne</a:t>
            </a:r>
            <a:r>
              <a:rPr lang="sk-SK" b="1" dirty="0" smtClean="0"/>
              <a:t> zdôvodnenie</a:t>
            </a:r>
            <a:r>
              <a:rPr lang="sk-SK" dirty="0" smtClean="0"/>
              <a:t>:</a:t>
            </a:r>
          </a:p>
          <a:p>
            <a:pPr lvl="1" eaLnBrk="1" hangingPunct="1"/>
            <a:r>
              <a:rPr lang="sk-SK" dirty="0" smtClean="0"/>
              <a:t>Využitý fakt: ak predposledný vrchol na najkratšej ceste je </a:t>
            </a:r>
            <a:r>
              <a:rPr lang="sk-SK" i="1" dirty="0" smtClean="0"/>
              <a:t>vybavený</a:t>
            </a:r>
            <a:r>
              <a:rPr lang="sk-SK" dirty="0" smtClean="0"/>
              <a:t>, tak relaxáciou poslednej hrany sa stane posledný vrchol cesty </a:t>
            </a:r>
            <a:r>
              <a:rPr lang="sk-SK" i="1" dirty="0" smtClean="0"/>
              <a:t>vybavený</a:t>
            </a:r>
            <a:r>
              <a:rPr lang="sk-SK" dirty="0" smtClean="0"/>
              <a:t>.</a:t>
            </a:r>
          </a:p>
          <a:p>
            <a:pPr lvl="1" eaLnBrk="1" hangingPunct="1"/>
            <a:r>
              <a:rPr lang="sk-SK" dirty="0" smtClean="0">
                <a:solidFill>
                  <a:srgbClr val="FF0000"/>
                </a:solidFill>
              </a:rPr>
              <a:t>Po </a:t>
            </a:r>
            <a:r>
              <a:rPr lang="sk-SK" dirty="0" err="1" smtClean="0">
                <a:solidFill>
                  <a:srgbClr val="FF0000"/>
                </a:solidFill>
              </a:rPr>
              <a:t>i-tej</a:t>
            </a:r>
            <a:r>
              <a:rPr lang="sk-SK" dirty="0" smtClean="0">
                <a:solidFill>
                  <a:srgbClr val="FF0000"/>
                </a:solidFill>
              </a:rPr>
              <a:t> relaxácii všetkých hrán grafu sú </a:t>
            </a:r>
            <a:r>
              <a:rPr lang="sk-SK" i="1" dirty="0" smtClean="0">
                <a:solidFill>
                  <a:srgbClr val="FF0000"/>
                </a:solidFill>
              </a:rPr>
              <a:t>vybavené</a:t>
            </a:r>
            <a:r>
              <a:rPr lang="sk-SK" dirty="0" smtClean="0">
                <a:solidFill>
                  <a:srgbClr val="FF0000"/>
                </a:solidFill>
              </a:rPr>
              <a:t> všetky vrcholy, do ktorých </a:t>
            </a:r>
            <a:r>
              <a:rPr lang="sk-SK" dirty="0" err="1" smtClean="0">
                <a:solidFill>
                  <a:srgbClr val="FF0000"/>
                </a:solidFill>
              </a:rPr>
              <a:t>vedi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sk-SK" dirty="0" smtClean="0">
                <a:solidFill>
                  <a:srgbClr val="FF0000"/>
                </a:solidFill>
              </a:rPr>
              <a:t> najkratšia cesta skladajúca sa z i hrán.</a:t>
            </a:r>
            <a:endParaRPr lang="en-US" dirty="0" smtClean="0">
              <a:solidFill>
                <a:srgbClr val="FF0000"/>
              </a:solidFill>
            </a:endParaRPr>
          </a:p>
          <a:p>
            <a:pPr lvl="1" eaLnBrk="1" hangingPunct="1"/>
            <a:r>
              <a:rPr lang="sk-SK" dirty="0" smtClean="0"/>
              <a:t>Po </a:t>
            </a:r>
            <a:r>
              <a:rPr lang="en-US" dirty="0" smtClean="0"/>
              <a:t>(</a:t>
            </a:r>
            <a:r>
              <a:rPr lang="sk-SK" dirty="0" smtClean="0"/>
              <a:t>i</a:t>
            </a:r>
            <a:r>
              <a:rPr lang="en-US" dirty="0" smtClean="0"/>
              <a:t>+1)-</a:t>
            </a:r>
            <a:r>
              <a:rPr lang="en-US" dirty="0" err="1" smtClean="0"/>
              <a:t>tej</a:t>
            </a:r>
            <a:r>
              <a:rPr lang="sk-SK" dirty="0" smtClean="0"/>
              <a:t> relaxácii všetkých hrán grafu sú </a:t>
            </a:r>
            <a:r>
              <a:rPr lang="sk-SK" i="1" dirty="0" smtClean="0"/>
              <a:t>vybavené </a:t>
            </a:r>
            <a:r>
              <a:rPr lang="sk-SK" dirty="0" smtClean="0"/>
              <a:t>všetky vrcholy, do ktorých </a:t>
            </a:r>
            <a:r>
              <a:rPr lang="sk-SK" dirty="0" err="1" smtClean="0"/>
              <a:t>vedi</a:t>
            </a:r>
            <a:r>
              <a:rPr lang="en-US" dirty="0" smtClean="0"/>
              <a:t>e</a:t>
            </a:r>
            <a:r>
              <a:rPr lang="sk-SK" dirty="0" smtClean="0"/>
              <a:t> najkratšia cesta skladajúca sa z </a:t>
            </a:r>
            <a:r>
              <a:rPr lang="en-US" dirty="0" smtClean="0"/>
              <a:t>i+1 hr</a:t>
            </a:r>
            <a:r>
              <a:rPr lang="sk-SK" dirty="0" err="1" smtClean="0"/>
              <a:t>án</a:t>
            </a:r>
            <a:r>
              <a:rPr lang="sk-SK" dirty="0" smtClean="0"/>
              <a:t>. Tieto vrcholy </a:t>
            </a:r>
            <a:r>
              <a:rPr lang="sk-SK" b="1" dirty="0" smtClean="0"/>
              <a:t>musia mať suseda</a:t>
            </a:r>
            <a:r>
              <a:rPr lang="sk-SK" dirty="0" smtClean="0"/>
              <a:t>, do ktorého je najkratšia cesta z i hrán</a:t>
            </a:r>
            <a:r>
              <a:rPr lang="en-US" dirty="0" smtClean="0"/>
              <a:t> – </a:t>
            </a:r>
            <a:r>
              <a:rPr lang="en-US" dirty="0" err="1" smtClean="0"/>
              <a:t>na</a:t>
            </a:r>
            <a:r>
              <a:rPr lang="en-US" dirty="0" smtClean="0"/>
              <a:t> z</a:t>
            </a:r>
            <a:r>
              <a:rPr lang="sk-SK" dirty="0" err="1" smtClean="0"/>
              <a:t>áklade</a:t>
            </a:r>
            <a:r>
              <a:rPr lang="sk-SK" dirty="0" smtClean="0"/>
              <a:t> indukčného predpokladu, je ten už vybavený.</a:t>
            </a:r>
            <a:endParaRPr lang="en-US" dirty="0" smtClean="0"/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6104" y="2643182"/>
            <a:ext cx="3933825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76014" y="1276938"/>
            <a:ext cx="8574505" cy="5300326"/>
          </a:xfrm>
        </p:spPr>
        <p:txBody>
          <a:bodyPr/>
          <a:lstStyle/>
          <a:p>
            <a:pPr eaLnBrk="1" hangingPunct="1"/>
            <a:r>
              <a:rPr lang="sk-SK" b="1" dirty="0" smtClean="0"/>
              <a:t>Reálne vzťahy nie sú „</a:t>
            </a:r>
            <a:r>
              <a:rPr lang="sk-SK" b="1" dirty="0" err="1" smtClean="0"/>
              <a:t>boolean</a:t>
            </a:r>
            <a:r>
              <a:rPr lang="sk-SK" b="1" dirty="0" smtClean="0"/>
              <a:t>“ </a:t>
            </a:r>
            <a:r>
              <a:rPr lang="sk-SK" dirty="0" smtClean="0"/>
              <a:t>– áno</a:t>
            </a:r>
            <a:r>
              <a:rPr lang="en-US" dirty="0" smtClean="0"/>
              <a:t>/</a:t>
            </a:r>
            <a:r>
              <a:rPr lang="en-US" dirty="0" err="1" smtClean="0"/>
              <a:t>nie</a:t>
            </a:r>
            <a:endParaRPr lang="en-US" dirty="0" smtClean="0"/>
          </a:p>
          <a:p>
            <a:pPr lvl="1" eaLnBrk="1" hangingPunct="1"/>
            <a:r>
              <a:rPr lang="sk-SK" dirty="0" smtClean="0"/>
              <a:t>máme najlepších priateľov, dobrých priateľov, „iba“ známych...</a:t>
            </a:r>
          </a:p>
          <a:p>
            <a:pPr lvl="1" eaLnBrk="1" hangingPunct="1">
              <a:spcBef>
                <a:spcPct val="0"/>
              </a:spcBef>
              <a:spcAft>
                <a:spcPct val="0"/>
              </a:spcAft>
            </a:pPr>
            <a:r>
              <a:rPr lang="sk-SK" dirty="0" smtClean="0"/>
              <a:t>cesta medzi za sebou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k-SK" dirty="0" smtClean="0"/>
              <a:t>idúcimi zástavkami MHD </a:t>
            </a:r>
            <a:br>
              <a:rPr lang="sk-SK" dirty="0" smtClean="0"/>
            </a:br>
            <a:r>
              <a:rPr lang="sk-SK" dirty="0" smtClean="0"/>
              <a:t>trvá rôzne dlh</a:t>
            </a:r>
            <a:r>
              <a:rPr lang="en-US" dirty="0" smtClean="0"/>
              <a:t>o</a:t>
            </a:r>
            <a:endParaRPr lang="sk-SK" dirty="0" smtClean="0"/>
          </a:p>
          <a:p>
            <a:pPr lvl="1" eaLnBrk="1" hangingPunct="1">
              <a:spcAft>
                <a:spcPct val="0"/>
              </a:spcAft>
            </a:pPr>
            <a:r>
              <a:rPr lang="sk-SK" dirty="0" smtClean="0"/>
              <a:t>aj keď medzi mestami sú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k-SK" dirty="0" smtClean="0"/>
              <a:t>cesty, vzdialenosti medzi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k-SK" dirty="0" smtClean="0"/>
              <a:t>mestami sú rôzne</a:t>
            </a:r>
            <a:endParaRPr lang="en-US" dirty="0" smtClean="0"/>
          </a:p>
          <a:p>
            <a:pPr lvl="1" eaLnBrk="1" hangingPunct="1"/>
            <a:endParaRPr lang="sk-SK" dirty="0" smtClean="0"/>
          </a:p>
        </p:txBody>
      </p:sp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Realita nie s</a:t>
            </a:r>
            <a:r>
              <a:rPr lang="sk-SK" sz="4000" smtClean="0"/>
              <a:t>ú grafy ...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5813" y="5500688"/>
            <a:ext cx="392906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3200" b="1" dirty="0" err="1">
                <a:solidFill>
                  <a:srgbClr val="FF0000"/>
                </a:solidFill>
                <a:latin typeface="+mn-lt"/>
                <a:ea typeface="MS Gothic" charset="-128"/>
                <a:cs typeface="+mn-cs"/>
              </a:rPr>
              <a:t>Ako</a:t>
            </a:r>
            <a:r>
              <a:rPr lang="en-US" sz="3200" b="1" dirty="0">
                <a:solidFill>
                  <a:srgbClr val="FF0000"/>
                </a:solidFill>
                <a:latin typeface="+mn-lt"/>
                <a:ea typeface="MS Gothic" charset="-128"/>
                <a:cs typeface="+mn-cs"/>
              </a:rPr>
              <a:t> to </a:t>
            </a:r>
            <a:r>
              <a:rPr lang="en-US" sz="3200" b="1" dirty="0" err="1">
                <a:solidFill>
                  <a:srgbClr val="FF0000"/>
                </a:solidFill>
                <a:latin typeface="+mn-lt"/>
                <a:ea typeface="MS Gothic" charset="-128"/>
                <a:cs typeface="+mn-cs"/>
              </a:rPr>
              <a:t>modelova</a:t>
            </a:r>
            <a:r>
              <a:rPr lang="sk-SK" sz="3200" b="1" dirty="0" smtClean="0">
                <a:solidFill>
                  <a:srgbClr val="FF0000"/>
                </a:solidFill>
                <a:latin typeface="+mn-lt"/>
                <a:ea typeface="MS Gothic" charset="-128"/>
                <a:cs typeface="+mn-cs"/>
              </a:rPr>
              <a:t>ť</a:t>
            </a:r>
            <a:r>
              <a:rPr lang="en-US" sz="3200" b="1" dirty="0" smtClean="0">
                <a:solidFill>
                  <a:srgbClr val="FF0000"/>
                </a:solidFill>
                <a:latin typeface="+mn-lt"/>
                <a:ea typeface="MS Gothic" charset="-128"/>
                <a:cs typeface="+mn-cs"/>
              </a:rPr>
              <a:t>?</a:t>
            </a:r>
            <a:endParaRPr lang="sk-SK" sz="3200" b="1" dirty="0">
              <a:solidFill>
                <a:srgbClr val="FF0000"/>
              </a:solidFill>
              <a:latin typeface="+mn-lt"/>
              <a:ea typeface="MS Gothic" charset="-128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4000" smtClean="0"/>
              <a:t>Algoritmus Bellman–Ford</a:t>
            </a:r>
            <a:br>
              <a:rPr lang="sk-SK" sz="4000" smtClean="0"/>
            </a:br>
            <a:endParaRPr lang="sk-SK" sz="40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 smtClean="0">
                <a:solidFill>
                  <a:srgbClr val="FF0000"/>
                </a:solidFill>
              </a:rPr>
              <a:t>Časová zložitosť </a:t>
            </a:r>
            <a:r>
              <a:rPr lang="sk-SK" dirty="0" smtClean="0"/>
              <a:t>pri grafe s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 smtClean="0"/>
              <a:t> vrcholmi a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sk-SK" dirty="0" smtClean="0"/>
              <a:t>hranami:</a:t>
            </a:r>
          </a:p>
          <a:p>
            <a:pPr lvl="1" eaLnBrk="1" hangingPunct="1"/>
            <a:r>
              <a:rPr lang="en-US" dirty="0" smtClean="0"/>
              <a:t>r</a:t>
            </a:r>
            <a:r>
              <a:rPr lang="sk-SK" dirty="0" err="1" smtClean="0"/>
              <a:t>elaxácia</a:t>
            </a:r>
            <a:r>
              <a:rPr lang="sk-SK" dirty="0" smtClean="0"/>
              <a:t> jednej hrany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  <a:p>
            <a:pPr lvl="1" eaLnBrk="1" hangingPunct="1"/>
            <a:r>
              <a:rPr lang="en-US" dirty="0" smtClean="0"/>
              <a:t>v ka</a:t>
            </a:r>
            <a:r>
              <a:rPr lang="sk-SK" dirty="0" err="1" smtClean="0"/>
              <a:t>ždej</a:t>
            </a:r>
            <a:r>
              <a:rPr lang="sk-SK" dirty="0" smtClean="0"/>
              <a:t> fáze relaxujeme všetky hrany </a:t>
            </a:r>
            <a:r>
              <a:rPr lang="sk-SK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m.O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 = O(m)</a:t>
            </a:r>
          </a:p>
          <a:p>
            <a:pPr lvl="1" eaLnBrk="1" hangingPunct="1"/>
            <a:r>
              <a:rPr lang="sk-SK" dirty="0" smtClean="0"/>
              <a:t>c</a:t>
            </a:r>
            <a:r>
              <a:rPr lang="en-US" dirty="0" err="1" smtClean="0"/>
              <a:t>elkovo</a:t>
            </a:r>
            <a:r>
              <a:rPr lang="en-US" dirty="0" smtClean="0"/>
              <a:t> m</a:t>
            </a:r>
            <a:r>
              <a:rPr lang="sk-SK" dirty="0" err="1" smtClean="0"/>
              <a:t>áme</a:t>
            </a:r>
            <a:r>
              <a:rPr lang="sk-SK" dirty="0" smtClean="0"/>
              <a:t> n fáz: </a:t>
            </a:r>
            <a:r>
              <a:rPr lang="sk-SK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n.O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(m) = O(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n.m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en-US" dirty="0" smtClean="0"/>
              <a:t>V </a:t>
            </a:r>
            <a:r>
              <a:rPr lang="sk-SK" dirty="0" smtClean="0"/>
              <a:t>grafoch je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O(n</a:t>
            </a:r>
            <a:r>
              <a:rPr lang="en-US" i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eaLnBrk="1" hangingPunct="1"/>
            <a:r>
              <a:rPr lang="sk-SK" dirty="0" smtClean="0"/>
              <a:t>časová zložitosť vzhľadom na n: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</a:t>
            </a:r>
            <a:r>
              <a:rPr lang="sk-SK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sk-SK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sk-SK" dirty="0" smtClean="0"/>
              <a:t>Výhoda: </a:t>
            </a:r>
          </a:p>
          <a:p>
            <a:pPr lvl="1" eaLnBrk="1" hangingPunct="1"/>
            <a:r>
              <a:rPr lang="sk-SK" dirty="0" smtClean="0"/>
              <a:t>nájdeme najkratšiu cestu </a:t>
            </a:r>
            <a:r>
              <a:rPr lang="sk-SK" dirty="0" smtClean="0">
                <a:solidFill>
                  <a:srgbClr val="FF0000"/>
                </a:solidFill>
              </a:rPr>
              <a:t>z </a:t>
            </a:r>
            <a:r>
              <a:rPr lang="sk-SK" b="1" dirty="0" smtClean="0">
                <a:solidFill>
                  <a:srgbClr val="FF0000"/>
                </a:solidFill>
              </a:rPr>
              <a:t>s</a:t>
            </a:r>
            <a:r>
              <a:rPr lang="sk-SK" dirty="0" smtClean="0">
                <a:solidFill>
                  <a:srgbClr val="FF0000"/>
                </a:solidFill>
              </a:rPr>
              <a:t> do všetkých vrcholov</a:t>
            </a:r>
            <a:endParaRPr lang="en-US" dirty="0" smtClean="0">
              <a:solidFill>
                <a:srgbClr val="FF0000"/>
              </a:solidFill>
            </a:endParaRPr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Dijstrov algoritmus </a:t>
            </a:r>
            <a:r>
              <a:rPr lang="en-US" smtClean="0"/>
              <a:t>(1959)</a:t>
            </a:r>
            <a:endParaRPr lang="sk-SK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Funguje </a:t>
            </a:r>
            <a:r>
              <a:rPr lang="sk-SK" b="1" dirty="0" smtClean="0">
                <a:solidFill>
                  <a:srgbClr val="FF0000"/>
                </a:solidFill>
              </a:rPr>
              <a:t>len</a:t>
            </a:r>
            <a:r>
              <a:rPr lang="sk-SK" dirty="0" smtClean="0"/>
              <a:t> v prípadoch, kedy sú </a:t>
            </a:r>
            <a:r>
              <a:rPr lang="sk-SK" b="1" dirty="0" smtClean="0">
                <a:solidFill>
                  <a:srgbClr val="FF0000"/>
                </a:solidFill>
              </a:rPr>
              <a:t>ohodnotenia hrán nezáporné</a:t>
            </a:r>
          </a:p>
          <a:p>
            <a:pPr eaLnBrk="1" hangingPunct="1"/>
            <a:r>
              <a:rPr lang="sk-SK" dirty="0" smtClean="0"/>
              <a:t>Chytrejším výberom hrán na relaxáciu sa získa časová zložitosť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</a:t>
            </a:r>
            <a:r>
              <a:rPr lang="en-U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eaLnBrk="1" hangingPunct="1"/>
            <a:r>
              <a:rPr lang="sk-SK" dirty="0" smtClean="0"/>
              <a:t>a</a:t>
            </a:r>
            <a:r>
              <a:rPr lang="en-US" dirty="0" err="1" smtClean="0"/>
              <a:t>lgoritmus</a:t>
            </a:r>
            <a:r>
              <a:rPr lang="en-US" dirty="0" smtClean="0"/>
              <a:t>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vybavova</a:t>
            </a:r>
            <a:r>
              <a:rPr lang="sk-SK" dirty="0" smtClean="0"/>
              <a:t>ť vrcholy </a:t>
            </a:r>
            <a:r>
              <a:rPr lang="sk-SK" dirty="0" smtClean="0">
                <a:solidFill>
                  <a:srgbClr val="FF0000"/>
                </a:solidFill>
              </a:rPr>
              <a:t>v rastúcej postupnosti dĺžok</a:t>
            </a:r>
            <a:r>
              <a:rPr lang="sk-SK" dirty="0" smtClean="0"/>
              <a:t> najkratších ciest </a:t>
            </a:r>
            <a:r>
              <a:rPr lang="en-US" dirty="0" smtClean="0"/>
              <a:t>– mo</a:t>
            </a:r>
            <a:r>
              <a:rPr lang="sk-SK" dirty="0" err="1" smtClean="0"/>
              <a:t>žnosť</a:t>
            </a:r>
            <a:r>
              <a:rPr lang="sk-SK" dirty="0" smtClean="0"/>
              <a:t> ukončiť algoritmus ihneď, ako máme to, čo hľadáme</a:t>
            </a:r>
          </a:p>
          <a:p>
            <a:pPr eaLnBrk="1" hangingPunct="1"/>
            <a:r>
              <a:rPr lang="sk-SK" dirty="0" smtClean="0"/>
              <a:t>Autor:</a:t>
            </a:r>
            <a:r>
              <a:rPr lang="en-US" dirty="0" smtClean="0"/>
              <a:t> </a:t>
            </a:r>
          </a:p>
          <a:p>
            <a:pPr lvl="1" eaLnBrk="1" hangingPunct="1">
              <a:buNone/>
            </a:pPr>
            <a:r>
              <a:rPr lang="sk-SK" b="1" dirty="0" err="1" smtClean="0"/>
              <a:t>Edsger</a:t>
            </a:r>
            <a:r>
              <a:rPr lang="sk-SK" b="1" dirty="0" smtClean="0"/>
              <a:t> </a:t>
            </a:r>
            <a:r>
              <a:rPr lang="sk-SK" b="1" dirty="0" err="1" smtClean="0"/>
              <a:t>Wybe</a:t>
            </a:r>
            <a:r>
              <a:rPr lang="sk-SK" b="1" dirty="0" smtClean="0"/>
              <a:t> </a:t>
            </a:r>
            <a:r>
              <a:rPr lang="sk-SK" b="1" dirty="0" err="1" smtClean="0"/>
              <a:t>Dijkstra</a:t>
            </a:r>
            <a:r>
              <a:rPr lang="en-US" b="1" dirty="0" smtClean="0"/>
              <a:t> </a:t>
            </a:r>
          </a:p>
          <a:p>
            <a:pPr lvl="1" eaLnBrk="1" hangingPunct="1">
              <a:buNone/>
            </a:pPr>
            <a:r>
              <a:rPr lang="en-US" b="1" dirty="0" smtClean="0"/>
              <a:t> (</a:t>
            </a:r>
            <a:r>
              <a:rPr lang="en-US" b="1" dirty="0" err="1" smtClean="0"/>
              <a:t>Holandsko</a:t>
            </a:r>
            <a:r>
              <a:rPr lang="en-US" b="1" dirty="0" smtClean="0"/>
              <a:t>, 1930-2002)</a:t>
            </a:r>
            <a:r>
              <a:rPr lang="sk-SK" dirty="0" smtClean="0"/>
              <a:t>  </a:t>
            </a:r>
          </a:p>
        </p:txBody>
      </p:sp>
      <p:pic>
        <p:nvPicPr>
          <p:cNvPr id="26628" name="Picture 2" descr="http://www.math.bas.bg/~nkirov/2007/NETB101/slides/ch08/E.W.Dijkstra%20Archive%20%20Home%20page_files/EWDww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977" y="4607378"/>
            <a:ext cx="14287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Dijkstrov algoritmus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d</a:t>
            </a:r>
            <a:r>
              <a:rPr lang="sk-SK" baseline="-25000" dirty="0" smtClean="0">
                <a:latin typeface="Consolas" pitchFamily="49" charset="0"/>
                <a:cs typeface="Consolas" pitchFamily="49" charset="0"/>
              </a:rPr>
              <a:t>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[s] = 0;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(v: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vrcholy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G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okrem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s) 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sk-SK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d</a:t>
            </a:r>
            <a:r>
              <a:rPr lang="sk-SK" baseline="-25000" dirty="0" smtClean="0">
                <a:latin typeface="Consolas" pitchFamily="49" charset="0"/>
                <a:cs typeface="Consolas" pitchFamily="49" charset="0"/>
              </a:rPr>
              <a:t>s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[v] = ∞;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endParaRPr lang="sk-SK" dirty="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Q =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vrcholy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G;</a:t>
            </a:r>
            <a:endParaRPr lang="sk-SK" dirty="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while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(!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Q.isEmpty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())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vyber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smtClean="0">
                <a:latin typeface="Consolas" pitchFamily="49" charset="0"/>
                <a:cs typeface="Consolas" pitchFamily="49" charset="0"/>
              </a:rPr>
              <a:t>v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z </a:t>
            </a:r>
            <a:r>
              <a:rPr lang="en-US" b="1" dirty="0" smtClean="0">
                <a:latin typeface="Consolas" pitchFamily="49" charset="0"/>
                <a:cs typeface="Consolas" pitchFamily="49" charset="0"/>
              </a:rPr>
              <a:t>Q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tak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ý, že 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      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d</a:t>
            </a:r>
            <a:r>
              <a:rPr lang="sk-SK" b="1" baseline="-250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[v] = min{d</a:t>
            </a:r>
            <a:r>
              <a:rPr lang="sk-SK" b="1" baseline="-25000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s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[u]|u</a:t>
            </a:r>
            <a:r>
              <a:rPr lang="sk-SK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 patrí do Q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endParaRPr lang="en-US" sz="1200" dirty="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b="1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(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w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susedia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vrcholu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v)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b="1" dirty="0" smtClean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relax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sk-SK" dirty="0" smtClean="0">
                <a:latin typeface="Consolas" pitchFamily="49" charset="0"/>
                <a:cs typeface="Consolas" pitchFamily="49" charset="0"/>
              </a:rPr>
              <a:t>v, w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H="1">
            <a:off x="3228392" y="2472611"/>
            <a:ext cx="2789854" cy="78377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940495" y="2030439"/>
            <a:ext cx="2457058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smtClean="0">
                <a:latin typeface="Trebuchet MS" pitchFamily="34" charset="0"/>
              </a:rPr>
              <a:t>Q </a:t>
            </a:r>
            <a:r>
              <a:rPr lang="sk-SK" sz="1800" dirty="0" smtClean="0">
                <a:latin typeface="Trebuchet MS" pitchFamily="34" charset="0"/>
              </a:rPr>
              <a:t>je </a:t>
            </a:r>
            <a:r>
              <a:rPr lang="en-US" sz="1800" dirty="0" err="1" smtClean="0">
                <a:latin typeface="Trebuchet MS" pitchFamily="34" charset="0"/>
              </a:rPr>
              <a:t>mno</a:t>
            </a:r>
            <a:r>
              <a:rPr lang="sk-SK" sz="1800" dirty="0" err="1" smtClean="0">
                <a:latin typeface="Trebuchet MS" pitchFamily="34" charset="0"/>
              </a:rPr>
              <a:t>žina</a:t>
            </a:r>
            <a:r>
              <a:rPr lang="sk-SK" sz="1800" dirty="0" smtClean="0">
                <a:latin typeface="Trebuchet MS" pitchFamily="34" charset="0"/>
              </a:rPr>
              <a:t> „zatiaľ nevybavených“ vrcholov</a:t>
            </a:r>
            <a:endParaRPr lang="cs-CZ" sz="18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 flipH="1" flipV="1">
            <a:off x="4805264" y="5514393"/>
            <a:ext cx="1346719" cy="6562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803645" y="5877762"/>
            <a:ext cx="2668550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Zrelaxujeme </a:t>
            </a:r>
            <a:r>
              <a:rPr lang="en-US" sz="1800" dirty="0" smtClean="0">
                <a:latin typeface="Trebuchet MS" pitchFamily="34" charset="0"/>
              </a:rPr>
              <a:t>v</a:t>
            </a:r>
            <a:r>
              <a:rPr lang="sk-SK" sz="1800" dirty="0" err="1" smtClean="0">
                <a:latin typeface="Trebuchet MS" pitchFamily="34" charset="0"/>
              </a:rPr>
              <a:t>šetky</a:t>
            </a:r>
            <a:r>
              <a:rPr lang="sk-SK" sz="1800" dirty="0" smtClean="0">
                <a:latin typeface="Trebuchet MS" pitchFamily="34" charset="0"/>
              </a:rPr>
              <a:t> hrany vychádzajúce z v</a:t>
            </a:r>
            <a:endParaRPr lang="cs-CZ" sz="18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Invariant </a:t>
            </a:r>
            <a:r>
              <a:rPr lang="sk-SK" dirty="0" err="1" smtClean="0"/>
              <a:t>Dijkstrovho</a:t>
            </a:r>
            <a:r>
              <a:rPr lang="sk-SK" dirty="0" smtClean="0"/>
              <a:t> </a:t>
            </a:r>
            <a:r>
              <a:rPr lang="sk-SK" dirty="0" err="1" smtClean="0"/>
              <a:t>alg</a:t>
            </a:r>
            <a:r>
              <a:rPr lang="sk-SK" dirty="0" smtClean="0"/>
              <a:t>. </a:t>
            </a:r>
            <a:r>
              <a:rPr lang="en-US" dirty="0" smtClean="0"/>
              <a:t>(1)</a:t>
            </a:r>
            <a:endParaRPr lang="sk-SK" sz="32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 smtClean="0">
                <a:solidFill>
                  <a:srgbClr val="FF0000"/>
                </a:solidFill>
              </a:rPr>
              <a:t>Invariant: </a:t>
            </a:r>
          </a:p>
          <a:p>
            <a:pPr lvl="1" eaLnBrk="1" hangingPunct="1"/>
            <a:r>
              <a:rPr lang="sk-SK" dirty="0" smtClean="0"/>
              <a:t>pre každý vrchol mimo </a:t>
            </a:r>
            <a:r>
              <a:rPr lang="sk-SK" dirty="0" smtClean="0">
                <a:solidFill>
                  <a:srgbClr val="FF0000"/>
                </a:solidFill>
              </a:rPr>
              <a:t>Q</a:t>
            </a:r>
            <a:r>
              <a:rPr lang="sk-SK" dirty="0" smtClean="0"/>
              <a:t> platí, že je </a:t>
            </a:r>
            <a:r>
              <a:rPr lang="sk-SK" i="1" dirty="0" smtClean="0"/>
              <a:t>vybavený</a:t>
            </a:r>
            <a:r>
              <a:rPr lang="sk-SK" dirty="0" smtClean="0"/>
              <a:t> a </a:t>
            </a:r>
            <a:r>
              <a:rPr lang="sk-SK" dirty="0" smtClean="0">
                <a:solidFill>
                  <a:srgbClr val="006600"/>
                </a:solidFill>
              </a:rPr>
              <a:t>všetky z neho vychádzajúce hrany boli </a:t>
            </a:r>
            <a:r>
              <a:rPr lang="sk-SK" dirty="0" err="1" smtClean="0">
                <a:solidFill>
                  <a:srgbClr val="006600"/>
                </a:solidFill>
              </a:rPr>
              <a:t>relaxované</a:t>
            </a:r>
            <a:r>
              <a:rPr lang="sk-SK" dirty="0" smtClean="0">
                <a:solidFill>
                  <a:srgbClr val="006600"/>
                </a:solidFill>
              </a:rPr>
              <a:t> až po tom, čo bol </a:t>
            </a:r>
            <a:r>
              <a:rPr lang="sk-SK" i="1" dirty="0" smtClean="0">
                <a:solidFill>
                  <a:srgbClr val="006600"/>
                </a:solidFill>
              </a:rPr>
              <a:t>vybavený</a:t>
            </a:r>
            <a:r>
              <a:rPr lang="sk-SK" dirty="0" smtClean="0"/>
              <a:t>.</a:t>
            </a:r>
            <a:endParaRPr lang="en-US" dirty="0" smtClean="0"/>
          </a:p>
          <a:p>
            <a:pPr lvl="1" eaLnBrk="1" hangingPunct="1"/>
            <a:r>
              <a:rPr lang="sk-SK" dirty="0" smtClean="0"/>
              <a:t>ak dokážeme, že každý vrchol odchádzajúci z Q je vybavený už pri svojom odchode z Q, </a:t>
            </a:r>
            <a:r>
              <a:rPr lang="sk-SK" dirty="0" smtClean="0">
                <a:solidFill>
                  <a:srgbClr val="006600"/>
                </a:solidFill>
              </a:rPr>
              <a:t>zelená časť </a:t>
            </a:r>
            <a:r>
              <a:rPr lang="sk-SK" dirty="0" smtClean="0"/>
              <a:t>invariantu vyplýva z algoritmu</a:t>
            </a:r>
            <a:endParaRPr lang="en-US" dirty="0" smtClean="0"/>
          </a:p>
          <a:p>
            <a:pPr eaLnBrk="1" hangingPunct="1"/>
            <a:r>
              <a:rPr lang="en-US" b="1" dirty="0" smtClean="0"/>
              <a:t>D</a:t>
            </a:r>
            <a:r>
              <a:rPr lang="sk-SK" b="1" dirty="0" err="1" smtClean="0"/>
              <a:t>ôkaz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sporom</a:t>
            </a:r>
            <a:r>
              <a:rPr lang="en-US" dirty="0" smtClean="0"/>
              <a:t>)</a:t>
            </a:r>
            <a:r>
              <a:rPr lang="sk-SK" b="1" dirty="0" smtClean="0"/>
              <a:t>: </a:t>
            </a:r>
          </a:p>
          <a:p>
            <a:pPr lvl="1" eaLnBrk="1" hangingPunct="1"/>
            <a:r>
              <a:rPr lang="sk-SK" dirty="0" smtClean="0"/>
              <a:t>nech </a:t>
            </a:r>
            <a:r>
              <a:rPr lang="sk-SK" b="1" dirty="0" smtClean="0"/>
              <a:t>v</a:t>
            </a:r>
            <a:r>
              <a:rPr lang="sk-SK" dirty="0" smtClean="0"/>
              <a:t> je prvý vrchol mimo </a:t>
            </a:r>
            <a:r>
              <a:rPr lang="sk-SK" b="1" dirty="0" smtClean="0"/>
              <a:t>Q, </a:t>
            </a:r>
            <a:r>
              <a:rPr lang="sk-SK" dirty="0" smtClean="0"/>
              <a:t>pre ktorý neplatí invariant, a v dobe, keď opúšťal </a:t>
            </a:r>
            <a:r>
              <a:rPr lang="sk-SK" b="1" dirty="0" smtClean="0"/>
              <a:t>Q</a:t>
            </a:r>
            <a:r>
              <a:rPr lang="sk-SK" dirty="0" smtClean="0"/>
              <a:t>, bol nevybavený, t.j.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 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en-US" dirty="0" smtClean="0">
                <a:solidFill>
                  <a:srgbClr val="FF0000"/>
                </a:solidFill>
              </a:rPr>
              <a:t>.   </a:t>
            </a:r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Invariant </a:t>
            </a:r>
            <a:r>
              <a:rPr lang="sk-SK" dirty="0" err="1" smtClean="0"/>
              <a:t>Dijkstrovho</a:t>
            </a:r>
            <a:r>
              <a:rPr lang="sk-SK" dirty="0" smtClean="0"/>
              <a:t> </a:t>
            </a:r>
            <a:r>
              <a:rPr lang="sk-SK" dirty="0" err="1" smtClean="0"/>
              <a:t>alg</a:t>
            </a:r>
            <a:r>
              <a:rPr lang="sk-SK" dirty="0" smtClean="0"/>
              <a:t>. </a:t>
            </a:r>
            <a:r>
              <a:rPr lang="en-US" dirty="0" smtClean="0"/>
              <a:t>(</a:t>
            </a:r>
            <a:r>
              <a:rPr lang="sk-SK" dirty="0" smtClean="0"/>
              <a:t>2</a:t>
            </a:r>
            <a:r>
              <a:rPr lang="en-US" dirty="0" smtClean="0"/>
              <a:t>)</a:t>
            </a:r>
            <a:endParaRPr lang="sk-SK" dirty="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b="1" dirty="0" smtClean="0"/>
              <a:t>D</a:t>
            </a:r>
            <a:r>
              <a:rPr lang="sk-SK" b="1" dirty="0" err="1" smtClean="0"/>
              <a:t>ôkaz</a:t>
            </a:r>
            <a:r>
              <a:rPr lang="sk-SK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pozrime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okamih</a:t>
            </a:r>
            <a:r>
              <a:rPr lang="en-US" dirty="0" smtClean="0"/>
              <a:t>, </a:t>
            </a:r>
            <a:r>
              <a:rPr lang="en-US" dirty="0" err="1" smtClean="0"/>
              <a:t>ke</a:t>
            </a:r>
            <a:r>
              <a:rPr lang="sk-SK" dirty="0" smtClean="0"/>
              <a:t>ď </a:t>
            </a:r>
            <a:r>
              <a:rPr lang="sk-SK" b="1" dirty="0" smtClean="0"/>
              <a:t>v</a:t>
            </a:r>
            <a:r>
              <a:rPr lang="sk-SK" dirty="0" smtClean="0"/>
              <a:t> opúšťal </a:t>
            </a:r>
            <a:r>
              <a:rPr lang="sk-SK" b="1" dirty="0" smtClean="0"/>
              <a:t>Q</a:t>
            </a:r>
            <a:r>
              <a:rPr lang="en-US" dirty="0" smtClean="0"/>
              <a:t>)</a:t>
            </a:r>
            <a:r>
              <a:rPr lang="sk-SK" b="1" dirty="0" smtClean="0"/>
              <a:t>: </a:t>
            </a:r>
            <a:endParaRPr lang="en-US" b="1" dirty="0" smtClean="0"/>
          </a:p>
          <a:p>
            <a:pPr eaLnBrk="1" hangingPunct="1">
              <a:buNone/>
            </a:pPr>
            <a:r>
              <a:rPr lang="sk-SK" dirty="0" smtClean="0"/>
              <a:t>	Keďže </a:t>
            </a:r>
            <a:r>
              <a:rPr lang="sk-SK" b="1" dirty="0" smtClean="0"/>
              <a:t>v</a:t>
            </a:r>
            <a:r>
              <a:rPr lang="sk-SK" dirty="0" smtClean="0"/>
              <a:t> </a:t>
            </a:r>
            <a:r>
              <a:rPr lang="en-US" dirty="0" err="1" smtClean="0"/>
              <a:t>nie</a:t>
            </a:r>
            <a:r>
              <a:rPr lang="en-US" dirty="0" smtClean="0"/>
              <a:t> je </a:t>
            </a:r>
            <a:r>
              <a:rPr lang="en-US" i="1" dirty="0" err="1" smtClean="0"/>
              <a:t>vybaven</a:t>
            </a:r>
            <a:r>
              <a:rPr lang="sk-SK" i="1" dirty="0" smtClean="0"/>
              <a:t>ý</a:t>
            </a:r>
            <a:r>
              <a:rPr lang="sk-SK" dirty="0" smtClean="0"/>
              <a:t>, existuje </a:t>
            </a:r>
            <a:r>
              <a:rPr lang="sk-SK" b="1" dirty="0" smtClean="0"/>
              <a:t>kratšia</a:t>
            </a:r>
            <a:r>
              <a:rPr lang="sk-SK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najkrat</a:t>
            </a:r>
            <a:r>
              <a:rPr lang="sk-SK" dirty="0" err="1" smtClean="0"/>
              <a:t>šia</a:t>
            </a:r>
            <a:r>
              <a:rPr lang="en-US" dirty="0" smtClean="0"/>
              <a:t>) </a:t>
            </a:r>
            <a:r>
              <a:rPr lang="sk-SK" dirty="0" smtClean="0"/>
              <a:t>cesta </a:t>
            </a:r>
            <a:r>
              <a:rPr lang="sk-SK" dirty="0" smtClean="0"/>
              <a:t>z </a:t>
            </a:r>
            <a:r>
              <a:rPr lang="sk-SK" b="1" dirty="0" smtClean="0"/>
              <a:t>s</a:t>
            </a:r>
            <a:r>
              <a:rPr lang="sk-SK" dirty="0" smtClean="0"/>
              <a:t> do </a:t>
            </a:r>
            <a:r>
              <a:rPr lang="sk-SK" b="1" dirty="0" smtClean="0"/>
              <a:t>v</a:t>
            </a:r>
            <a:r>
              <a:rPr lang="sk-SK" dirty="0" smtClean="0"/>
              <a:t>, v ktorej sa nachádza nejaký vrchol z </a:t>
            </a:r>
            <a:r>
              <a:rPr lang="sk-SK" b="1" dirty="0" smtClean="0"/>
              <a:t>Q</a:t>
            </a:r>
            <a:r>
              <a:rPr lang="sk-SK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nech</a:t>
            </a:r>
            <a:r>
              <a:rPr lang="en-US" dirty="0" smtClean="0"/>
              <a:t> </a:t>
            </a:r>
            <a:r>
              <a:rPr lang="sk-SK" b="1" dirty="0" smtClean="0">
                <a:solidFill>
                  <a:srgbClr val="0070C0"/>
                </a:solidFill>
              </a:rPr>
              <a:t>x</a:t>
            </a:r>
            <a:r>
              <a:rPr lang="en-US" dirty="0" smtClean="0"/>
              <a:t> je </a:t>
            </a:r>
            <a:r>
              <a:rPr lang="en-US" dirty="0" err="1" smtClean="0">
                <a:solidFill>
                  <a:srgbClr val="0070C0"/>
                </a:solidFill>
              </a:rPr>
              <a:t>prv</a:t>
            </a:r>
            <a:r>
              <a:rPr lang="sk-SK" dirty="0" smtClean="0">
                <a:solidFill>
                  <a:srgbClr val="0070C0"/>
                </a:solidFill>
              </a:rPr>
              <a:t>ý taký</a:t>
            </a:r>
            <a:r>
              <a:rPr lang="sk-SK" dirty="0" smtClean="0">
                <a:solidFill>
                  <a:srgbClr val="FF0000"/>
                </a:solidFill>
              </a:rPr>
              <a:t> </a:t>
            </a:r>
            <a:r>
              <a:rPr lang="sk-SK" dirty="0" smtClean="0"/>
              <a:t>vrchol na</a:t>
            </a:r>
            <a:r>
              <a:rPr lang="en-US" dirty="0" smtClean="0"/>
              <a:t> </a:t>
            </a:r>
            <a:r>
              <a:rPr lang="en-US" dirty="0" err="1" smtClean="0"/>
              <a:t>tejto</a:t>
            </a:r>
            <a:r>
              <a:rPr lang="sk-SK" dirty="0" smtClean="0"/>
              <a:t> ceste</a:t>
            </a:r>
            <a:r>
              <a:rPr lang="en-US" dirty="0" smtClean="0"/>
              <a:t>.</a:t>
            </a:r>
          </a:p>
          <a:p>
            <a:pPr eaLnBrk="1" hangingPunct="1">
              <a:buFont typeface="Arial" pitchFamily="34" charset="0"/>
              <a:buChar char="•"/>
            </a:pPr>
            <a:endParaRPr lang="en-US" dirty="0" smtClean="0">
              <a:solidFill>
                <a:srgbClr val="FF0000"/>
              </a:solidFill>
            </a:endParaRPr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2714625" y="4071938"/>
            <a:ext cx="142875" cy="14287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4857750" y="4071938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000500" y="4071938"/>
            <a:ext cx="142875" cy="14287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9703" name="Straight Arrow Connector 7"/>
          <p:cNvCxnSpPr>
            <a:cxnSpLocks noChangeShapeType="1"/>
            <a:stCxn id="29702" idx="6"/>
            <a:endCxn id="29701" idx="2"/>
          </p:cNvCxnSpPr>
          <p:nvPr/>
        </p:nvCxnSpPr>
        <p:spPr bwMode="auto">
          <a:xfrm>
            <a:off x="4143375" y="4143375"/>
            <a:ext cx="714375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704" name="Straight Arrow Connector 10"/>
          <p:cNvCxnSpPr>
            <a:cxnSpLocks noChangeShapeType="1"/>
            <a:stCxn id="29700" idx="6"/>
            <a:endCxn id="29702" idx="2"/>
          </p:cNvCxnSpPr>
          <p:nvPr/>
        </p:nvCxnSpPr>
        <p:spPr bwMode="auto">
          <a:xfrm>
            <a:off x="2857500" y="4143375"/>
            <a:ext cx="1143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12" name="TextBox 11"/>
          <p:cNvSpPr txBox="1"/>
          <p:nvPr/>
        </p:nvSpPr>
        <p:spPr>
          <a:xfrm>
            <a:off x="2643188" y="3643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s</a:t>
            </a:r>
            <a:endParaRPr lang="sk-SK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86313" y="3571875"/>
            <a:ext cx="35718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97625" y="3643313"/>
            <a:ext cx="35718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v</a:t>
            </a:r>
            <a:endParaRPr lang="sk-SK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29708" name="Oval 15"/>
          <p:cNvSpPr>
            <a:spLocks noChangeArrowheads="1"/>
          </p:cNvSpPr>
          <p:nvPr/>
        </p:nvSpPr>
        <p:spPr bwMode="auto">
          <a:xfrm>
            <a:off x="6500813" y="4071938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29709" name="Straight Arrow Connector 27"/>
          <p:cNvCxnSpPr>
            <a:cxnSpLocks noChangeShapeType="1"/>
            <a:endCxn id="29708" idx="2"/>
          </p:cNvCxnSpPr>
          <p:nvPr/>
        </p:nvCxnSpPr>
        <p:spPr bwMode="auto">
          <a:xfrm>
            <a:off x="5000625" y="4143375"/>
            <a:ext cx="150018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17" name="Line 5"/>
          <p:cNvSpPr>
            <a:spLocks noChangeShapeType="1"/>
          </p:cNvSpPr>
          <p:nvPr/>
        </p:nvSpPr>
        <p:spPr bwMode="auto">
          <a:xfrm flipV="1">
            <a:off x="2481941" y="4357395"/>
            <a:ext cx="858417" cy="11476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50981" y="5003794"/>
            <a:ext cx="3243941" cy="92333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err="1" smtClean="0">
                <a:latin typeface="Trebuchet MS" pitchFamily="34" charset="0"/>
              </a:rPr>
              <a:t>Vrcholy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latin typeface="Trebuchet MS" pitchFamily="34" charset="0"/>
              </a:rPr>
              <a:t>mimo</a:t>
            </a:r>
            <a:r>
              <a:rPr lang="en-US" sz="1800" b="1" dirty="0" smtClean="0">
                <a:solidFill>
                  <a:srgbClr val="FF0000"/>
                </a:solidFill>
                <a:latin typeface="Trebuchet MS" pitchFamily="34" charset="0"/>
              </a:rPr>
              <a:t> Q</a:t>
            </a:r>
            <a:r>
              <a:rPr lang="en-US" sz="1800" dirty="0" smtClean="0">
                <a:latin typeface="Trebuchet MS" pitchFamily="34" charset="0"/>
              </a:rPr>
              <a:t> – </a:t>
            </a:r>
            <a:r>
              <a:rPr lang="sk-SK" sz="1800" dirty="0" smtClean="0">
                <a:latin typeface="Trebuchet MS" pitchFamily="34" charset="0"/>
              </a:rPr>
              <a:t>už </a:t>
            </a:r>
            <a:r>
              <a:rPr lang="en-US" sz="1800" dirty="0" err="1" smtClean="0">
                <a:latin typeface="Trebuchet MS" pitchFamily="34" charset="0"/>
              </a:rPr>
              <a:t>vybaven</a:t>
            </a:r>
            <a:r>
              <a:rPr lang="sk-SK" sz="1800" dirty="0" smtClean="0">
                <a:latin typeface="Trebuchet MS" pitchFamily="34" charset="0"/>
              </a:rPr>
              <a:t>é </a:t>
            </a:r>
            <a:r>
              <a:rPr lang="en-US" sz="1800" dirty="0" smtClean="0">
                <a:latin typeface="Trebuchet MS" pitchFamily="34" charset="0"/>
              </a:rPr>
              <a:t>(</a:t>
            </a:r>
            <a:r>
              <a:rPr lang="en-US" sz="1800" b="1" dirty="0" smtClean="0">
                <a:latin typeface="Trebuchet MS" pitchFamily="34" charset="0"/>
              </a:rPr>
              <a:t>s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sk-SK" sz="1800" dirty="0" smtClean="0">
                <a:latin typeface="Trebuchet MS" pitchFamily="34" charset="0"/>
              </a:rPr>
              <a:t>je po prvom kroku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ur</a:t>
            </a:r>
            <a:r>
              <a:rPr lang="sk-SK" sz="1800" dirty="0" err="1" smtClean="0">
                <a:latin typeface="Trebuchet MS" pitchFamily="34" charset="0"/>
              </a:rPr>
              <a:t>čite</a:t>
            </a:r>
            <a:r>
              <a:rPr lang="sk-SK" sz="1800" dirty="0" smtClean="0">
                <a:latin typeface="Trebuchet MS" pitchFamily="34" charset="0"/>
              </a:rPr>
              <a:t> mimo Q</a:t>
            </a:r>
            <a:r>
              <a:rPr lang="en-US" sz="1800" dirty="0" smtClean="0">
                <a:latin typeface="Trebuchet MS" pitchFamily="34" charset="0"/>
              </a:rPr>
              <a:t>)</a:t>
            </a:r>
            <a:endParaRPr lang="sk-SK" sz="1800" dirty="0" smtClean="0">
              <a:latin typeface="Trebuchet MS" pitchFamily="34" charset="0"/>
            </a:endParaRPr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 flipV="1">
            <a:off x="6074228" y="4329403"/>
            <a:ext cx="419877" cy="96105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5334004" y="5044227"/>
            <a:ext cx="2457058" cy="36933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err="1" smtClean="0">
                <a:latin typeface="Trebuchet MS" pitchFamily="34" charset="0"/>
              </a:rPr>
              <a:t>Vrcholy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sk-SK" sz="1800" b="1" dirty="0" smtClean="0">
                <a:solidFill>
                  <a:srgbClr val="0070C0"/>
                </a:solidFill>
                <a:latin typeface="Trebuchet MS" pitchFamily="34" charset="0"/>
              </a:rPr>
              <a:t>v </a:t>
            </a:r>
            <a:r>
              <a:rPr lang="en-US" sz="1800" b="1" dirty="0" smtClean="0">
                <a:solidFill>
                  <a:srgbClr val="0070C0"/>
                </a:solidFill>
                <a:latin typeface="Trebuchet MS" pitchFamily="34" charset="0"/>
              </a:rPr>
              <a:t>Q</a:t>
            </a:r>
            <a:endParaRPr lang="cs-CZ" sz="1800" b="1" dirty="0">
              <a:solidFill>
                <a:srgbClr val="0070C0"/>
              </a:solidFill>
              <a:latin typeface="Courier New" pitchFamily="49" charset="0"/>
            </a:endParaRP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H="1" flipV="1">
            <a:off x="4478694" y="4189445"/>
            <a:ext cx="581606" cy="193454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3900198" y="5877761"/>
            <a:ext cx="4208103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Niekde musí byť hrana, kde začiatok je </a:t>
            </a:r>
            <a:r>
              <a:rPr lang="sk-SK" sz="1800" b="1" dirty="0" smtClean="0">
                <a:solidFill>
                  <a:srgbClr val="FF0000"/>
                </a:solidFill>
                <a:latin typeface="Trebuchet MS" pitchFamily="34" charset="0"/>
              </a:rPr>
              <a:t>mimo Q</a:t>
            </a:r>
            <a:r>
              <a:rPr lang="sk-SK" sz="1800" dirty="0" smtClean="0">
                <a:latin typeface="Trebuchet MS" pitchFamily="34" charset="0"/>
              </a:rPr>
              <a:t> a koniec je </a:t>
            </a:r>
            <a:r>
              <a:rPr lang="sk-SK" sz="1800" b="1" dirty="0" smtClean="0">
                <a:solidFill>
                  <a:srgbClr val="0070C0"/>
                </a:solidFill>
                <a:latin typeface="Trebuchet MS" pitchFamily="34" charset="0"/>
              </a:rPr>
              <a:t>v Q</a:t>
            </a:r>
            <a:endParaRPr lang="cs-CZ" sz="1800" b="1" dirty="0">
              <a:solidFill>
                <a:srgbClr val="0070C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Invariant </a:t>
            </a:r>
            <a:r>
              <a:rPr lang="sk-SK" dirty="0" err="1" smtClean="0"/>
              <a:t>Dijkstrovho</a:t>
            </a:r>
            <a:r>
              <a:rPr lang="sk-SK" dirty="0" smtClean="0"/>
              <a:t> </a:t>
            </a:r>
            <a:r>
              <a:rPr lang="sk-SK" dirty="0" err="1" smtClean="0"/>
              <a:t>alg</a:t>
            </a:r>
            <a:r>
              <a:rPr lang="sk-SK" dirty="0" smtClean="0"/>
              <a:t>. </a:t>
            </a:r>
            <a:r>
              <a:rPr lang="en-US" dirty="0" smtClean="0"/>
              <a:t>(</a:t>
            </a:r>
            <a:r>
              <a:rPr lang="sk-SK" dirty="0" smtClean="0"/>
              <a:t>3</a:t>
            </a:r>
            <a:r>
              <a:rPr lang="en-US" dirty="0" smtClean="0"/>
              <a:t>)</a:t>
            </a:r>
            <a:endParaRPr lang="sk-SK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/>
            <a:r>
              <a:rPr lang="sk-SK" dirty="0" smtClean="0"/>
              <a:t>keďže </a:t>
            </a:r>
            <a:r>
              <a:rPr lang="sk-SK" b="1" dirty="0" smtClean="0"/>
              <a:t>x</a:t>
            </a:r>
            <a:r>
              <a:rPr lang="sk-SK" dirty="0" smtClean="0"/>
              <a:t> je prvý na ceste</a:t>
            </a:r>
            <a:r>
              <a:rPr lang="en-US" dirty="0" smtClean="0"/>
              <a:t> plat</a:t>
            </a:r>
            <a:r>
              <a:rPr lang="sk-SK" dirty="0" smtClean="0"/>
              <a:t>í</a:t>
            </a:r>
            <a:r>
              <a:rPr lang="en-US" dirty="0" smtClean="0"/>
              <a:t> (</a:t>
            </a:r>
            <a:r>
              <a:rPr lang="sk-SK" dirty="0" smtClean="0"/>
              <a:t>invariant</a:t>
            </a:r>
            <a:r>
              <a:rPr lang="en-US" dirty="0" smtClean="0"/>
              <a:t> pre </a:t>
            </a:r>
            <a:r>
              <a:rPr lang="en-US" b="1" dirty="0" smtClean="0"/>
              <a:t>w </a:t>
            </a:r>
            <a:r>
              <a:rPr lang="en-US" dirty="0" smtClean="0"/>
              <a:t>a </a:t>
            </a:r>
            <a:r>
              <a:rPr lang="en-US" dirty="0" err="1" smtClean="0"/>
              <a:t>Pozorov</a:t>
            </a:r>
            <a:r>
              <a:rPr lang="sk-SK" dirty="0" err="1" smtClean="0"/>
              <a:t>anie</a:t>
            </a:r>
            <a:r>
              <a:rPr lang="en-US" dirty="0" smtClean="0"/>
              <a:t> 1)</a:t>
            </a:r>
            <a:r>
              <a:rPr lang="sk-SK" dirty="0" smtClean="0"/>
              <a:t>, že </a:t>
            </a:r>
            <a:r>
              <a:rPr lang="sk-SK" b="1" dirty="0" smtClean="0"/>
              <a:t>x</a:t>
            </a:r>
            <a:r>
              <a:rPr lang="sk-SK" dirty="0" smtClean="0"/>
              <a:t> je vybavený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[x]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en-US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sk-SK" dirty="0" smtClean="0"/>
              <a:t>z</a:t>
            </a:r>
            <a:r>
              <a:rPr lang="en-US" dirty="0" smtClean="0"/>
              <a:t> </a:t>
            </a:r>
            <a:r>
              <a:rPr lang="en-US" dirty="0" err="1" smtClean="0"/>
              <a:t>nez</a:t>
            </a:r>
            <a:r>
              <a:rPr lang="sk-SK" dirty="0" err="1" smtClean="0"/>
              <a:t>ápornosti</a:t>
            </a:r>
            <a:r>
              <a:rPr lang="sk-SK" dirty="0" smtClean="0"/>
              <a:t> cien: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≤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 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dirty="0" smtClean="0"/>
              <a:t>invariant relax</a:t>
            </a:r>
            <a:r>
              <a:rPr lang="sk-SK" dirty="0" err="1" smtClean="0"/>
              <a:t>ácie</a:t>
            </a:r>
            <a:r>
              <a:rPr lang="sk-SK" dirty="0" smtClean="0"/>
              <a:t>: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≤ 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</a:t>
            </a:r>
          </a:p>
          <a:p>
            <a:pPr eaLnBrk="1" hangingPunct="1"/>
            <a:r>
              <a:rPr lang="en-US" dirty="0" err="1" smtClean="0"/>
              <a:t>minimalita</a:t>
            </a:r>
            <a:r>
              <a:rPr lang="en-US" dirty="0" smtClean="0"/>
              <a:t> </a:t>
            </a:r>
            <a:r>
              <a:rPr lang="en-US" b="1" dirty="0" smtClean="0"/>
              <a:t>v</a:t>
            </a:r>
            <a:r>
              <a:rPr lang="en-US" dirty="0" smtClean="0"/>
              <a:t> </a:t>
            </a:r>
            <a:r>
              <a:rPr lang="en-US" dirty="0" err="1" smtClean="0"/>
              <a:t>medzi</a:t>
            </a:r>
            <a:r>
              <a:rPr lang="en-US" dirty="0" smtClean="0"/>
              <a:t> </a:t>
            </a:r>
            <a:r>
              <a:rPr lang="en-US" dirty="0" err="1" smtClean="0"/>
              <a:t>vrcholmi</a:t>
            </a:r>
            <a:r>
              <a:rPr lang="en-US" dirty="0" smtClean="0"/>
              <a:t> z </a:t>
            </a:r>
            <a:r>
              <a:rPr lang="en-US" b="1" dirty="0" smtClean="0"/>
              <a:t>Q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 ≤ 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[x]</a:t>
            </a:r>
          </a:p>
          <a:p>
            <a:pPr algn="ctr" eaLnBrk="1" hangingPunct="1">
              <a:buNone/>
            </a:pP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[x]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 ≤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 ≤ 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[v] ≤ 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[x]</a:t>
            </a:r>
            <a:endParaRPr lang="sk-SK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ctr" eaLnBrk="1" hangingPunct="1">
              <a:buNone/>
            </a:pPr>
            <a:r>
              <a:rPr lang="en-US" dirty="0" smtClean="0"/>
              <a:t>d</a:t>
            </a:r>
            <a:r>
              <a:rPr lang="sk-SK" dirty="0" err="1" smtClean="0"/>
              <a:t>ôsledok</a:t>
            </a:r>
            <a:r>
              <a:rPr lang="en-US" dirty="0" smtClean="0"/>
              <a:t>:</a:t>
            </a:r>
            <a:r>
              <a:rPr lang="sk-SK" dirty="0" smtClean="0"/>
              <a:t> </a:t>
            </a:r>
            <a:r>
              <a:rPr lang="el-GR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d</a:t>
            </a:r>
            <a:r>
              <a:rPr lang="sk-SK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sk-SK" dirty="0" smtClean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t.j</a:t>
            </a:r>
            <a:r>
              <a:rPr lang="en-US" dirty="0" smtClean="0"/>
              <a:t>.,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smtClean="0">
                <a:solidFill>
                  <a:srgbClr val="FF0000"/>
                </a:solidFill>
              </a:rPr>
              <a:t> je </a:t>
            </a:r>
            <a:r>
              <a:rPr lang="en-US" b="1" dirty="0" err="1" smtClean="0">
                <a:solidFill>
                  <a:srgbClr val="FF0000"/>
                </a:solidFill>
              </a:rPr>
              <a:t>vybaven</a:t>
            </a:r>
            <a:r>
              <a:rPr lang="sk-SK" b="1" dirty="0" smtClean="0">
                <a:solidFill>
                  <a:srgbClr val="FF0000"/>
                </a:solidFill>
              </a:rPr>
              <a:t>ý</a:t>
            </a:r>
            <a:endParaRPr lang="en-US" b="1" dirty="0" smtClean="0">
              <a:solidFill>
                <a:srgbClr val="FF0000"/>
              </a:solidFill>
            </a:endParaRPr>
          </a:p>
          <a:p>
            <a:pPr eaLnBrk="1" hangingPunct="1"/>
            <a:endParaRPr lang="sk-SK" dirty="0" smtClean="0"/>
          </a:p>
          <a:p>
            <a:pPr eaLnBrk="1" hangingPunct="1"/>
            <a:r>
              <a:rPr lang="sk-SK" dirty="0" smtClean="0"/>
              <a:t> </a:t>
            </a:r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  <p:sp>
        <p:nvSpPr>
          <p:cNvPr id="30724" name="Oval 4"/>
          <p:cNvSpPr>
            <a:spLocks noChangeArrowheads="1"/>
          </p:cNvSpPr>
          <p:nvPr/>
        </p:nvSpPr>
        <p:spPr bwMode="auto">
          <a:xfrm>
            <a:off x="2857500" y="1857375"/>
            <a:ext cx="142875" cy="14287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0725" name="Oval 5"/>
          <p:cNvSpPr>
            <a:spLocks noChangeArrowheads="1"/>
          </p:cNvSpPr>
          <p:nvPr/>
        </p:nvSpPr>
        <p:spPr bwMode="auto">
          <a:xfrm>
            <a:off x="5000625" y="1857375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sp>
        <p:nvSpPr>
          <p:cNvPr id="30726" name="Oval 6"/>
          <p:cNvSpPr>
            <a:spLocks noChangeArrowheads="1"/>
          </p:cNvSpPr>
          <p:nvPr/>
        </p:nvSpPr>
        <p:spPr bwMode="auto">
          <a:xfrm>
            <a:off x="4143375" y="1857375"/>
            <a:ext cx="142875" cy="142875"/>
          </a:xfrm>
          <a:prstGeom prst="ellipse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0727" name="Straight Arrow Connector 7"/>
          <p:cNvCxnSpPr>
            <a:cxnSpLocks noChangeShapeType="1"/>
            <a:stCxn id="30726" idx="6"/>
            <a:endCxn id="30725" idx="2"/>
          </p:cNvCxnSpPr>
          <p:nvPr/>
        </p:nvCxnSpPr>
        <p:spPr bwMode="auto">
          <a:xfrm>
            <a:off x="4286250" y="1928813"/>
            <a:ext cx="7143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0728" name="Straight Arrow Connector 10"/>
          <p:cNvCxnSpPr>
            <a:cxnSpLocks noChangeShapeType="1"/>
            <a:stCxn id="30724" idx="6"/>
            <a:endCxn id="30726" idx="2"/>
          </p:cNvCxnSpPr>
          <p:nvPr/>
        </p:nvCxnSpPr>
        <p:spPr bwMode="auto">
          <a:xfrm>
            <a:off x="3000375" y="1928813"/>
            <a:ext cx="114300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12" name="TextBox 11"/>
          <p:cNvSpPr txBox="1"/>
          <p:nvPr/>
        </p:nvSpPr>
        <p:spPr>
          <a:xfrm>
            <a:off x="2786063" y="1428750"/>
            <a:ext cx="35718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s</a:t>
            </a:r>
            <a:endParaRPr lang="sk-SK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29188" y="1357313"/>
            <a:ext cx="3571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sk-SK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40500" y="1428750"/>
            <a:ext cx="357188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v</a:t>
            </a:r>
            <a:endParaRPr lang="sk-SK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  <p:sp>
        <p:nvSpPr>
          <p:cNvPr id="30732" name="Oval 15"/>
          <p:cNvSpPr>
            <a:spLocks noChangeArrowheads="1"/>
          </p:cNvSpPr>
          <p:nvPr/>
        </p:nvSpPr>
        <p:spPr bwMode="auto">
          <a:xfrm>
            <a:off x="6643688" y="1857375"/>
            <a:ext cx="142875" cy="142875"/>
          </a:xfrm>
          <a:prstGeom prst="ellipse">
            <a:avLst/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/>
          </a:p>
        </p:txBody>
      </p:sp>
      <p:cxnSp>
        <p:nvCxnSpPr>
          <p:cNvPr id="30733" name="Straight Arrow Connector 27"/>
          <p:cNvCxnSpPr>
            <a:cxnSpLocks noChangeShapeType="1"/>
            <a:endCxn id="30732" idx="2"/>
          </p:cNvCxnSpPr>
          <p:nvPr/>
        </p:nvCxnSpPr>
        <p:spPr bwMode="auto">
          <a:xfrm>
            <a:off x="5143500" y="1928813"/>
            <a:ext cx="150018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15" name="TextBox 14"/>
          <p:cNvSpPr txBox="1"/>
          <p:nvPr/>
        </p:nvSpPr>
        <p:spPr>
          <a:xfrm>
            <a:off x="4000500" y="1357313"/>
            <a:ext cx="35718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dirty="0">
                <a:solidFill>
                  <a:schemeClr val="tx1"/>
                </a:solidFill>
                <a:latin typeface="+mn-lt"/>
                <a:ea typeface="MS Gothic" charset="-128"/>
                <a:cs typeface="+mn-cs"/>
              </a:rPr>
              <a:t>w</a:t>
            </a:r>
            <a:endParaRPr lang="sk-SK" dirty="0">
              <a:solidFill>
                <a:schemeClr val="tx1"/>
              </a:solidFill>
              <a:latin typeface="+mn-lt"/>
              <a:ea typeface="MS Gothic" charset="-128"/>
              <a:cs typeface="+mn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Poznámky k „Dijsktrovi“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Časová zložitosť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</a:t>
            </a:r>
            <a:r>
              <a:rPr lang="en-U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k-SK" dirty="0" smtClean="0"/>
              <a:t>:</a:t>
            </a:r>
          </a:p>
          <a:p>
            <a:pPr lvl="1" eaLnBrk="1" hangingPunct="1"/>
            <a:r>
              <a:rPr lang="sk-SK" b="1" dirty="0" err="1" smtClean="0"/>
              <a:t>while</a:t>
            </a:r>
            <a:r>
              <a:rPr lang="sk-SK" dirty="0" smtClean="0"/>
              <a:t> cyklus je vykonaný </a:t>
            </a:r>
            <a:r>
              <a:rPr lang="sk-SK" i="1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k-SK" dirty="0" err="1" smtClean="0"/>
              <a:t>-krát</a:t>
            </a:r>
            <a:endParaRPr lang="sk-SK" dirty="0" smtClean="0"/>
          </a:p>
          <a:p>
            <a:pPr lvl="1" eaLnBrk="1" hangingPunct="1"/>
            <a:r>
              <a:rPr lang="sk-SK" dirty="0" smtClean="0"/>
              <a:t>v tele cyklu:</a:t>
            </a:r>
          </a:p>
          <a:p>
            <a:pPr lvl="2"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n</a:t>
            </a:r>
            <a:r>
              <a:rPr lang="sk-SK" dirty="0" err="1" smtClean="0"/>
              <a:t>ájdenie</a:t>
            </a:r>
            <a:r>
              <a:rPr lang="sk-SK" dirty="0" smtClean="0"/>
              <a:t> vrcholu </a:t>
            </a:r>
            <a:r>
              <a:rPr lang="en-US" dirty="0" smtClean="0"/>
              <a:t>v </a:t>
            </a:r>
            <a:r>
              <a:rPr lang="sk-SK" dirty="0" smtClean="0"/>
              <a:t>s minimálnym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[v]</a:t>
            </a:r>
          </a:p>
          <a:p>
            <a:pPr lvl="2" eaLnBrk="1" hangingPunct="1"/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O(n)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relax</a:t>
            </a:r>
            <a:r>
              <a:rPr lang="sk-SK" dirty="0" err="1" smtClean="0"/>
              <a:t>áciu</a:t>
            </a:r>
            <a:r>
              <a:rPr lang="sk-SK" dirty="0" smtClean="0"/>
              <a:t> hrán vychádzajúcich z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v</a:t>
            </a:r>
          </a:p>
          <a:p>
            <a:pPr eaLnBrk="1" hangingPunct="1"/>
            <a:r>
              <a:rPr lang="sk-SK" dirty="0" smtClean="0"/>
              <a:t>Vizualizácia:</a:t>
            </a:r>
          </a:p>
          <a:p>
            <a:pPr lvl="1" eaLnBrk="1" hangingPunct="1"/>
            <a:r>
              <a:rPr lang="sk-SK" sz="2000" dirty="0" smtClean="0"/>
              <a:t>http://cam.zcu.cz/~rkuzel/aplety/Dijkstra/Dijkstra.html</a:t>
            </a:r>
          </a:p>
          <a:p>
            <a:pPr lvl="1" eaLnBrk="1" hangingPunct="1"/>
            <a:r>
              <a:rPr lang="sk-SK" sz="2000" dirty="0" smtClean="0"/>
              <a:t>http://www.cs.auckland.ac.nz/software/AlgAnim/dijkstra.html</a:t>
            </a:r>
          </a:p>
          <a:p>
            <a:pPr lvl="1" eaLnBrk="1" hangingPunct="1"/>
            <a:r>
              <a:rPr lang="sk-SK" sz="2000" dirty="0" smtClean="0"/>
              <a:t>http://www.unf.edu/~wkloster/foundations/DijkstraApplet/DijkstraApplet.htm</a:t>
            </a:r>
          </a:p>
          <a:p>
            <a:pPr eaLnBrk="1" hangingPunct="1">
              <a:buFont typeface="Arial" pitchFamily="34" charset="0"/>
              <a:buChar char="•"/>
            </a:pPr>
            <a:endParaRPr lang="sk-SK" sz="2000" dirty="0" smtClean="0"/>
          </a:p>
          <a:p>
            <a:pPr eaLnBrk="1" hangingPunct="1">
              <a:buFont typeface="Arial" pitchFamily="34" charset="0"/>
              <a:buChar char="•"/>
            </a:pPr>
            <a:endParaRPr lang="sk-SK" sz="2000" dirty="0" smtClean="0"/>
          </a:p>
          <a:p>
            <a:pPr eaLnBrk="1" hangingPunct="1"/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Floyd-</a:t>
            </a:r>
            <a:r>
              <a:rPr lang="en-US" dirty="0" err="1" smtClean="0"/>
              <a:t>Warshallov</a:t>
            </a:r>
            <a:r>
              <a:rPr lang="en-US" dirty="0" smtClean="0"/>
              <a:t> </a:t>
            </a:r>
            <a:r>
              <a:rPr lang="en-US" dirty="0" err="1" smtClean="0"/>
              <a:t>algoritmus</a:t>
            </a:r>
            <a:endParaRPr lang="sk-SK" dirty="0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Algoritmus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n</a:t>
            </a:r>
            <a:r>
              <a:rPr lang="sk-SK" dirty="0" err="1" smtClean="0"/>
              <a:t>ájdenie</a:t>
            </a:r>
            <a:r>
              <a:rPr lang="sk-SK" dirty="0" smtClean="0"/>
              <a:t> </a:t>
            </a:r>
            <a:r>
              <a:rPr lang="sk-SK" b="1" dirty="0" smtClean="0">
                <a:solidFill>
                  <a:srgbClr val="FF0000"/>
                </a:solidFill>
              </a:rPr>
              <a:t>najkratšej cesty </a:t>
            </a:r>
            <a:r>
              <a:rPr lang="sk-SK" dirty="0" smtClean="0"/>
              <a:t>medzi </a:t>
            </a:r>
            <a:r>
              <a:rPr lang="sk-SK" b="1" dirty="0" smtClean="0">
                <a:solidFill>
                  <a:srgbClr val="FF0000"/>
                </a:solidFill>
              </a:rPr>
              <a:t>každými 2 vrcholmi grafu</a:t>
            </a:r>
          </a:p>
          <a:p>
            <a:pPr lvl="1" eaLnBrk="1" hangingPunct="1"/>
            <a:r>
              <a:rPr lang="sk-SK" dirty="0" smtClean="0"/>
              <a:t>založený na dynamickom programovaní</a:t>
            </a:r>
          </a:p>
          <a:p>
            <a:pPr eaLnBrk="1" hangingPunct="1"/>
            <a:r>
              <a:rPr lang="en-US" b="1" dirty="0" err="1" smtClean="0"/>
              <a:t>Vstup</a:t>
            </a:r>
            <a:r>
              <a:rPr lang="en-US" b="1" dirty="0" smtClean="0"/>
              <a:t>:</a:t>
            </a:r>
          </a:p>
          <a:p>
            <a:pPr lvl="1" eaLnBrk="1" hangingPunct="1"/>
            <a:r>
              <a:rPr lang="sk-SK" dirty="0" smtClean="0"/>
              <a:t>o</a:t>
            </a:r>
            <a:r>
              <a:rPr lang="en-US" dirty="0" err="1" smtClean="0"/>
              <a:t>hodnoten</a:t>
            </a:r>
            <a:r>
              <a:rPr lang="sk-SK" dirty="0" smtClean="0"/>
              <a:t>ý </a:t>
            </a:r>
            <a:r>
              <a:rPr lang="sk-SK" dirty="0" err="1" smtClean="0"/>
              <a:t>orientova</a:t>
            </a:r>
            <a:r>
              <a:rPr lang="en-US" dirty="0" smtClean="0"/>
              <a:t>n</a:t>
            </a:r>
            <a:r>
              <a:rPr lang="sk-SK" dirty="0" smtClean="0"/>
              <a:t>ý graf s vrcholmi číslovanými od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k-SK" dirty="0" smtClean="0"/>
              <a:t> po </a:t>
            </a: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eaLnBrk="1" hangingPunct="1"/>
            <a:r>
              <a:rPr lang="sk-SK" b="1" dirty="0" smtClean="0"/>
              <a:t>Výstup</a:t>
            </a:r>
          </a:p>
          <a:p>
            <a:pPr lvl="1" eaLnBrk="1" hangingPunct="1"/>
            <a:r>
              <a:rPr lang="en-US" dirty="0" smtClean="0"/>
              <a:t>m</a:t>
            </a:r>
            <a:r>
              <a:rPr lang="sk-SK" dirty="0" err="1" smtClean="0"/>
              <a:t>atica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[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, j]</a:t>
            </a:r>
            <a:r>
              <a:rPr lang="en-US" dirty="0" smtClean="0"/>
              <a:t>, </a:t>
            </a:r>
            <a:r>
              <a:rPr lang="en-US" dirty="0" err="1" smtClean="0"/>
              <a:t>ktor</a:t>
            </a:r>
            <a:r>
              <a:rPr lang="sk-SK" dirty="0" smtClean="0"/>
              <a:t>á pre každú dvojicu vrcholov </a:t>
            </a:r>
            <a:r>
              <a:rPr lang="sk-SK" b="1" dirty="0" smtClean="0"/>
              <a:t>i</a:t>
            </a:r>
            <a:r>
              <a:rPr lang="sk-SK" dirty="0" smtClean="0"/>
              <a:t> a </a:t>
            </a:r>
            <a:r>
              <a:rPr lang="sk-SK" b="1" dirty="0" smtClean="0"/>
              <a:t>j</a:t>
            </a:r>
            <a:r>
              <a:rPr lang="sk-SK" dirty="0" smtClean="0"/>
              <a:t> obsahuje </a:t>
            </a:r>
            <a:r>
              <a:rPr lang="sk-SK" dirty="0" err="1" smtClean="0"/>
              <a:t>dĺžk</a:t>
            </a:r>
            <a:r>
              <a:rPr lang="en-US" dirty="0" smtClean="0"/>
              <a:t>u</a:t>
            </a:r>
            <a:r>
              <a:rPr lang="sk-SK" dirty="0" smtClean="0"/>
              <a:t> najkratšej </a:t>
            </a:r>
            <a:r>
              <a:rPr lang="en-US" dirty="0" err="1" smtClean="0"/>
              <a:t>cesty</a:t>
            </a:r>
            <a:r>
              <a:rPr lang="en-US" dirty="0" smtClean="0"/>
              <a:t> </a:t>
            </a:r>
            <a:r>
              <a:rPr lang="en-US" dirty="0" err="1" smtClean="0"/>
              <a:t>medzi</a:t>
            </a:r>
            <a:r>
              <a:rPr lang="en-US" dirty="0" smtClean="0"/>
              <a:t> t</a:t>
            </a:r>
            <a:r>
              <a:rPr lang="sk-SK" dirty="0" err="1" smtClean="0"/>
              <a:t>ýmito</a:t>
            </a:r>
            <a:r>
              <a:rPr lang="sk-SK" dirty="0" smtClean="0"/>
              <a:t> vrcholmi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Floyd-Warshal a dynamika</a:t>
            </a:r>
            <a:endParaRPr lang="sk-SK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d[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, j, k] </a:t>
            </a:r>
            <a:r>
              <a:rPr lang="en-US" dirty="0" smtClean="0"/>
              <a:t>– d</a:t>
            </a:r>
            <a:r>
              <a:rPr lang="sk-SK" dirty="0" err="1" smtClean="0"/>
              <a:t>ĺžka</a:t>
            </a:r>
            <a:r>
              <a:rPr lang="sk-SK" dirty="0" smtClean="0"/>
              <a:t> najkratšej cesty z i do j, ktorá </a:t>
            </a:r>
            <a:r>
              <a:rPr lang="sk-SK" b="1" dirty="0" smtClean="0"/>
              <a:t>používa len vrcholy </a:t>
            </a:r>
            <a:r>
              <a:rPr lang="en-US" b="1" dirty="0" smtClean="0"/>
              <a:t>1</a:t>
            </a:r>
            <a:r>
              <a:rPr lang="sk-SK" b="1" dirty="0" smtClean="0"/>
              <a:t>..k</a:t>
            </a:r>
            <a:endParaRPr lang="en-US" b="1" dirty="0" smtClean="0"/>
          </a:p>
          <a:p>
            <a:pPr eaLnBrk="1" hangingPunct="1">
              <a:buFont typeface="Arial" pitchFamily="34" charset="0"/>
              <a:buChar char="•"/>
            </a:pPr>
            <a:endParaRPr lang="sk-SK" dirty="0" smtClean="0">
              <a:cs typeface="Courier New" pitchFamily="49" charset="0"/>
            </a:endParaRPr>
          </a:p>
          <a:p>
            <a:pPr eaLnBrk="1" hangingPunct="1"/>
            <a:r>
              <a:rPr lang="en-US" dirty="0" err="1" smtClean="0">
                <a:cs typeface="Courier New" pitchFamily="49" charset="0"/>
              </a:rPr>
              <a:t>Trivi</a:t>
            </a:r>
            <a:r>
              <a:rPr lang="sk-SK" dirty="0" err="1" smtClean="0">
                <a:cs typeface="Courier New" pitchFamily="49" charset="0"/>
              </a:rPr>
              <a:t>álne</a:t>
            </a:r>
            <a:r>
              <a:rPr lang="sk-SK" dirty="0" smtClean="0">
                <a:cs typeface="Courier New" pitchFamily="49" charset="0"/>
              </a:rPr>
              <a:t> prípady:</a:t>
            </a: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d[</a:t>
            </a:r>
            <a:r>
              <a:rPr lang="en-US" dirty="0" err="1" smtClean="0">
                <a:solidFill>
                  <a:srgbClr val="FF0000"/>
                </a:solidFill>
                <a:cs typeface="Courier New" pitchFamily="49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, j, 0] = c(</a:t>
            </a:r>
            <a:r>
              <a:rPr lang="en-US" dirty="0" err="1" smtClean="0">
                <a:solidFill>
                  <a:srgbClr val="FF0000"/>
                </a:solidFill>
                <a:cs typeface="Courier New" pitchFamily="49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, j)</a:t>
            </a:r>
            <a:r>
              <a:rPr lang="en-US" dirty="0" smtClean="0">
                <a:cs typeface="Courier New" pitchFamily="49" charset="0"/>
              </a:rPr>
              <a:t>, </a:t>
            </a:r>
            <a:r>
              <a:rPr lang="en-US" dirty="0" err="1" smtClean="0">
                <a:cs typeface="Courier New" pitchFamily="49" charset="0"/>
              </a:rPr>
              <a:t>ak</a:t>
            </a:r>
            <a:r>
              <a:rPr lang="en-US" dirty="0" smtClean="0">
                <a:cs typeface="Courier New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(</a:t>
            </a:r>
            <a:r>
              <a:rPr lang="en-US" dirty="0" err="1" smtClean="0">
                <a:solidFill>
                  <a:srgbClr val="FF0000"/>
                </a:solidFill>
                <a:cs typeface="Courier New" pitchFamily="49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, j) </a:t>
            </a:r>
            <a:r>
              <a:rPr lang="en-US" dirty="0" smtClean="0">
                <a:cs typeface="Courier New" pitchFamily="49" charset="0"/>
              </a:rPr>
              <a:t>je </a:t>
            </a:r>
            <a:r>
              <a:rPr lang="en-US" dirty="0" err="1" smtClean="0">
                <a:cs typeface="Courier New" pitchFamily="49" charset="0"/>
              </a:rPr>
              <a:t>hrana</a:t>
            </a:r>
            <a:r>
              <a:rPr lang="en-US" dirty="0" smtClean="0">
                <a:cs typeface="Courier New" pitchFamily="49" charset="0"/>
              </a:rPr>
              <a:t> </a:t>
            </a:r>
            <a:r>
              <a:rPr lang="en-US" dirty="0" err="1" smtClean="0">
                <a:cs typeface="Courier New" pitchFamily="49" charset="0"/>
              </a:rPr>
              <a:t>grafu</a:t>
            </a:r>
            <a:endParaRPr lang="en-US" dirty="0" smtClean="0">
              <a:cs typeface="Courier New" pitchFamily="49" charset="0"/>
            </a:endParaRPr>
          </a:p>
          <a:p>
            <a:pPr lvl="1" eaLnBrk="1" hangingPunct="1"/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d[</a:t>
            </a:r>
            <a:r>
              <a:rPr lang="en-US" dirty="0" err="1" smtClean="0">
                <a:solidFill>
                  <a:srgbClr val="FF0000"/>
                </a:solidFill>
                <a:cs typeface="Courier New" pitchFamily="49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, j, 0] = ∞</a:t>
            </a:r>
            <a:r>
              <a:rPr lang="en-US" dirty="0" smtClean="0">
                <a:cs typeface="Courier New" pitchFamily="49" charset="0"/>
              </a:rPr>
              <a:t>, </a:t>
            </a:r>
            <a:r>
              <a:rPr lang="en-US" dirty="0" err="1" smtClean="0">
                <a:cs typeface="Courier New" pitchFamily="49" charset="0"/>
              </a:rPr>
              <a:t>inak</a:t>
            </a:r>
            <a:endParaRPr lang="en-US" dirty="0" smtClean="0">
              <a:cs typeface="Courier New" pitchFamily="49" charset="0"/>
            </a:endParaRPr>
          </a:p>
          <a:p>
            <a:pPr eaLnBrk="1" hangingPunct="1">
              <a:buFont typeface="Arial" pitchFamily="34" charset="0"/>
              <a:buChar char="•"/>
            </a:pPr>
            <a:endParaRPr lang="en-US" dirty="0" smtClean="0">
              <a:cs typeface="Courier New" pitchFamily="49" charset="0"/>
            </a:endParaRPr>
          </a:p>
          <a:p>
            <a:pPr eaLnBrk="1" hangingPunct="1"/>
            <a:r>
              <a:rPr lang="sk-SK" dirty="0" smtClean="0">
                <a:cs typeface="Courier New" pitchFamily="49" charset="0"/>
              </a:rPr>
              <a:t>Zaujíma nás </a:t>
            </a:r>
            <a:r>
              <a:rPr lang="sk-SK" dirty="0" smtClean="0">
                <a:solidFill>
                  <a:srgbClr val="FF0000"/>
                </a:solidFill>
                <a:cs typeface="Courier New" pitchFamily="49" charset="0"/>
              </a:rPr>
              <a:t>d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[</a:t>
            </a:r>
            <a:r>
              <a:rPr lang="en-US" dirty="0" err="1" smtClean="0">
                <a:solidFill>
                  <a:srgbClr val="FF0000"/>
                </a:solidFill>
                <a:cs typeface="Courier New" pitchFamily="49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, j, n] = d[</a:t>
            </a:r>
            <a:r>
              <a:rPr lang="en-US" dirty="0" err="1" smtClean="0">
                <a:solidFill>
                  <a:srgbClr val="FF0000"/>
                </a:solidFill>
                <a:cs typeface="Courier New" pitchFamily="49" charset="0"/>
              </a:rPr>
              <a:t>i,j</a:t>
            </a:r>
            <a:r>
              <a:rPr lang="en-US" dirty="0" smtClean="0">
                <a:solidFill>
                  <a:srgbClr val="FF0000"/>
                </a:solidFill>
                <a:cs typeface="Courier New" pitchFamily="49" charset="0"/>
              </a:rPr>
              <a:t>]</a:t>
            </a:r>
          </a:p>
          <a:p>
            <a:pPr eaLnBrk="1" hangingPunct="1"/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Charakterizácia problému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Times New Roman" pitchFamily="16" charset="0"/>
              <a:buNone/>
              <a:defRPr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d[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j, k] =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min{</a:t>
            </a:r>
            <a:r>
              <a:rPr lang="en-US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d[</a:t>
            </a:r>
            <a:r>
              <a:rPr lang="en-US" i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j, k-1]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d[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k, k-1] + d[k, j, k-1]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sk-SK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endParaRPr lang="sk-SK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 flipH="1" flipV="1">
            <a:off x="1539550" y="1866119"/>
            <a:ext cx="9332" cy="1828802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32796" y="3579320"/>
            <a:ext cx="2457058" cy="2862322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Dĺžka najkratšej cesty z </a:t>
            </a:r>
            <a:r>
              <a:rPr lang="sk-SK" sz="1800" b="1" dirty="0" smtClean="0">
                <a:latin typeface="Trebuchet MS" pitchFamily="34" charset="0"/>
              </a:rPr>
              <a:t>i </a:t>
            </a:r>
            <a:r>
              <a:rPr lang="sk-SK" sz="1800" dirty="0" smtClean="0">
                <a:latin typeface="Trebuchet MS" pitchFamily="34" charset="0"/>
              </a:rPr>
              <a:t>do </a:t>
            </a:r>
            <a:r>
              <a:rPr lang="sk-SK" sz="1800" b="1" dirty="0" smtClean="0">
                <a:latin typeface="Trebuchet MS" pitchFamily="34" charset="0"/>
              </a:rPr>
              <a:t>j</a:t>
            </a:r>
            <a:r>
              <a:rPr lang="sk-SK" sz="1800" dirty="0" smtClean="0">
                <a:latin typeface="Trebuchet MS" pitchFamily="34" charset="0"/>
              </a:rPr>
              <a:t> pri ktorej máme dovolené navštíviť len vrcholy </a:t>
            </a:r>
            <a:r>
              <a:rPr lang="en-US" sz="1800" b="1" dirty="0" smtClean="0">
                <a:solidFill>
                  <a:srgbClr val="FF0000"/>
                </a:solidFill>
                <a:latin typeface="Trebuchet MS" pitchFamily="34" charset="0"/>
              </a:rPr>
              <a:t>1..k</a:t>
            </a:r>
            <a:r>
              <a:rPr lang="sk-SK" sz="1800" dirty="0" smtClean="0">
                <a:latin typeface="Trebuchet MS" pitchFamily="34" charset="0"/>
              </a:rPr>
              <a:t>.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sk-SK" sz="1800" dirty="0" smtClean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Máme dve možnosti: táto cesta alebo </a:t>
            </a:r>
            <a:r>
              <a:rPr lang="sk-SK" sz="1800" b="1" dirty="0" smtClean="0">
                <a:latin typeface="Trebuchet MS" pitchFamily="34" charset="0"/>
              </a:rPr>
              <a:t>obsahuje </a:t>
            </a:r>
            <a:r>
              <a:rPr lang="sk-SK" sz="1800" dirty="0" smtClean="0">
                <a:latin typeface="Trebuchet MS" pitchFamily="34" charset="0"/>
              </a:rPr>
              <a:t>alebo </a:t>
            </a:r>
            <a:r>
              <a:rPr lang="sk-SK" sz="1800" b="1" dirty="0" smtClean="0">
                <a:latin typeface="Trebuchet MS" pitchFamily="34" charset="0"/>
              </a:rPr>
              <a:t>neobsahuje</a:t>
            </a:r>
            <a:r>
              <a:rPr lang="sk-SK" sz="1800" dirty="0" smtClean="0">
                <a:latin typeface="Trebuchet MS" pitchFamily="34" charset="0"/>
              </a:rPr>
              <a:t> vrchol </a:t>
            </a:r>
            <a:r>
              <a:rPr lang="sk-SK" sz="1800" b="1" dirty="0" smtClean="0">
                <a:latin typeface="Trebuchet MS" pitchFamily="34" charset="0"/>
              </a:rPr>
              <a:t>k</a:t>
            </a:r>
            <a:endParaRPr lang="cs-CZ" sz="1800" b="1" dirty="0">
              <a:latin typeface="Courier New" pitchFamily="49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 flipV="1">
            <a:off x="3946849" y="1838131"/>
            <a:ext cx="581608" cy="108546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3312371" y="2807990"/>
            <a:ext cx="2457058" cy="147732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Dĺžka najkratšej cesty z </a:t>
            </a:r>
            <a:r>
              <a:rPr lang="sk-SK" sz="1800" b="1" dirty="0" smtClean="0">
                <a:latin typeface="Trebuchet MS" pitchFamily="34" charset="0"/>
              </a:rPr>
              <a:t>i </a:t>
            </a:r>
            <a:r>
              <a:rPr lang="sk-SK" sz="1800" dirty="0" smtClean="0">
                <a:latin typeface="Trebuchet MS" pitchFamily="34" charset="0"/>
              </a:rPr>
              <a:t>do </a:t>
            </a:r>
            <a:r>
              <a:rPr lang="sk-SK" sz="1800" b="1" dirty="0" smtClean="0">
                <a:latin typeface="Trebuchet MS" pitchFamily="34" charset="0"/>
              </a:rPr>
              <a:t>j</a:t>
            </a:r>
            <a:r>
              <a:rPr lang="sk-SK" sz="1800" dirty="0" smtClean="0">
                <a:latin typeface="Trebuchet MS" pitchFamily="34" charset="0"/>
              </a:rPr>
              <a:t> pri ktorej máme dovolené navštíviť len vrcholy </a:t>
            </a:r>
            <a:r>
              <a:rPr lang="en-US" sz="1800" b="1" dirty="0" smtClean="0">
                <a:solidFill>
                  <a:srgbClr val="FF0000"/>
                </a:solidFill>
                <a:latin typeface="Trebuchet MS" pitchFamily="34" charset="0"/>
              </a:rPr>
              <a:t>1..k-1</a:t>
            </a:r>
            <a:endParaRPr lang="cs-CZ" sz="18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 flipH="1" flipV="1">
            <a:off x="6512766" y="1754155"/>
            <a:ext cx="370115" cy="3281264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3287490" y="4938480"/>
            <a:ext cx="5343328" cy="147732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Ak najkratšia cesta z </a:t>
            </a:r>
            <a:r>
              <a:rPr lang="sk-SK" sz="1800" b="1" dirty="0" smtClean="0">
                <a:latin typeface="Trebuchet MS" pitchFamily="34" charset="0"/>
              </a:rPr>
              <a:t>i</a:t>
            </a:r>
            <a:r>
              <a:rPr lang="sk-SK" sz="1800" dirty="0" smtClean="0">
                <a:latin typeface="Trebuchet MS" pitchFamily="34" charset="0"/>
              </a:rPr>
              <a:t> do</a:t>
            </a:r>
            <a:r>
              <a:rPr lang="sk-SK" sz="1800" b="1" dirty="0" smtClean="0">
                <a:latin typeface="Trebuchet MS" pitchFamily="34" charset="0"/>
              </a:rPr>
              <a:t> j </a:t>
            </a:r>
            <a:r>
              <a:rPr lang="sk-SK" sz="1800" dirty="0" smtClean="0">
                <a:latin typeface="Trebuchet MS" pitchFamily="34" charset="0"/>
              </a:rPr>
              <a:t>cez vrcholy </a:t>
            </a:r>
            <a:r>
              <a:rPr lang="en-US" sz="1800" b="1" dirty="0" smtClean="0">
                <a:latin typeface="Trebuchet MS" pitchFamily="34" charset="0"/>
              </a:rPr>
              <a:t>1..k </a:t>
            </a:r>
            <a:r>
              <a:rPr lang="sk-SK" sz="1800" dirty="0" smtClean="0">
                <a:latin typeface="Trebuchet MS" pitchFamily="34" charset="0"/>
              </a:rPr>
              <a:t>obsahuje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mesto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="1" dirty="0" smtClean="0">
                <a:latin typeface="Trebuchet MS" pitchFamily="34" charset="0"/>
              </a:rPr>
              <a:t>k</a:t>
            </a:r>
            <a:r>
              <a:rPr lang="en-US" sz="1800" dirty="0" smtClean="0">
                <a:latin typeface="Trebuchet MS" pitchFamily="34" charset="0"/>
              </a:rPr>
              <a:t>, </a:t>
            </a:r>
            <a:r>
              <a:rPr lang="en-US" sz="1800" dirty="0" err="1" smtClean="0">
                <a:latin typeface="Trebuchet MS" pitchFamily="34" charset="0"/>
              </a:rPr>
              <a:t>potom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cestu</a:t>
            </a:r>
            <a:r>
              <a:rPr lang="en-US" sz="1800" dirty="0" smtClean="0">
                <a:latin typeface="Trebuchet MS" pitchFamily="34" charset="0"/>
              </a:rPr>
              <a:t> m</a:t>
            </a:r>
            <a:r>
              <a:rPr lang="sk-SK" sz="1800" dirty="0" err="1" smtClean="0">
                <a:latin typeface="Trebuchet MS" pitchFamily="34" charset="0"/>
              </a:rPr>
              <a:t>ôžeme</a:t>
            </a:r>
            <a:r>
              <a:rPr lang="sk-SK" sz="1800" dirty="0" smtClean="0">
                <a:latin typeface="Trebuchet MS" pitchFamily="34" charset="0"/>
              </a:rPr>
              <a:t> rozdeliť na dve </a:t>
            </a:r>
            <a:r>
              <a:rPr lang="sk-SK" sz="1800" dirty="0" err="1" smtClean="0">
                <a:latin typeface="Trebuchet MS" pitchFamily="34" charset="0"/>
              </a:rPr>
              <a:t>podcesty</a:t>
            </a:r>
            <a:r>
              <a:rPr lang="sk-SK" sz="1800" dirty="0" smtClean="0">
                <a:latin typeface="Trebuchet MS" pitchFamily="34" charset="0"/>
              </a:rPr>
              <a:t>: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z </a:t>
            </a:r>
            <a:r>
              <a:rPr lang="sk-SK" sz="1800" b="1" dirty="0" smtClean="0">
                <a:latin typeface="Trebuchet MS" pitchFamily="34" charset="0"/>
              </a:rPr>
              <a:t>i</a:t>
            </a:r>
            <a:r>
              <a:rPr lang="sk-SK" sz="1800" dirty="0" smtClean="0">
                <a:latin typeface="Trebuchet MS" pitchFamily="34" charset="0"/>
              </a:rPr>
              <a:t> do </a:t>
            </a:r>
            <a:r>
              <a:rPr lang="sk-SK" sz="1800" b="1" dirty="0" smtClean="0">
                <a:latin typeface="Trebuchet MS" pitchFamily="34" charset="0"/>
              </a:rPr>
              <a:t>k</a:t>
            </a:r>
            <a:r>
              <a:rPr lang="sk-SK" sz="1800" dirty="0" smtClean="0">
                <a:latin typeface="Trebuchet MS" pitchFamily="34" charset="0"/>
              </a:rPr>
              <a:t> cez vrcholy </a:t>
            </a:r>
            <a:r>
              <a:rPr lang="en-US" sz="1800" b="1" dirty="0" smtClean="0">
                <a:solidFill>
                  <a:srgbClr val="FF0000"/>
                </a:solidFill>
                <a:latin typeface="Trebuchet MS" pitchFamily="34" charset="0"/>
              </a:rPr>
              <a:t>1..k-1</a:t>
            </a:r>
            <a:r>
              <a:rPr lang="en-US" sz="1800" dirty="0" smtClean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sk-SK" sz="1800" dirty="0" smtClean="0">
                <a:latin typeface="Trebuchet MS" pitchFamily="34" charset="0"/>
              </a:rPr>
              <a:t>a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z </a:t>
            </a:r>
            <a:r>
              <a:rPr lang="sk-SK" sz="1800" b="1" dirty="0" smtClean="0">
                <a:latin typeface="Trebuchet MS" pitchFamily="34" charset="0"/>
              </a:rPr>
              <a:t>k</a:t>
            </a:r>
            <a:r>
              <a:rPr lang="sk-SK" sz="1800" dirty="0" smtClean="0">
                <a:latin typeface="Trebuchet MS" pitchFamily="34" charset="0"/>
              </a:rPr>
              <a:t> do </a:t>
            </a:r>
            <a:r>
              <a:rPr lang="sk-SK" sz="1800" b="1" dirty="0" smtClean="0">
                <a:latin typeface="Trebuchet MS" pitchFamily="34" charset="0"/>
              </a:rPr>
              <a:t>j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cez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sk-SK" sz="1800" dirty="0" smtClean="0">
                <a:latin typeface="Trebuchet MS" pitchFamily="34" charset="0"/>
              </a:rPr>
              <a:t>vrcholy </a:t>
            </a:r>
            <a:r>
              <a:rPr lang="en-US" sz="1800" b="1" dirty="0" smtClean="0">
                <a:solidFill>
                  <a:srgbClr val="FF0000"/>
                </a:solidFill>
                <a:latin typeface="Trebuchet MS" pitchFamily="34" charset="0"/>
              </a:rPr>
              <a:t>1..k-1</a:t>
            </a:r>
            <a:endParaRPr lang="cs-CZ" sz="18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Ohodnotené grafy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Na vyjadrenie „kvality“ vzťahu medzi </a:t>
            </a:r>
            <a:r>
              <a:rPr lang="en-US" dirty="0" err="1" smtClean="0"/>
              <a:t>dvomi</a:t>
            </a:r>
            <a:r>
              <a:rPr lang="sk-SK" dirty="0" smtClean="0"/>
              <a:t> vrcholmi pridáme </a:t>
            </a:r>
            <a:r>
              <a:rPr lang="sk-SK" b="1" dirty="0" smtClean="0"/>
              <a:t>ku</a:t>
            </a:r>
            <a:r>
              <a:rPr lang="sk-SK" dirty="0" smtClean="0"/>
              <a:t> každej </a:t>
            </a:r>
            <a:r>
              <a:rPr lang="sk-SK" b="1" dirty="0" smtClean="0">
                <a:solidFill>
                  <a:srgbClr val="FF0000"/>
                </a:solidFill>
              </a:rPr>
              <a:t>hrane</a:t>
            </a:r>
            <a:r>
              <a:rPr lang="sk-SK" dirty="0" smtClean="0"/>
              <a:t> grafu </a:t>
            </a:r>
            <a:r>
              <a:rPr lang="sk-SK" b="1" dirty="0" smtClean="0">
                <a:solidFill>
                  <a:srgbClr val="FF0000"/>
                </a:solidFill>
              </a:rPr>
              <a:t>ohodnotenie</a:t>
            </a:r>
            <a:r>
              <a:rPr lang="sk-SK" dirty="0" smtClean="0"/>
              <a:t>.</a:t>
            </a:r>
          </a:p>
          <a:p>
            <a:pPr eaLnBrk="1" hangingPunct="1"/>
            <a:r>
              <a:rPr lang="sk-SK" dirty="0" smtClean="0"/>
              <a:t>Formálne</a:t>
            </a:r>
            <a:r>
              <a:rPr lang="en-US" dirty="0" smtClean="0"/>
              <a:t>: </a:t>
            </a:r>
          </a:p>
          <a:p>
            <a:pPr lvl="1" eaLnBrk="1" hangingPunct="1"/>
            <a:r>
              <a:rPr lang="en-US" b="1" dirty="0" err="1" smtClean="0">
                <a:solidFill>
                  <a:srgbClr val="FF0000"/>
                </a:solidFill>
              </a:rPr>
              <a:t>ohodnoten</a:t>
            </a:r>
            <a:r>
              <a:rPr lang="sk-SK" b="1" dirty="0" smtClean="0">
                <a:solidFill>
                  <a:srgbClr val="FF0000"/>
                </a:solidFill>
              </a:rPr>
              <a:t>ý graf </a:t>
            </a:r>
            <a:r>
              <a:rPr lang="sk-SK" dirty="0" smtClean="0"/>
              <a:t>je </a:t>
            </a:r>
            <a:r>
              <a:rPr lang="sk-SK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=(V, E, c)</a:t>
            </a:r>
            <a:r>
              <a:rPr lang="en-US" dirty="0" smtClean="0"/>
              <a:t>, </a:t>
            </a:r>
            <a:r>
              <a:rPr lang="en-US" dirty="0" err="1" smtClean="0"/>
              <a:t>kde</a:t>
            </a:r>
            <a:r>
              <a:rPr lang="sk-SK" dirty="0" smtClean="0"/>
              <a:t>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/>
              <a:t> je </a:t>
            </a:r>
            <a:r>
              <a:rPr lang="en-US" dirty="0" err="1" smtClean="0"/>
              <a:t>je</a:t>
            </a:r>
            <a:r>
              <a:rPr lang="en-US" dirty="0" smtClean="0"/>
              <a:t> </a:t>
            </a:r>
            <a:r>
              <a:rPr lang="en-US" dirty="0" err="1" smtClean="0"/>
              <a:t>funkcia</a:t>
            </a:r>
            <a:r>
              <a:rPr lang="en-US" dirty="0" smtClean="0"/>
              <a:t> z </a:t>
            </a:r>
            <a:r>
              <a:rPr lang="en-US" dirty="0" err="1" smtClean="0"/>
              <a:t>mno</a:t>
            </a:r>
            <a:r>
              <a:rPr lang="sk-SK" dirty="0" err="1" smtClean="0"/>
              <a:t>žiny</a:t>
            </a:r>
            <a:r>
              <a:rPr lang="sk-SK" dirty="0" smtClean="0"/>
              <a:t> hrán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/>
              <a:t> </a:t>
            </a:r>
            <a:r>
              <a:rPr lang="sk-SK" dirty="0" smtClean="0"/>
              <a:t>do množiny čísel</a:t>
            </a:r>
            <a:r>
              <a:rPr lang="en-US" dirty="0" smtClean="0"/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k-SK" dirty="0" smtClean="0"/>
              <a:t>, t.j.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850572" y="3744403"/>
          <a:ext cx="1212850" cy="346075"/>
        </p:xfrm>
        <a:graphic>
          <a:graphicData uri="http://schemas.openxmlformats.org/presentationml/2006/ole">
            <p:oleObj spid="_x0000_s22530" name="Rovnica" r:id="rId3" imgW="622080" imgH="177480" progId="Equation.3">
              <p:embed/>
            </p:oleObj>
          </a:graphicData>
        </a:graphic>
      </p:graphicFrame>
      <p:pic>
        <p:nvPicPr>
          <p:cNvPr id="1029" name="Picture 7" descr="Image:Prim Algorithm 0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lum bright="-40000" contrast="-7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3050786" y="4408368"/>
            <a:ext cx="3054350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mtClean="0"/>
              <a:t>Pozorovania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613" y="1500188"/>
            <a:ext cx="8526462" cy="4051526"/>
          </a:xfrm>
        </p:spPr>
        <p:txBody>
          <a:bodyPr/>
          <a:lstStyle/>
          <a:p>
            <a:pPr algn="ctr" eaLnBrk="1" hangingPunct="1">
              <a:buFont typeface="Times New Roman" pitchFamily="16" charset="0"/>
              <a:buNone/>
              <a:defRPr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d[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j, k] =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min{</a:t>
            </a:r>
            <a:r>
              <a:rPr lang="en-US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d[</a:t>
            </a:r>
            <a:r>
              <a:rPr lang="en-US" i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, j, k-1]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d[</a:t>
            </a:r>
            <a:r>
              <a:rPr lang="en-US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k, k-1] + d[k, j, k-1]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sk-SK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sk-SK" dirty="0" smtClean="0"/>
          </a:p>
          <a:p>
            <a:pPr eaLnBrk="1" hangingPunct="1">
              <a:buNone/>
              <a:defRPr/>
            </a:pPr>
            <a:r>
              <a:rPr lang="en-US" b="1" dirty="0" err="1" smtClean="0"/>
              <a:t>Pozorovania</a:t>
            </a:r>
            <a:r>
              <a:rPr lang="en-US" dirty="0" smtClean="0"/>
              <a:t>:</a:t>
            </a:r>
            <a:endParaRPr lang="en-US" dirty="0" smtClean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en-US" sz="2400" dirty="0" err="1" smtClean="0">
                <a:solidFill>
                  <a:schemeClr val="tx1"/>
                </a:solidFill>
              </a:rPr>
              <a:t>na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zlep</a:t>
            </a:r>
            <a:r>
              <a:rPr lang="sk-SK" sz="2400" dirty="0" err="1" smtClean="0">
                <a:solidFill>
                  <a:schemeClr val="tx1"/>
                </a:solidFill>
              </a:rPr>
              <a:t>šenie</a:t>
            </a:r>
            <a:r>
              <a:rPr lang="sk-SK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hodnoty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sk-SK" sz="2400" dirty="0" smtClean="0">
                <a:solidFill>
                  <a:srgbClr val="FF0000"/>
                </a:solidFill>
              </a:rPr>
              <a:t>d</a:t>
            </a:r>
            <a:r>
              <a:rPr lang="en-US" sz="2400" dirty="0" smtClean="0">
                <a:solidFill>
                  <a:srgbClr val="FF0000"/>
                </a:solidFill>
              </a:rPr>
              <a:t>[*, *, k] </a:t>
            </a:r>
            <a:r>
              <a:rPr lang="en-US" sz="2400" dirty="0" err="1" smtClean="0">
                <a:solidFill>
                  <a:schemeClr val="tx1"/>
                </a:solidFill>
              </a:rPr>
              <a:t>potrebujeme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iba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hodnoty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tvaru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d[*, k, k-1], d[k, *, k-1]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d[*, k, k] = d[*, k, k-1], d[k, *, k] = d[k, *, k-1] </a:t>
            </a:r>
          </a:p>
          <a:p>
            <a:pPr lvl="1" eaLnBrk="1" hangingPunct="1">
              <a:defRPr/>
            </a:pPr>
            <a:r>
              <a:rPr lang="sk-SK" sz="2000" dirty="0" smtClean="0">
                <a:solidFill>
                  <a:schemeClr val="tx1"/>
                </a:solidFill>
              </a:rPr>
              <a:t>m</a:t>
            </a:r>
            <a:r>
              <a:rPr lang="en-US" sz="2000" dirty="0" smtClean="0">
                <a:solidFill>
                  <a:schemeClr val="tx1"/>
                </a:solidFill>
              </a:rPr>
              <a:t>o</a:t>
            </a:r>
            <a:r>
              <a:rPr lang="sk-SK" sz="2000" dirty="0" err="1" smtClean="0">
                <a:solidFill>
                  <a:schemeClr val="tx1"/>
                </a:solidFill>
              </a:rPr>
              <a:t>žnosť</a:t>
            </a:r>
            <a:r>
              <a:rPr lang="sk-SK" sz="2000" dirty="0" smtClean="0">
                <a:solidFill>
                  <a:schemeClr val="tx1"/>
                </a:solidFill>
              </a:rPr>
              <a:t> použiť vrchol </a:t>
            </a:r>
            <a:r>
              <a:rPr lang="sk-SK" sz="2000" b="1" dirty="0" smtClean="0">
                <a:solidFill>
                  <a:schemeClr val="tx1"/>
                </a:solidFill>
              </a:rPr>
              <a:t>k</a:t>
            </a:r>
            <a:r>
              <a:rPr lang="sk-SK" sz="2000" dirty="0" smtClean="0">
                <a:solidFill>
                  <a:schemeClr val="tx1"/>
                </a:solidFill>
              </a:rPr>
              <a:t> ako </a:t>
            </a:r>
            <a:r>
              <a:rPr lang="sk-SK" sz="2000" dirty="0" err="1" smtClean="0">
                <a:solidFill>
                  <a:schemeClr val="tx1"/>
                </a:solidFill>
              </a:rPr>
              <a:t>medzivrchol</a:t>
            </a:r>
            <a:r>
              <a:rPr lang="sk-SK" sz="2000" dirty="0" smtClean="0">
                <a:solidFill>
                  <a:schemeClr val="tx1"/>
                </a:solidFill>
              </a:rPr>
              <a:t> nepomôže nájsť lepšiu cestu s koncom vo vrchole </a:t>
            </a:r>
            <a:r>
              <a:rPr lang="sk-SK" sz="2000" b="1" dirty="0" smtClean="0">
                <a:solidFill>
                  <a:schemeClr val="tx1"/>
                </a:solidFill>
              </a:rPr>
              <a:t>k</a:t>
            </a:r>
            <a:endParaRPr lang="sk-SK" b="1" dirty="0" smtClean="0">
              <a:solidFill>
                <a:schemeClr val="tx1"/>
              </a:solidFill>
            </a:endParaRPr>
          </a:p>
          <a:p>
            <a:pPr lvl="1" algn="ctr" eaLnBrk="1" hangingPunct="1">
              <a:buFont typeface="Times New Roman" pitchFamily="16" charset="0"/>
              <a:buNone/>
              <a:defRPr/>
            </a:pPr>
            <a:endParaRPr lang="sk-SK" sz="800" b="1" dirty="0" smtClean="0">
              <a:solidFill>
                <a:srgbClr val="FF0000"/>
              </a:solidFill>
            </a:endParaRPr>
          </a:p>
          <a:p>
            <a:pPr lvl="2" eaLnBrk="1" hangingPunct="1">
              <a:buFont typeface="Arial" pitchFamily="34" charset="0"/>
              <a:buChar char="•"/>
              <a:defRPr/>
            </a:pPr>
            <a:endParaRPr lang="en-US" dirty="0" smtClean="0">
              <a:solidFill>
                <a:srgbClr val="002060"/>
              </a:solidFill>
            </a:endParaRPr>
          </a:p>
          <a:p>
            <a:pPr lvl="1" eaLnBrk="1" hangingPunct="1">
              <a:buFont typeface="Arial" pitchFamily="34" charset="0"/>
              <a:buChar char="•"/>
              <a:defRPr/>
            </a:pPr>
            <a:endParaRPr lang="sk-SK" dirty="0"/>
          </a:p>
        </p:txBody>
      </p:sp>
      <p:sp>
        <p:nvSpPr>
          <p:cNvPr id="4" name="Rectangle 3"/>
          <p:cNvSpPr/>
          <p:nvPr/>
        </p:nvSpPr>
        <p:spPr>
          <a:xfrm>
            <a:off x="727788" y="5649468"/>
            <a:ext cx="77257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 eaLnBrk="1" hangingPunct="1">
              <a:buFont typeface="Times New Roman" pitchFamily="16" charset="0"/>
              <a:buNone/>
              <a:defRPr/>
            </a:pPr>
            <a:r>
              <a:rPr lang="sk-SK" sz="2400" b="1" dirty="0" smtClean="0">
                <a:solidFill>
                  <a:srgbClr val="FF0000"/>
                </a:solidFill>
                <a:latin typeface="+mj-lt"/>
              </a:rPr>
              <a:t>Dôsledok: </a:t>
            </a:r>
            <a:br>
              <a:rPr lang="sk-SK" sz="2400" b="1" dirty="0" smtClean="0">
                <a:solidFill>
                  <a:srgbClr val="FF0000"/>
                </a:solidFill>
                <a:latin typeface="+mj-lt"/>
              </a:rPr>
            </a:br>
            <a:r>
              <a:rPr lang="sk-SK" sz="2400" dirty="0" smtClean="0">
                <a:latin typeface="+mj-lt"/>
              </a:rPr>
              <a:t>nepotrebujeme 3</a:t>
            </a:r>
            <a:r>
              <a:rPr lang="en-US" sz="2400" dirty="0" smtClean="0">
                <a:latin typeface="+mj-lt"/>
              </a:rPr>
              <a:t>-</a:t>
            </a:r>
            <a:r>
              <a:rPr lang="en-US" sz="2400" dirty="0" err="1" smtClean="0">
                <a:latin typeface="+mj-lt"/>
              </a:rPr>
              <a:t>rozmern</a:t>
            </a:r>
            <a:r>
              <a:rPr lang="sk-SK" sz="2400" dirty="0" smtClean="0">
                <a:latin typeface="+mj-lt"/>
              </a:rPr>
              <a:t>é pole, stačí </a:t>
            </a:r>
            <a:r>
              <a:rPr lang="en-US" sz="2400" dirty="0" smtClean="0">
                <a:latin typeface="+mj-lt"/>
              </a:rPr>
              <a:t>2-</a:t>
            </a:r>
            <a:r>
              <a:rPr lang="sk-SK" sz="2400" dirty="0" smtClean="0">
                <a:latin typeface="+mj-lt"/>
              </a:rPr>
              <a:t>rozmerné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Floyd-Warshall v Jave</a:t>
            </a:r>
            <a:endParaRPr lang="sk-SK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Times New Roman" pitchFamily="16" charset="0"/>
              <a:buNone/>
              <a:defRPr/>
            </a:pPr>
            <a:r>
              <a:rPr lang="en-US" sz="2000" dirty="0" err="1" smtClean="0"/>
              <a:t>Inici</a:t>
            </a:r>
            <a:r>
              <a:rPr lang="sk-SK" sz="2000" dirty="0" err="1" smtClean="0"/>
              <a:t>álne</a:t>
            </a:r>
            <a:r>
              <a:rPr lang="sk-SK" sz="2000" dirty="0" smtClean="0"/>
              <a:t> </a:t>
            </a:r>
            <a:r>
              <a:rPr lang="sk-SK" sz="2000" dirty="0" smtClean="0">
                <a:solidFill>
                  <a:srgbClr val="FF0000"/>
                </a:solidFill>
              </a:rPr>
              <a:t>d</a:t>
            </a:r>
            <a:r>
              <a:rPr lang="en-US" sz="2000" dirty="0" smtClean="0">
                <a:solidFill>
                  <a:srgbClr val="FF0000"/>
                </a:solidFill>
              </a:rPr>
              <a:t>[</a:t>
            </a:r>
            <a:r>
              <a:rPr lang="en-US" sz="2000" dirty="0" err="1" smtClean="0">
                <a:solidFill>
                  <a:srgbClr val="FF0000"/>
                </a:solidFill>
              </a:rPr>
              <a:t>i</a:t>
            </a:r>
            <a:r>
              <a:rPr lang="en-US" sz="2000" dirty="0" smtClean="0">
                <a:solidFill>
                  <a:srgbClr val="FF0000"/>
                </a:solidFill>
              </a:rPr>
              <a:t>, j] </a:t>
            </a:r>
            <a:r>
              <a:rPr lang="en-US" sz="2000" dirty="0" err="1" smtClean="0"/>
              <a:t>obsahuje</a:t>
            </a:r>
            <a:r>
              <a:rPr lang="en-US" sz="2000" dirty="0" smtClean="0"/>
              <a:t>:</a:t>
            </a:r>
          </a:p>
          <a:p>
            <a:pPr eaLnBrk="1" hangingPunct="1"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c(</a:t>
            </a:r>
            <a:r>
              <a:rPr lang="en-US" sz="2000" dirty="0" err="1" smtClean="0">
                <a:solidFill>
                  <a:srgbClr val="FF0000"/>
                </a:solidFill>
              </a:rPr>
              <a:t>i</a:t>
            </a:r>
            <a:r>
              <a:rPr lang="en-US" sz="2000" dirty="0" smtClean="0">
                <a:solidFill>
                  <a:srgbClr val="FF0000"/>
                </a:solidFill>
              </a:rPr>
              <a:t>, j)</a:t>
            </a:r>
            <a:r>
              <a:rPr lang="en-US" sz="2000" dirty="0" smtClean="0"/>
              <a:t> - </a:t>
            </a:r>
            <a:r>
              <a:rPr lang="en-US" sz="2000" dirty="0" err="1" smtClean="0"/>
              <a:t>cenu</a:t>
            </a:r>
            <a:r>
              <a:rPr lang="en-US" sz="2000" dirty="0" smtClean="0"/>
              <a:t> </a:t>
            </a:r>
            <a:r>
              <a:rPr lang="en-US" sz="2000" dirty="0" err="1" smtClean="0"/>
              <a:t>hrany</a:t>
            </a:r>
            <a:r>
              <a:rPr lang="en-US" sz="2000" dirty="0" smtClean="0"/>
              <a:t> z </a:t>
            </a:r>
            <a:r>
              <a:rPr lang="en-US" sz="2000" b="1" dirty="0" err="1" smtClean="0"/>
              <a:t>i</a:t>
            </a:r>
            <a:r>
              <a:rPr lang="en-US" sz="2000" dirty="0" smtClean="0"/>
              <a:t> do </a:t>
            </a:r>
            <a:r>
              <a:rPr lang="en-US" sz="2000" b="1" dirty="0" smtClean="0"/>
              <a:t>j</a:t>
            </a:r>
            <a:r>
              <a:rPr lang="en-US" sz="2000" dirty="0" smtClean="0"/>
              <a:t>, </a:t>
            </a:r>
            <a:r>
              <a:rPr lang="en-US" sz="2000" dirty="0" err="1" smtClean="0"/>
              <a:t>ak</a:t>
            </a:r>
            <a:r>
              <a:rPr lang="en-US" sz="2000" dirty="0" smtClean="0"/>
              <a:t> </a:t>
            </a:r>
            <a:r>
              <a:rPr lang="en-US" sz="2000" dirty="0" err="1" smtClean="0"/>
              <a:t>existuje</a:t>
            </a:r>
            <a:endParaRPr lang="en-US" sz="2000" dirty="0" smtClean="0"/>
          </a:p>
          <a:p>
            <a:pPr eaLnBrk="1" hangingPunct="1">
              <a:defRPr/>
            </a:pPr>
            <a:r>
              <a:rPr lang="sk-SK" sz="2000" dirty="0" err="1" smtClean="0">
                <a:solidFill>
                  <a:srgbClr val="000000"/>
                </a:solidFill>
                <a:latin typeface="Courier New"/>
              </a:rPr>
              <a:t>Double.</a:t>
            </a:r>
            <a:r>
              <a:rPr lang="sk-SK" sz="2000" i="1" dirty="0" err="1" smtClean="0">
                <a:solidFill>
                  <a:srgbClr val="0000C0"/>
                </a:solidFill>
                <a:latin typeface="Courier New"/>
              </a:rPr>
              <a:t>POSITIVE_INFINITY</a:t>
            </a:r>
            <a:r>
              <a:rPr lang="en-US" sz="2000" dirty="0" smtClean="0"/>
              <a:t> , </a:t>
            </a:r>
            <a:r>
              <a:rPr lang="en-US" sz="2000" dirty="0" err="1" smtClean="0"/>
              <a:t>ak</a:t>
            </a:r>
            <a:r>
              <a:rPr lang="en-US" sz="2000" dirty="0" smtClean="0"/>
              <a:t> </a:t>
            </a:r>
            <a:r>
              <a:rPr lang="en-US" sz="2000" dirty="0" err="1" smtClean="0"/>
              <a:t>neexistuje</a:t>
            </a:r>
            <a:r>
              <a:rPr lang="en-US" sz="2000" i="1" dirty="0" smtClean="0">
                <a:solidFill>
                  <a:srgbClr val="0000C0"/>
                </a:solidFill>
                <a:latin typeface="Courier New"/>
              </a:rPr>
              <a:t>  </a:t>
            </a:r>
            <a:endParaRPr lang="en-US" sz="2000" b="1" dirty="0" smtClean="0">
              <a:ln>
                <a:solidFill>
                  <a:schemeClr val="tx1"/>
                </a:solidFill>
              </a:ln>
              <a:solidFill>
                <a:srgbClr val="CCFFCC"/>
              </a:solidFill>
              <a:latin typeface="Courier New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endParaRPr lang="en-US" sz="2000" b="1" dirty="0" smtClean="0">
              <a:solidFill>
                <a:srgbClr val="7F0055"/>
              </a:solidFill>
              <a:latin typeface="Courier New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k=0; k&lt;</a:t>
            </a:r>
            <a:r>
              <a:rPr lang="sk-SK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vrcholy.</a:t>
            </a:r>
            <a:r>
              <a:rPr lang="sk-SK" sz="2000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length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 k++)</a:t>
            </a:r>
          </a:p>
          <a:p>
            <a:pPr eaLnBrk="1" hangingPunct="1">
              <a:buFont typeface="Times New Roman" pitchFamily="16" charset="0"/>
              <a:buNone/>
              <a:defRPr/>
            </a:pPr>
            <a:r>
              <a:rPr lang="sk-SK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i=0; i&lt;</a:t>
            </a:r>
            <a:r>
              <a:rPr lang="sk-SK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vrcholy.</a:t>
            </a:r>
            <a:r>
              <a:rPr lang="sk-SK" sz="2000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length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 i++)</a:t>
            </a:r>
          </a:p>
          <a:p>
            <a:pPr eaLnBrk="1" hangingPunct="1">
              <a:buFont typeface="Times New Roman" pitchFamily="16" charset="0"/>
              <a:buNone/>
              <a:defRPr/>
            </a:pP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for</a:t>
            </a:r>
            <a:r>
              <a:rPr lang="en-US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en-US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j=0; j&lt;</a:t>
            </a:r>
            <a:r>
              <a:rPr lang="en-US" sz="20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vrcholy.</a:t>
            </a:r>
            <a:r>
              <a:rPr lang="en-US" sz="2000" dirty="0" err="1" smtClean="0">
                <a:solidFill>
                  <a:srgbClr val="0000C0"/>
                </a:solidFill>
                <a:latin typeface="Consolas" pitchFamily="49" charset="0"/>
                <a:cs typeface="Consolas" pitchFamily="49" charset="0"/>
              </a:rPr>
              <a:t>length</a:t>
            </a: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; j++)</a:t>
            </a:r>
          </a:p>
          <a:p>
            <a:pPr eaLnBrk="1" hangingPunct="1">
              <a:buFont typeface="Times New Roman" pitchFamily="16" charset="0"/>
              <a:buNone/>
              <a:defRPr/>
            </a:pPr>
            <a:r>
              <a:rPr lang="sk-SK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sk-SK" sz="2000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sk-SK" sz="2000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sk-SK" sz="2000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(d[i][k] + d[k][j] &lt; d[i][j])</a:t>
            </a:r>
          </a:p>
          <a:p>
            <a:pPr eaLnBrk="1" hangingPunct="1">
              <a:buFont typeface="Times New Roman" pitchFamily="16" charset="0"/>
              <a:buNone/>
              <a:defRPr/>
            </a:pPr>
            <a:r>
              <a:rPr lang="en-US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  </a:t>
            </a:r>
            <a:r>
              <a:rPr lang="sk-SK" sz="20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       d[i][j] = d[i][k] + d[k][j];</a:t>
            </a:r>
            <a:endParaRPr lang="en-US" sz="2000" dirty="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endParaRPr lang="en-US" sz="2000" dirty="0" smtClean="0">
              <a:solidFill>
                <a:srgbClr val="000000"/>
              </a:solidFill>
              <a:latin typeface="Consolas" pitchFamily="49" charset="0"/>
              <a:cs typeface="Consolas" pitchFamily="49" charset="0"/>
            </a:endParaRPr>
          </a:p>
          <a:p>
            <a:pPr eaLnBrk="1" hangingPunct="1">
              <a:buFont typeface="Times New Roman" pitchFamily="16" charset="0"/>
              <a:buNone/>
              <a:defRPr/>
            </a:pPr>
            <a:endParaRPr lang="sk-SK" sz="20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702492" y="2064651"/>
            <a:ext cx="2152259" cy="677108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sz="1800" dirty="0" smtClean="0">
                <a:latin typeface="Trebuchet MS" pitchFamily="34" charset="0"/>
              </a:rPr>
              <a:t>Časová zložitosť: </a:t>
            </a:r>
            <a:endParaRPr lang="en-US" sz="1800" dirty="0" smtClean="0">
              <a:latin typeface="Trebuchet MS" pitchFamily="34" charset="0"/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sk-SK" i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(n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cs-CZ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Sumarizácia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Ohodnotené grafy na lepšie zachytenie sveta...</a:t>
            </a:r>
          </a:p>
          <a:p>
            <a:r>
              <a:rPr lang="sk-SK" dirty="0" smtClean="0"/>
              <a:t>Hľadanie najkratších ciest </a:t>
            </a:r>
            <a:r>
              <a:rPr lang="en-US" dirty="0" smtClean="0"/>
              <a:t>(B-F, </a:t>
            </a:r>
            <a:r>
              <a:rPr lang="en-US" dirty="0" err="1" smtClean="0"/>
              <a:t>Dijstra</a:t>
            </a:r>
            <a:r>
              <a:rPr lang="en-US" dirty="0" smtClean="0"/>
              <a:t>)</a:t>
            </a:r>
            <a:r>
              <a:rPr lang="sk-SK" dirty="0" smtClean="0"/>
              <a:t>:</a:t>
            </a:r>
          </a:p>
          <a:p>
            <a:pPr lvl="1"/>
            <a:r>
              <a:rPr lang="en-US" dirty="0" smtClean="0"/>
              <a:t>s</a:t>
            </a:r>
            <a:r>
              <a:rPr lang="sk-SK" dirty="0" err="1" smtClean="0"/>
              <a:t>poločné</a:t>
            </a:r>
            <a:r>
              <a:rPr lang="sk-SK" dirty="0" smtClean="0"/>
              <a:t> myšlienky:</a:t>
            </a:r>
          </a:p>
          <a:p>
            <a:pPr lvl="2"/>
            <a:r>
              <a:rPr lang="sk-SK" dirty="0" smtClean="0"/>
              <a:t>postupne zlepšujeme horný odhad dĺžky najkratšej cesty do každého vrcholu</a:t>
            </a:r>
          </a:p>
          <a:p>
            <a:pPr lvl="2"/>
            <a:r>
              <a:rPr lang="sk-SK" dirty="0" smtClean="0"/>
              <a:t>operácia relaxácie hrany na zlepšovanie odhadov</a:t>
            </a:r>
          </a:p>
          <a:p>
            <a:r>
              <a:rPr lang="sk-SK" dirty="0" smtClean="0"/>
              <a:t>Hľadanie najkratších ciest </a:t>
            </a:r>
            <a:r>
              <a:rPr lang="en-US" dirty="0" smtClean="0"/>
              <a:t>(</a:t>
            </a:r>
            <a:r>
              <a:rPr lang="sk-SK" dirty="0" err="1" smtClean="0"/>
              <a:t>Floyd</a:t>
            </a:r>
            <a:r>
              <a:rPr lang="en-US" dirty="0" smtClean="0"/>
              <a:t>-</a:t>
            </a:r>
            <a:r>
              <a:rPr lang="en-US" dirty="0" err="1" smtClean="0"/>
              <a:t>Warshall</a:t>
            </a:r>
            <a:r>
              <a:rPr lang="en-US" dirty="0" smtClean="0"/>
              <a:t>)</a:t>
            </a:r>
            <a:r>
              <a:rPr lang="sk-SK" dirty="0" smtClean="0"/>
              <a:t>:</a:t>
            </a:r>
            <a:endParaRPr lang="en-US" dirty="0" smtClean="0"/>
          </a:p>
          <a:p>
            <a:pPr lvl="1"/>
            <a:r>
              <a:rPr lang="sk-SK" dirty="0" smtClean="0"/>
              <a:t>d</a:t>
            </a:r>
            <a:r>
              <a:rPr lang="en-US" dirty="0" err="1" smtClean="0"/>
              <a:t>ynamic</a:t>
            </a:r>
            <a:r>
              <a:rPr lang="sk-SK" dirty="0" smtClean="0"/>
              <a:t>ké programovanie </a:t>
            </a:r>
            <a:r>
              <a:rPr lang="en-US" dirty="0" smtClean="0"/>
              <a:t>- idea:</a:t>
            </a:r>
          </a:p>
          <a:p>
            <a:pPr lvl="2"/>
            <a:r>
              <a:rPr lang="sk-SK" dirty="0" smtClean="0"/>
              <a:t>na začiatku môžeme použiť na cestovanie len priame hrany</a:t>
            </a:r>
            <a:r>
              <a:rPr lang="en-US" dirty="0" smtClean="0"/>
              <a:t> (</a:t>
            </a:r>
            <a:r>
              <a:rPr lang="sk-SK" dirty="0" smtClean="0"/>
              <a:t>„bez prestupov“</a:t>
            </a:r>
            <a:r>
              <a:rPr lang="en-US" dirty="0" smtClean="0"/>
              <a:t>)</a:t>
            </a:r>
          </a:p>
          <a:p>
            <a:pPr lvl="2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zmenia</a:t>
            </a:r>
            <a:r>
              <a:rPr lang="en-US" dirty="0" smtClean="0"/>
              <a:t> d</a:t>
            </a:r>
            <a:r>
              <a:rPr lang="sk-SK" dirty="0" err="1" smtClean="0"/>
              <a:t>ĺžky</a:t>
            </a:r>
            <a:r>
              <a:rPr lang="sk-SK" dirty="0" smtClean="0"/>
              <a:t> najkratších ciest, ak nám niekto dovolí používať nejaký nový vrchol</a:t>
            </a:r>
            <a:r>
              <a:rPr lang="en-U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sk-SK" dirty="0" smtClean="0"/>
              <a:t>„prestup“ na cestách</a:t>
            </a:r>
            <a:r>
              <a:rPr lang="en-US" dirty="0" smtClean="0"/>
              <a:t>?</a:t>
            </a:r>
            <a:endParaRPr lang="sk-SK" dirty="0" smtClean="0"/>
          </a:p>
          <a:p>
            <a:pPr lvl="2">
              <a:buNone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en-US" sz="4000" b="1" dirty="0" smtClean="0"/>
          </a:p>
          <a:p>
            <a:pPr algn="ctr" eaLnBrk="1" hangingPunct="1">
              <a:buFontTx/>
              <a:buNone/>
            </a:pPr>
            <a:r>
              <a:rPr lang="sk-SK" b="1" dirty="0" smtClean="0">
                <a:solidFill>
                  <a:srgbClr val="FF0000"/>
                </a:solidFill>
                <a:latin typeface="Lucida Sans" pitchFamily="34" charset="0"/>
              </a:rPr>
              <a:t>ak nie sú otázky...</a:t>
            </a:r>
          </a:p>
          <a:p>
            <a:pPr algn="ctr" eaLnBrk="1" hangingPunct="1">
              <a:buFontTx/>
              <a:buNone/>
            </a:pPr>
            <a:r>
              <a:rPr lang="sk-SK" sz="4000" b="1" dirty="0" smtClean="0">
                <a:solidFill>
                  <a:srgbClr val="FF0000"/>
                </a:solidFill>
                <a:latin typeface="Lucida Sans" pitchFamily="34" charset="0"/>
              </a:rPr>
              <a:t>Ďakujem za pozornosť</a:t>
            </a:r>
            <a:r>
              <a:rPr lang="en-US" sz="4000" b="1" dirty="0" smtClean="0">
                <a:solidFill>
                  <a:srgbClr val="FF0000"/>
                </a:solidFill>
                <a:latin typeface="Lucida Sans" pitchFamily="34" charset="0"/>
              </a:rPr>
              <a:t>!</a:t>
            </a:r>
            <a:endParaRPr lang="cs-CZ" sz="4000" b="1" dirty="0" smtClean="0">
              <a:solidFill>
                <a:srgbClr val="FF0000"/>
              </a:solidFill>
              <a:latin typeface="Lucida Sans" pitchFamily="34" charset="0"/>
            </a:endParaRPr>
          </a:p>
        </p:txBody>
      </p:sp>
      <p:pic>
        <p:nvPicPr>
          <p:cNvPr id="1026" name="Picture 2" descr="http://images.inmagine.com/img/photoalto/paa370/paa370000004.jpg"/>
          <p:cNvPicPr>
            <a:picLocks noChangeAspect="1" noChangeArrowheads="1"/>
          </p:cNvPicPr>
          <p:nvPr/>
        </p:nvPicPr>
        <p:blipFill>
          <a:blip r:embed="rId2" cstate="print"/>
          <a:srcRect l="6447" t="13149" r="2696"/>
          <a:stretch>
            <a:fillRect/>
          </a:stretch>
        </p:blipFill>
        <p:spPr bwMode="auto">
          <a:xfrm>
            <a:off x="2957804" y="3965509"/>
            <a:ext cx="3461657" cy="234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Interpret</a:t>
            </a:r>
            <a:r>
              <a:rPr lang="sk-SK" smtClean="0"/>
              <a:t>ácia ohodnotení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k-SK" b="1" dirty="0" smtClean="0"/>
              <a:t>Cestná sieť:</a:t>
            </a:r>
          </a:p>
          <a:p>
            <a:pPr lvl="1" eaLnBrk="1" hangingPunct="1"/>
            <a:r>
              <a:rPr lang="sk-SK" dirty="0" smtClean="0"/>
              <a:t>dĺžka cesty</a:t>
            </a:r>
          </a:p>
          <a:p>
            <a:pPr lvl="1" eaLnBrk="1" hangingPunct="1"/>
            <a:r>
              <a:rPr lang="sk-SK" dirty="0" smtClean="0"/>
              <a:t>čas na jej prejdenie</a:t>
            </a:r>
          </a:p>
          <a:p>
            <a:pPr lvl="1" eaLnBrk="1" hangingPunct="1"/>
            <a:r>
              <a:rPr lang="sk-SK" dirty="0" smtClean="0"/>
              <a:t>šírka cesty</a:t>
            </a:r>
          </a:p>
          <a:p>
            <a:pPr eaLnBrk="1" hangingPunct="1"/>
            <a:r>
              <a:rPr lang="sk-SK" b="1" dirty="0" err="1" smtClean="0"/>
              <a:t>Elektrorozvodná</a:t>
            </a:r>
            <a:r>
              <a:rPr lang="sk-SK" b="1" dirty="0" smtClean="0"/>
              <a:t> sieť:</a:t>
            </a:r>
          </a:p>
          <a:p>
            <a:pPr lvl="1" eaLnBrk="1" hangingPunct="1"/>
            <a:r>
              <a:rPr lang="sk-SK" dirty="0" smtClean="0"/>
              <a:t>náklady na rekonštrukciu vedenia</a:t>
            </a:r>
          </a:p>
          <a:p>
            <a:pPr lvl="1" eaLnBrk="1" hangingPunct="1"/>
            <a:r>
              <a:rPr lang="sk-SK" dirty="0" smtClean="0"/>
              <a:t>prenosová kapacita</a:t>
            </a:r>
          </a:p>
          <a:p>
            <a:pPr eaLnBrk="1" hangingPunct="1"/>
            <a:r>
              <a:rPr lang="sk-SK" b="1" dirty="0" smtClean="0"/>
              <a:t>Sociálna sieť:</a:t>
            </a:r>
          </a:p>
          <a:p>
            <a:pPr lvl="1" eaLnBrk="1" hangingPunct="1"/>
            <a:r>
              <a:rPr lang="sk-SK" dirty="0" smtClean="0"/>
              <a:t>ako dlho sa osoby poznajú</a:t>
            </a:r>
            <a:endParaRPr lang="en-US" dirty="0" smtClean="0"/>
          </a:p>
          <a:p>
            <a:pPr lvl="1" eaLnBrk="1" hangingPunct="1"/>
            <a:r>
              <a:rPr lang="sk-SK" dirty="0" smtClean="0"/>
              <a:t>p</a:t>
            </a:r>
            <a:r>
              <a:rPr lang="en-US" dirty="0" smtClean="0"/>
              <a:t>o</a:t>
            </a:r>
            <a:r>
              <a:rPr lang="sk-SK" dirty="0" err="1" smtClean="0"/>
              <a:t>čet</a:t>
            </a:r>
            <a:r>
              <a:rPr lang="sk-SK" dirty="0" smtClean="0"/>
              <a:t> vzájomne poslaných správ</a:t>
            </a:r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  <a:p>
            <a:pPr lvl="1" eaLnBrk="1" hangingPunct="1">
              <a:buFont typeface="Arial" pitchFamily="34" charset="0"/>
              <a:buChar char="•"/>
            </a:pPr>
            <a:endParaRPr lang="sk-SK" dirty="0" smtClean="0"/>
          </a:p>
        </p:txBody>
      </p:sp>
      <p:pic>
        <p:nvPicPr>
          <p:cNvPr id="7172" name="Picture 7" descr="Image:Prim Algorithm 0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-40000" contrast="-7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4425350" y="1289380"/>
            <a:ext cx="4079276" cy="3417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sk-SK" dirty="0" smtClean="0"/>
              <a:t>uložiť ohodnotený graf</a:t>
            </a:r>
            <a:r>
              <a:rPr lang="en-US" dirty="0" smtClean="0"/>
              <a:t>?</a:t>
            </a:r>
            <a:endParaRPr lang="sk-SK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err="1" smtClean="0">
                <a:solidFill>
                  <a:srgbClr val="FF0000"/>
                </a:solidFill>
              </a:rPr>
              <a:t>Matica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susednosti</a:t>
            </a:r>
            <a:r>
              <a:rPr lang="sk-SK" dirty="0" smtClean="0"/>
              <a:t>:</a:t>
            </a:r>
            <a:endParaRPr lang="en-US" dirty="0" smtClean="0"/>
          </a:p>
          <a:p>
            <a:pPr lvl="1" eaLnBrk="1" hangingPunct="1"/>
            <a:r>
              <a:rPr lang="sk-SK" dirty="0" smtClean="0"/>
              <a:t>d</a:t>
            </a:r>
            <a:r>
              <a:rPr lang="en-US" dirty="0" err="1" smtClean="0"/>
              <a:t>vojrozmern</a:t>
            </a:r>
            <a:r>
              <a:rPr lang="sk-SK" dirty="0" smtClean="0"/>
              <a:t>é pole </a:t>
            </a:r>
            <a:r>
              <a:rPr lang="sk-SK" dirty="0" err="1" smtClean="0"/>
              <a:t>číse</a:t>
            </a:r>
            <a:r>
              <a:rPr lang="en-US" dirty="0" smtClean="0"/>
              <a:t>l + </a:t>
            </a:r>
            <a:r>
              <a:rPr lang="en-US" dirty="0" err="1" smtClean="0"/>
              <a:t>dohodnut</a:t>
            </a:r>
            <a:r>
              <a:rPr lang="sk-SK" dirty="0" smtClean="0"/>
              <a:t>á </a:t>
            </a:r>
            <a:r>
              <a:rPr lang="sk-SK" b="1" dirty="0" smtClean="0">
                <a:solidFill>
                  <a:srgbClr val="FF0000"/>
                </a:solidFill>
              </a:rPr>
              <a:t>hodnota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sk-SK" b="1" dirty="0" smtClean="0">
                <a:solidFill>
                  <a:srgbClr val="FF0000"/>
                </a:solidFill>
              </a:rPr>
              <a:t> neprítomnosť hrany</a:t>
            </a:r>
            <a:endParaRPr lang="en-US" dirty="0" smtClean="0"/>
          </a:p>
          <a:p>
            <a:pPr lvl="2" eaLnBrk="1" hangingPunct="1"/>
            <a:r>
              <a:rPr lang="en-US" dirty="0" err="1" smtClean="0"/>
              <a:t>dohodnut</a:t>
            </a:r>
            <a:r>
              <a:rPr lang="sk-SK" dirty="0" smtClean="0"/>
              <a:t>á</a:t>
            </a:r>
            <a:r>
              <a:rPr lang="en-US" dirty="0" smtClean="0"/>
              <a:t> </a:t>
            </a:r>
            <a:r>
              <a:rPr lang="en-US" dirty="0" err="1" smtClean="0"/>
              <a:t>hodnota</a:t>
            </a:r>
            <a:r>
              <a:rPr lang="en-US" dirty="0" smtClean="0"/>
              <a:t> </a:t>
            </a:r>
            <a:r>
              <a:rPr lang="sk-SK" b="1" dirty="0" smtClean="0"/>
              <a:t>nemôže byť platným ohodnotením </a:t>
            </a:r>
            <a:r>
              <a:rPr lang="sk-SK" dirty="0" smtClean="0"/>
              <a:t>hrany</a:t>
            </a:r>
          </a:p>
          <a:p>
            <a:pPr lvl="2" eaLnBrk="1" hangingPunct="1"/>
            <a:r>
              <a:rPr lang="sk-SK" dirty="0" smtClean="0"/>
              <a:t>záporné číslo </a:t>
            </a:r>
            <a:r>
              <a:rPr lang="en-US" dirty="0" smtClean="0"/>
              <a:t>(-1) 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viem</a:t>
            </a:r>
            <a:r>
              <a:rPr lang="en-US" dirty="0" smtClean="0"/>
              <a:t>, </a:t>
            </a:r>
            <a:r>
              <a:rPr lang="sk-SK" dirty="0" smtClean="0"/>
              <a:t>že ohodnotenia sú len kladné</a:t>
            </a:r>
            <a:endParaRPr lang="en-US" dirty="0" smtClean="0"/>
          </a:p>
          <a:p>
            <a:pPr lvl="2" eaLnBrk="1" hangingPunct="1"/>
            <a:r>
              <a:rPr lang="sk-SK" dirty="0" err="1" smtClean="0">
                <a:solidFill>
                  <a:srgbClr val="000000"/>
                </a:solidFill>
                <a:latin typeface="Courier New" pitchFamily="49" charset="0"/>
              </a:rPr>
              <a:t>Double.</a:t>
            </a:r>
            <a:r>
              <a:rPr lang="sk-SK" i="1" dirty="0" err="1" smtClean="0">
                <a:solidFill>
                  <a:srgbClr val="0000C0"/>
                </a:solidFill>
                <a:latin typeface="Courier New" pitchFamily="49" charset="0"/>
              </a:rPr>
              <a:t>POSITIVE_INFINITY</a:t>
            </a:r>
            <a:r>
              <a:rPr lang="en-US" i="1" dirty="0" smtClean="0">
                <a:solidFill>
                  <a:srgbClr val="0000C0"/>
                </a:solidFill>
                <a:latin typeface="Courier New" pitchFamily="49" charset="0"/>
              </a:rPr>
              <a:t> </a:t>
            </a:r>
            <a:r>
              <a:rPr lang="en-US" dirty="0" err="1" smtClean="0"/>
              <a:t>ekvivalent</a:t>
            </a:r>
            <a:r>
              <a:rPr lang="en-US" dirty="0" smtClean="0"/>
              <a:t> pre</a:t>
            </a:r>
            <a:r>
              <a:rPr lang="sk-SK" dirty="0" smtClean="0"/>
              <a:t> ∞</a:t>
            </a:r>
          </a:p>
          <a:p>
            <a:pPr eaLnBrk="1" hangingPunct="1"/>
            <a:endParaRPr lang="sk-SK" sz="1800" dirty="0" smtClean="0"/>
          </a:p>
          <a:p>
            <a:pPr eaLnBrk="1" hangingPunct="1"/>
            <a:r>
              <a:rPr lang="sk-SK" dirty="0" smtClean="0"/>
              <a:t>V knižnici </a:t>
            </a:r>
            <a:r>
              <a:rPr lang="sk-SK" dirty="0" err="1" smtClean="0">
                <a:latin typeface="Consolas" pitchFamily="49" charset="0"/>
                <a:cs typeface="Consolas" pitchFamily="49" charset="0"/>
              </a:rPr>
              <a:t>graph.jar</a:t>
            </a:r>
            <a:endParaRPr lang="sk-SK" dirty="0" smtClean="0">
              <a:latin typeface="Consolas" pitchFamily="49" charset="0"/>
              <a:cs typeface="Consolas" pitchFamily="49" charset="0"/>
            </a:endParaRPr>
          </a:p>
          <a:p>
            <a:pPr lvl="1" eaLnBrk="1" hangingPunct="1"/>
            <a:r>
              <a:rPr lang="sk-SK" dirty="0" smtClean="0"/>
              <a:t>metóda </a:t>
            </a:r>
            <a:r>
              <a:rPr lang="sk-SK" b="1" dirty="0" err="1" smtClean="0">
                <a:latin typeface="Consolas" pitchFamily="49" charset="0"/>
                <a:cs typeface="Consolas" pitchFamily="49" charset="0"/>
              </a:rPr>
              <a:t>getWeight</a:t>
            </a:r>
            <a:r>
              <a:rPr lang="sk-SK" i="1" dirty="0" smtClean="0"/>
              <a:t> </a:t>
            </a:r>
            <a:r>
              <a:rPr lang="sk-SK" dirty="0" smtClean="0"/>
              <a:t>triedy </a:t>
            </a:r>
            <a:r>
              <a:rPr lang="sk-SK" b="1" dirty="0" err="1" smtClean="0">
                <a:latin typeface="Consolas" pitchFamily="49" charset="0"/>
                <a:cs typeface="Consolas" pitchFamily="49" charset="0"/>
              </a:rPr>
              <a:t>Edge</a:t>
            </a:r>
            <a:endParaRPr lang="sk-SK" b="1" dirty="0" smtClean="0">
              <a:latin typeface="Consolas" pitchFamily="49" charset="0"/>
              <a:cs typeface="Consolas" pitchFamily="49" charset="0"/>
            </a:endParaRPr>
          </a:p>
          <a:p>
            <a:pPr eaLnBrk="1" hangingPunct="1"/>
            <a:r>
              <a:rPr lang="sk-SK" dirty="0" smtClean="0"/>
              <a:t>Ďalšie reprezentácie</a:t>
            </a:r>
            <a:r>
              <a:rPr lang="en-US" dirty="0" smtClean="0"/>
              <a:t> …</a:t>
            </a:r>
            <a:endParaRPr lang="sk-SK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Matica </a:t>
            </a:r>
            <a:r>
              <a:rPr lang="sk-SK" dirty="0" err="1" smtClean="0"/>
              <a:t>susednosti</a:t>
            </a:r>
            <a:endParaRPr lang="sk-SK" dirty="0" smtClean="0"/>
          </a:p>
        </p:txBody>
      </p:sp>
      <p:graphicFrame>
        <p:nvGraphicFramePr>
          <p:cNvPr id="4" name="Group 90"/>
          <p:cNvGraphicFramePr>
            <a:graphicFrameLocks noGrp="1"/>
          </p:cNvGraphicFramePr>
          <p:nvPr>
            <p:ph idx="1"/>
          </p:nvPr>
        </p:nvGraphicFramePr>
        <p:xfrm>
          <a:off x="3786188" y="2643188"/>
          <a:ext cx="5157768" cy="372904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44721"/>
                <a:gridCol w="644721"/>
                <a:gridCol w="644721"/>
                <a:gridCol w="644721"/>
                <a:gridCol w="644721"/>
                <a:gridCol w="644721"/>
                <a:gridCol w="644721"/>
                <a:gridCol w="644721"/>
              </a:tblGrid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B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B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8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9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8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9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15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6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8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9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6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8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11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9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11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300" name="Picture 7" descr="Image:Prim Algorithm 0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-40000" contrast="-7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500063" y="1571625"/>
            <a:ext cx="3054350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4278705" y="1932318"/>
            <a:ext cx="47704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/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[][] </a:t>
            </a:r>
            <a:r>
              <a:rPr lang="en-US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7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][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7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</a:t>
            </a: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2130724" y="4451229"/>
            <a:ext cx="1682151" cy="71599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59149" y="4957025"/>
            <a:ext cx="2998120" cy="954107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b="1" dirty="0" err="1" smtClean="0">
                <a:latin typeface="Trebuchet MS" pitchFamily="34" charset="0"/>
              </a:rPr>
              <a:t>graf</a:t>
            </a:r>
            <a:r>
              <a:rPr lang="en-US" sz="1800" b="1" dirty="0" smtClean="0">
                <a:latin typeface="Trebuchet MS" pitchFamily="34" charset="0"/>
              </a:rPr>
              <a:t>[u][v] = </a:t>
            </a:r>
            <a:r>
              <a:rPr lang="en-US" sz="1800" dirty="0" err="1" smtClean="0">
                <a:latin typeface="Trebuchet MS" pitchFamily="34" charset="0"/>
              </a:rPr>
              <a:t>ohodnotenie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hrany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medzi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="1" dirty="0" smtClean="0">
                <a:latin typeface="Trebuchet MS" pitchFamily="34" charset="0"/>
              </a:rPr>
              <a:t>u</a:t>
            </a:r>
            <a:r>
              <a:rPr lang="en-US" sz="1800" dirty="0" smtClean="0">
                <a:latin typeface="Trebuchet MS" pitchFamily="34" charset="0"/>
              </a:rPr>
              <a:t> a </a:t>
            </a:r>
            <a:r>
              <a:rPr lang="en-US" sz="1800" b="1" dirty="0" smtClean="0">
                <a:latin typeface="Trebuchet MS" pitchFamily="34" charset="0"/>
              </a:rPr>
              <a:t>v</a:t>
            </a:r>
            <a:r>
              <a:rPr lang="en-US" sz="1800" dirty="0" smtClean="0">
                <a:latin typeface="Trebuchet MS" pitchFamily="34" charset="0"/>
              </a:rPr>
              <a:t>,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smtClean="0">
                <a:latin typeface="Trebuchet MS" pitchFamily="34" charset="0"/>
              </a:rPr>
              <a:t>resp. </a:t>
            </a:r>
            <a:r>
              <a:rPr lang="en-US" sz="1800" dirty="0" smtClean="0">
                <a:solidFill>
                  <a:srgbClr val="008000"/>
                </a:solidFill>
                <a:latin typeface="Trebuchet MS" pitchFamily="34" charset="0"/>
              </a:rPr>
              <a:t>-1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ak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hrany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niet</a:t>
            </a:r>
            <a:endParaRPr lang="cs-CZ" sz="1800" b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dirty="0" smtClean="0"/>
              <a:t>Matica </a:t>
            </a:r>
            <a:r>
              <a:rPr lang="sk-SK" dirty="0" err="1" smtClean="0"/>
              <a:t>susednosti</a:t>
            </a:r>
            <a:endParaRPr lang="sk-SK" dirty="0" smtClean="0"/>
          </a:p>
        </p:txBody>
      </p:sp>
      <p:graphicFrame>
        <p:nvGraphicFramePr>
          <p:cNvPr id="4" name="Group 90"/>
          <p:cNvGraphicFramePr>
            <a:graphicFrameLocks noGrp="1"/>
          </p:cNvGraphicFramePr>
          <p:nvPr>
            <p:ph idx="1"/>
          </p:nvPr>
        </p:nvGraphicFramePr>
        <p:xfrm>
          <a:off x="3786188" y="2643188"/>
          <a:ext cx="5157768" cy="372904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44721"/>
                <a:gridCol w="644721"/>
                <a:gridCol w="644721"/>
                <a:gridCol w="644721"/>
                <a:gridCol w="644721"/>
                <a:gridCol w="644721"/>
                <a:gridCol w="644721"/>
                <a:gridCol w="644721"/>
              </a:tblGrid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B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B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8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9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C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8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9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15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6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8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9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6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8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11</a:t>
                      </a:r>
                      <a:endParaRPr kumimoji="0" lang="sk-SK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G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9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11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lang="en-US" sz="2400" b="1" dirty="0" smtClean="0">
                          <a:solidFill>
                            <a:srgbClr val="008000"/>
                          </a:solidFill>
                          <a:latin typeface="Trebuchet MS" pitchFamily="34" charset="0"/>
                        </a:rPr>
                        <a:t>∞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9300" name="Picture 7" descr="Image:Prim Algorithm 0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lum bright="-40000" contrast="-70000"/>
            <a:grayscl/>
            <a:biLevel thresh="50000"/>
          </a:blip>
          <a:srcRect/>
          <a:stretch>
            <a:fillRect/>
          </a:stretch>
        </p:blipFill>
        <p:spPr bwMode="auto">
          <a:xfrm>
            <a:off x="500063" y="1571625"/>
            <a:ext cx="3054350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761117" y="1828801"/>
            <a:ext cx="61592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/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double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[][] </a:t>
            </a:r>
            <a:r>
              <a:rPr lang="en-US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double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7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][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7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</a:t>
            </a: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2130724" y="4451229"/>
            <a:ext cx="1682151" cy="71599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59149" y="4957025"/>
            <a:ext cx="2998120" cy="954107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b="1" dirty="0" err="1" smtClean="0">
                <a:latin typeface="Trebuchet MS" pitchFamily="34" charset="0"/>
              </a:rPr>
              <a:t>graf</a:t>
            </a:r>
            <a:r>
              <a:rPr lang="en-US" sz="1800" b="1" dirty="0" smtClean="0">
                <a:latin typeface="Trebuchet MS" pitchFamily="34" charset="0"/>
              </a:rPr>
              <a:t>[u][v] = </a:t>
            </a:r>
            <a:r>
              <a:rPr lang="en-US" sz="1800" dirty="0" err="1" smtClean="0">
                <a:latin typeface="Trebuchet MS" pitchFamily="34" charset="0"/>
              </a:rPr>
              <a:t>ohodnotenie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hrany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medzi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="1" dirty="0" smtClean="0">
                <a:latin typeface="Trebuchet MS" pitchFamily="34" charset="0"/>
              </a:rPr>
              <a:t>u</a:t>
            </a:r>
            <a:r>
              <a:rPr lang="en-US" sz="1800" dirty="0" smtClean="0">
                <a:latin typeface="Trebuchet MS" pitchFamily="34" charset="0"/>
              </a:rPr>
              <a:t> a </a:t>
            </a:r>
            <a:r>
              <a:rPr lang="en-US" sz="1800" b="1" dirty="0" smtClean="0">
                <a:latin typeface="Trebuchet MS" pitchFamily="34" charset="0"/>
              </a:rPr>
              <a:t>v</a:t>
            </a:r>
            <a:r>
              <a:rPr lang="en-US" sz="1800" dirty="0" smtClean="0">
                <a:latin typeface="Trebuchet MS" pitchFamily="34" charset="0"/>
              </a:rPr>
              <a:t>,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smtClean="0">
                <a:latin typeface="Trebuchet MS" pitchFamily="34" charset="0"/>
              </a:rPr>
              <a:t>resp. </a:t>
            </a:r>
            <a:r>
              <a:rPr lang="en-US" sz="1800" b="1" dirty="0" smtClean="0">
                <a:solidFill>
                  <a:srgbClr val="FF0000"/>
                </a:solidFill>
                <a:latin typeface="Trebuchet MS" pitchFamily="34" charset="0"/>
              </a:rPr>
              <a:t>∞</a:t>
            </a:r>
            <a:r>
              <a:rPr lang="sk-SK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ak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hrany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niet</a:t>
            </a:r>
            <a:endParaRPr lang="cs-CZ" sz="1800" b="1" dirty="0">
              <a:latin typeface="Courier New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55058" y="1256582"/>
            <a:ext cx="47042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sk-SK" sz="1800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Double.POSITIVE</a:t>
            </a:r>
            <a:r>
              <a:rPr lang="en-US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_INFINITY = </a:t>
            </a:r>
            <a:r>
              <a:rPr lang="en-US" b="1" dirty="0" smtClean="0">
                <a:solidFill>
                  <a:srgbClr val="008000"/>
                </a:solidFill>
                <a:latin typeface="Trebuchet MS" pitchFamily="34" charset="0"/>
              </a:rPr>
              <a:t>∞</a:t>
            </a:r>
            <a:r>
              <a:rPr lang="en-US" sz="1800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1357313"/>
            <a:ext cx="4076700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sz="3200" dirty="0" smtClean="0"/>
              <a:t>Ohodnotené orientované grafy</a:t>
            </a:r>
          </a:p>
        </p:txBody>
      </p:sp>
      <p:graphicFrame>
        <p:nvGraphicFramePr>
          <p:cNvPr id="4" name="Group 90"/>
          <p:cNvGraphicFramePr>
            <a:graphicFrameLocks noGrp="1"/>
          </p:cNvGraphicFramePr>
          <p:nvPr>
            <p:ph idx="1"/>
          </p:nvPr>
        </p:nvGraphicFramePr>
        <p:xfrm>
          <a:off x="3786188" y="2643188"/>
          <a:ext cx="5157768" cy="372904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44721"/>
                <a:gridCol w="644721"/>
                <a:gridCol w="644721"/>
                <a:gridCol w="644721"/>
                <a:gridCol w="644721"/>
                <a:gridCol w="644721"/>
                <a:gridCol w="644721"/>
                <a:gridCol w="644721"/>
              </a:tblGrid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10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20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20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10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10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5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6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  <a:defRPr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10</a:t>
                      </a:r>
                      <a:endParaRPr kumimoji="0" lang="sk-SK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Pct val="110000"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n-lt"/>
                        </a:rPr>
                        <a:t>-1</a:t>
                      </a:r>
                      <a:endParaRPr kumimoji="0" lang="sk-SK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278705" y="1932318"/>
            <a:ext cx="47704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/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[][] </a:t>
            </a:r>
            <a:r>
              <a:rPr lang="en-US" dirty="0" err="1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graf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= </a:t>
            </a:r>
            <a:r>
              <a:rPr lang="en-US" b="1" dirty="0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sk-SK" b="1" dirty="0" err="1" smtClean="0">
                <a:solidFill>
                  <a:srgbClr val="7F0055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7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][</a:t>
            </a:r>
            <a:r>
              <a:rPr lang="sk-SK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7</a:t>
            </a:r>
            <a:r>
              <a:rPr lang="en-US" dirty="0" smtClean="0">
                <a:solidFill>
                  <a:srgbClr val="000000"/>
                </a:solidFill>
                <a:latin typeface="Consolas" pitchFamily="49" charset="0"/>
                <a:cs typeface="Consolas" pitchFamily="49" charset="0"/>
              </a:rPr>
              <a:t>]</a:t>
            </a: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 flipV="1">
            <a:off x="2130724" y="4451229"/>
            <a:ext cx="1682151" cy="71599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none" w="sm" len="sm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endParaRPr lang="sk-SK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59149" y="4957025"/>
            <a:ext cx="2998120" cy="954107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 w="19050" algn="ctr">
            <a:solidFill>
              <a:srgbClr val="CC9900"/>
            </a:solidFill>
            <a:prstDash val="sysDash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b="1" dirty="0" err="1" smtClean="0">
                <a:latin typeface="Trebuchet MS" pitchFamily="34" charset="0"/>
              </a:rPr>
              <a:t>graf</a:t>
            </a:r>
            <a:r>
              <a:rPr lang="en-US" sz="1800" b="1" dirty="0" smtClean="0">
                <a:latin typeface="Trebuchet MS" pitchFamily="34" charset="0"/>
              </a:rPr>
              <a:t>[u][v] = </a:t>
            </a:r>
            <a:r>
              <a:rPr lang="en-US" sz="1800" dirty="0" err="1" smtClean="0">
                <a:latin typeface="Trebuchet MS" pitchFamily="34" charset="0"/>
              </a:rPr>
              <a:t>ohodnotenie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hrany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medzi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b="1" dirty="0" smtClean="0">
                <a:latin typeface="Trebuchet MS" pitchFamily="34" charset="0"/>
              </a:rPr>
              <a:t>u</a:t>
            </a:r>
            <a:r>
              <a:rPr lang="en-US" sz="1800" dirty="0" smtClean="0">
                <a:latin typeface="Trebuchet MS" pitchFamily="34" charset="0"/>
              </a:rPr>
              <a:t> a </a:t>
            </a:r>
            <a:r>
              <a:rPr lang="en-US" sz="1800" b="1" dirty="0" smtClean="0">
                <a:latin typeface="Trebuchet MS" pitchFamily="34" charset="0"/>
              </a:rPr>
              <a:t>v</a:t>
            </a:r>
            <a:r>
              <a:rPr lang="en-US" sz="1800" dirty="0" smtClean="0">
                <a:latin typeface="Trebuchet MS" pitchFamily="34" charset="0"/>
              </a:rPr>
              <a:t>,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800" dirty="0" smtClean="0">
                <a:latin typeface="Trebuchet MS" pitchFamily="34" charset="0"/>
              </a:rPr>
              <a:t>resp. </a:t>
            </a:r>
            <a:r>
              <a:rPr lang="en-US" sz="1800" b="1" dirty="0" smtClean="0">
                <a:solidFill>
                  <a:srgbClr val="008000"/>
                </a:solidFill>
                <a:latin typeface="Trebuchet MS" pitchFamily="34" charset="0"/>
              </a:rPr>
              <a:t>-1</a:t>
            </a:r>
            <a:r>
              <a:rPr lang="sk-SK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ak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hrany</a:t>
            </a:r>
            <a:r>
              <a:rPr lang="en-US" sz="1800" dirty="0" smtClean="0">
                <a:latin typeface="Trebuchet MS" pitchFamily="34" charset="0"/>
              </a:rPr>
              <a:t> </a:t>
            </a:r>
            <a:r>
              <a:rPr lang="en-US" sz="1800" dirty="0" err="1" smtClean="0">
                <a:latin typeface="Trebuchet MS" pitchFamily="34" charset="0"/>
              </a:rPr>
              <a:t>niet</a:t>
            </a:r>
            <a:endParaRPr lang="cs-CZ" sz="1800" b="1" dirty="0">
              <a:latin typeface="Courier New" pitchFamily="49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dentity_Lifecycle_Management">
  <a:themeElements>
    <a:clrScheme name="Identity_Lifecycle_Manageme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dentity_Lifecycle_Management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chemeClr val="accent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dentity_Lifecycle_Managem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3">
        <a:dk1>
          <a:srgbClr val="000000"/>
        </a:dk1>
        <a:lt1>
          <a:srgbClr val="FFFFFF"/>
        </a:lt1>
        <a:dk2>
          <a:srgbClr val="435B8A"/>
        </a:dk2>
        <a:lt2>
          <a:srgbClr val="FFFFFF"/>
        </a:lt2>
        <a:accent1>
          <a:srgbClr val="6699CC"/>
        </a:accent1>
        <a:accent2>
          <a:srgbClr val="C4161C"/>
        </a:accent2>
        <a:accent3>
          <a:srgbClr val="B0B5C4"/>
        </a:accent3>
        <a:accent4>
          <a:srgbClr val="DADADA"/>
        </a:accent4>
        <a:accent5>
          <a:srgbClr val="B8CAE2"/>
        </a:accent5>
        <a:accent6>
          <a:srgbClr val="B11318"/>
        </a:accent6>
        <a:hlink>
          <a:srgbClr val="66CC66"/>
        </a:hlink>
        <a:folHlink>
          <a:srgbClr val="DFCD5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4">
        <a:dk1>
          <a:srgbClr val="000000"/>
        </a:dk1>
        <a:lt1>
          <a:srgbClr val="FFFFFF"/>
        </a:lt1>
        <a:dk2>
          <a:srgbClr val="102A60"/>
        </a:dk2>
        <a:lt2>
          <a:srgbClr val="CCCCCC"/>
        </a:lt2>
        <a:accent1>
          <a:srgbClr val="1B70EB"/>
        </a:accent1>
        <a:accent2>
          <a:srgbClr val="C4161C"/>
        </a:accent2>
        <a:accent3>
          <a:srgbClr val="AAACB6"/>
        </a:accent3>
        <a:accent4>
          <a:srgbClr val="DADADA"/>
        </a:accent4>
        <a:accent5>
          <a:srgbClr val="ABBBF3"/>
        </a:accent5>
        <a:accent6>
          <a:srgbClr val="B11318"/>
        </a:accent6>
        <a:hlink>
          <a:srgbClr val="33CC33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dentity_Lifecycle_Management 15">
        <a:dk1>
          <a:srgbClr val="333333"/>
        </a:dk1>
        <a:lt1>
          <a:srgbClr val="D7E6F0"/>
        </a:lt1>
        <a:dk2>
          <a:srgbClr val="0174B5"/>
        </a:dk2>
        <a:lt2>
          <a:srgbClr val="000000"/>
        </a:lt2>
        <a:accent1>
          <a:srgbClr val="A1C1E6"/>
        </a:accent1>
        <a:accent2>
          <a:srgbClr val="EFF3FA"/>
        </a:accent2>
        <a:accent3>
          <a:srgbClr val="E8F0F6"/>
        </a:accent3>
        <a:accent4>
          <a:srgbClr val="2A2A2A"/>
        </a:accent4>
        <a:accent5>
          <a:srgbClr val="CDDDF0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dentity_Lifecycle_Management 16">
        <a:dk1>
          <a:srgbClr val="000000"/>
        </a:dk1>
        <a:lt1>
          <a:srgbClr val="A1C1E6"/>
        </a:lt1>
        <a:dk2>
          <a:srgbClr val="EFF3FA"/>
        </a:dk2>
        <a:lt2>
          <a:srgbClr val="000000"/>
        </a:lt2>
        <a:accent1>
          <a:srgbClr val="0174B5"/>
        </a:accent1>
        <a:accent2>
          <a:srgbClr val="EFF3FA"/>
        </a:accent2>
        <a:accent3>
          <a:srgbClr val="CDDDF0"/>
        </a:accent3>
        <a:accent4>
          <a:srgbClr val="000000"/>
        </a:accent4>
        <a:accent5>
          <a:srgbClr val="AABCD7"/>
        </a:accent5>
        <a:accent6>
          <a:srgbClr val="D9DCE3"/>
        </a:accent6>
        <a:hlink>
          <a:srgbClr val="CC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6922</TotalTime>
  <Words>3600</Words>
  <Application>Microsoft Office PowerPoint</Application>
  <PresentationFormat>On-screen Show (4:3)</PresentationFormat>
  <Paragraphs>586</Paragraphs>
  <Slides>43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Identity_Lifecycle_Management</vt:lpstr>
      <vt:lpstr>Rovnica</vt:lpstr>
      <vt:lpstr>9. prednáška (24.4.2012)</vt:lpstr>
      <vt:lpstr>Grafy – čo už vieme...</vt:lpstr>
      <vt:lpstr>Realita nie sú grafy ...</vt:lpstr>
      <vt:lpstr>Ohodnotené grafy</vt:lpstr>
      <vt:lpstr>Interpretácia ohodnotení</vt:lpstr>
      <vt:lpstr>Ako uložiť ohodnotený graf?</vt:lpstr>
      <vt:lpstr>Matica susednosti</vt:lpstr>
      <vt:lpstr>Matica susednosti</vt:lpstr>
      <vt:lpstr>Ohodnotené orientované grafy</vt:lpstr>
      <vt:lpstr>Ohodnotené cesty v grafoch</vt:lpstr>
      <vt:lpstr>Interpretácia ohodnotených ciest</vt:lpstr>
      <vt:lpstr>Problém najkratšej cesty</vt:lpstr>
      <vt:lpstr>Problém najkratšej cesty</vt:lpstr>
      <vt:lpstr>Ako začať?</vt:lpstr>
      <vt:lpstr>Pozorovanie 1</vt:lpstr>
      <vt:lpstr>Pozorovanie 2</vt:lpstr>
      <vt:lpstr>Idea algoritmu</vt:lpstr>
      <vt:lpstr>Idea algoritmu</vt:lpstr>
      <vt:lpstr>Zlepšovanie odhadu?</vt:lpstr>
      <vt:lpstr>Zlepšovanie odhadu?</vt:lpstr>
      <vt:lpstr>Relaxácia hrany</vt:lpstr>
      <vt:lpstr>Relaxácia zachováva invariant</vt:lpstr>
      <vt:lpstr>Úvahy pokračujú...</vt:lpstr>
      <vt:lpstr>Úvahy pokračujú (dôkaz)...</vt:lpstr>
      <vt:lpstr>O správnom poradí relaxácií</vt:lpstr>
      <vt:lpstr>Ako to všetko využiť?</vt:lpstr>
      <vt:lpstr>Algoritmus Bellman–Ford  </vt:lpstr>
      <vt:lpstr>Bellman-Ford v Jave</vt:lpstr>
      <vt:lpstr>Algoritmus Bellman–Ford </vt:lpstr>
      <vt:lpstr>Algoritmus Bellman–Ford </vt:lpstr>
      <vt:lpstr>Dijstrov algoritmus (1959)</vt:lpstr>
      <vt:lpstr>Dijkstrov algoritmus</vt:lpstr>
      <vt:lpstr>Invariant Dijkstrovho alg. (1)</vt:lpstr>
      <vt:lpstr>Invariant Dijkstrovho alg. (2)</vt:lpstr>
      <vt:lpstr>Invariant Dijkstrovho alg. (3)</vt:lpstr>
      <vt:lpstr>Poznámky k „Dijsktrovi“</vt:lpstr>
      <vt:lpstr>Floyd-Warshallov algoritmus</vt:lpstr>
      <vt:lpstr>Floyd-Warshal a dynamika</vt:lpstr>
      <vt:lpstr>Charakterizácia problému</vt:lpstr>
      <vt:lpstr>Pozorovania</vt:lpstr>
      <vt:lpstr>Floyd-Warshall v Jave</vt:lpstr>
      <vt:lpstr>Sumarizácia</vt:lpstr>
      <vt:lpstr>Slide 43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Identity Lifecycle Management</dc:title>
  <dc:creator>Fero</dc:creator>
  <cp:lastModifiedBy>Fero</cp:lastModifiedBy>
  <cp:revision>606</cp:revision>
  <dcterms:created xsi:type="dcterms:W3CDTF">2007-01-29T19:11:06Z</dcterms:created>
  <dcterms:modified xsi:type="dcterms:W3CDTF">2012-04-24T05:51:37Z</dcterms:modified>
</cp:coreProperties>
</file>