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62"/>
  </p:notesMasterIdLst>
  <p:handoutMasterIdLst>
    <p:handoutMasterId r:id="rId63"/>
  </p:handoutMasterIdLst>
  <p:sldIdLst>
    <p:sldId id="352" r:id="rId2"/>
    <p:sldId id="587" r:id="rId3"/>
    <p:sldId id="588" r:id="rId4"/>
    <p:sldId id="589" r:id="rId5"/>
    <p:sldId id="590" r:id="rId6"/>
    <p:sldId id="591" r:id="rId7"/>
    <p:sldId id="592" r:id="rId8"/>
    <p:sldId id="593" r:id="rId9"/>
    <p:sldId id="594" r:id="rId10"/>
    <p:sldId id="644" r:id="rId11"/>
    <p:sldId id="595" r:id="rId12"/>
    <p:sldId id="631" r:id="rId13"/>
    <p:sldId id="596" r:id="rId14"/>
    <p:sldId id="597" r:id="rId15"/>
    <p:sldId id="598" r:id="rId16"/>
    <p:sldId id="599" r:id="rId17"/>
    <p:sldId id="600" r:id="rId18"/>
    <p:sldId id="601" r:id="rId19"/>
    <p:sldId id="602" r:id="rId20"/>
    <p:sldId id="603" r:id="rId21"/>
    <p:sldId id="604" r:id="rId22"/>
    <p:sldId id="605" r:id="rId23"/>
    <p:sldId id="606" r:id="rId24"/>
    <p:sldId id="607" r:id="rId25"/>
    <p:sldId id="608" r:id="rId26"/>
    <p:sldId id="609" r:id="rId27"/>
    <p:sldId id="610" r:id="rId28"/>
    <p:sldId id="611" r:id="rId29"/>
    <p:sldId id="612" r:id="rId30"/>
    <p:sldId id="613" r:id="rId31"/>
    <p:sldId id="614" r:id="rId32"/>
    <p:sldId id="615" r:id="rId33"/>
    <p:sldId id="633" r:id="rId34"/>
    <p:sldId id="634" r:id="rId35"/>
    <p:sldId id="635" r:id="rId36"/>
    <p:sldId id="636" r:id="rId37"/>
    <p:sldId id="637" r:id="rId38"/>
    <p:sldId id="639" r:id="rId39"/>
    <p:sldId id="640" r:id="rId40"/>
    <p:sldId id="641" r:id="rId41"/>
    <p:sldId id="642" r:id="rId42"/>
    <p:sldId id="616" r:id="rId43"/>
    <p:sldId id="617" r:id="rId44"/>
    <p:sldId id="618" r:id="rId45"/>
    <p:sldId id="619" r:id="rId46"/>
    <p:sldId id="620" r:id="rId47"/>
    <p:sldId id="643" r:id="rId48"/>
    <p:sldId id="621" r:id="rId49"/>
    <p:sldId id="622" r:id="rId50"/>
    <p:sldId id="623" r:id="rId51"/>
    <p:sldId id="624" r:id="rId52"/>
    <p:sldId id="625" r:id="rId53"/>
    <p:sldId id="626" r:id="rId54"/>
    <p:sldId id="627" r:id="rId55"/>
    <p:sldId id="628" r:id="rId56"/>
    <p:sldId id="629" r:id="rId57"/>
    <p:sldId id="630" r:id="rId58"/>
    <p:sldId id="645" r:id="rId59"/>
    <p:sldId id="646" r:id="rId60"/>
    <p:sldId id="547" r:id="rId6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hiddenSlides="1" frameSlides="1"/>
  <p:clrMru>
    <a:srgbClr val="008000"/>
    <a:srgbClr val="E7FFE7"/>
    <a:srgbClr val="CCFFCC"/>
    <a:srgbClr val="FFE781"/>
    <a:srgbClr val="FFFFCC"/>
    <a:srgbClr val="006600"/>
    <a:srgbClr val="CCECFF"/>
    <a:srgbClr val="F7FBC5"/>
    <a:srgbClr val="FF66FF"/>
    <a:srgbClr val="CC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3613" autoAdjust="0"/>
    <p:restoredTop sz="93750" autoAdjust="0"/>
  </p:normalViewPr>
  <p:slideViewPr>
    <p:cSldViewPr snapToGrid="0">
      <p:cViewPr varScale="1">
        <p:scale>
          <a:sx n="126" d="100"/>
          <a:sy n="126" d="100"/>
        </p:scale>
        <p:origin x="-1182" y="-90"/>
      </p:cViewPr>
      <p:guideLst>
        <p:guide orient="horz" pos="891"/>
        <p:guide orient="horz" pos="144"/>
        <p:guide orient="horz" pos="3140"/>
        <p:guide orient="horz" pos="1200"/>
        <p:guide orient="horz" pos="1488"/>
        <p:guide pos="2880"/>
        <p:guide pos="408"/>
        <p:guide pos="5520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8"/>
    </p:cViewPr>
  </p:sorterViewPr>
  <p:notesViewPr>
    <p:cSldViewPr snapToGrid="0">
      <p:cViewPr varScale="1">
        <p:scale>
          <a:sx n="89" d="100"/>
          <a:sy n="89" d="100"/>
        </p:scale>
        <p:origin x="-3834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6184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700">
                <a:cs typeface="+mn-cs"/>
              </a:defRPr>
            </a:lvl1pPr>
          </a:lstStyle>
          <a:p>
            <a:pPr>
              <a:defRPr/>
            </a:pPr>
            <a:r>
              <a:rPr lang="en-GB"/>
              <a:t>Copyright 2005 © Microsoft Corp &amp; Project Botticelli Ltd. E&amp;OE. For informational purposes only. No warranties of any kind are made and you have to verify all information before relying on it. You can re-use this presentation as long as  you read, agree, and  follow the guidelines described in the “Comments” field in File/Properties.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46813" y="8686800"/>
            <a:ext cx="611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fld id="{209D959A-9EEA-42F3-8A74-FE7850815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D0A97FD-8CBD-41CB-9B9D-CAD530F8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92213" y="3926640"/>
            <a:ext cx="7197725" cy="1262063"/>
          </a:xfrm>
        </p:spPr>
        <p:txBody>
          <a:bodyPr/>
          <a:lstStyle>
            <a:lvl1pPr marL="0" indent="0" algn="ctr">
              <a:buFontTx/>
              <a:buNone/>
              <a:defRPr sz="2400" i="0">
                <a:latin typeface="Lucida Sans" pitchFamily="34" charset="0"/>
              </a:defRPr>
            </a:lvl1pPr>
          </a:lstStyle>
          <a:p>
            <a:r>
              <a:rPr lang="en-GB" dirty="0" err="1"/>
              <a:t>Klepnutím</a:t>
            </a:r>
            <a:r>
              <a:rPr lang="en-GB" dirty="0"/>
              <a:t> </a:t>
            </a:r>
            <a:r>
              <a:rPr lang="en-GB" dirty="0" err="1"/>
              <a:t>lze</a:t>
            </a:r>
            <a:r>
              <a:rPr lang="en-GB" dirty="0"/>
              <a:t> </a:t>
            </a:r>
            <a:r>
              <a:rPr lang="en-GB" dirty="0" err="1"/>
              <a:t>upravit</a:t>
            </a:r>
            <a:r>
              <a:rPr lang="en-GB" dirty="0"/>
              <a:t> </a:t>
            </a:r>
            <a:r>
              <a:rPr lang="en-GB" dirty="0" err="1"/>
              <a:t>styl</a:t>
            </a:r>
            <a:r>
              <a:rPr lang="en-GB" dirty="0"/>
              <a:t> </a:t>
            </a:r>
            <a:r>
              <a:rPr lang="en-GB" dirty="0" err="1"/>
              <a:t>předlohy</a:t>
            </a:r>
            <a:r>
              <a:rPr lang="en-GB" dirty="0"/>
              <a:t> </a:t>
            </a:r>
            <a:r>
              <a:rPr lang="en-GB" dirty="0" err="1"/>
              <a:t>podnadpisů</a:t>
            </a:r>
            <a:r>
              <a:rPr lang="en-GB" dirty="0"/>
              <a:t>.</a:t>
            </a:r>
          </a:p>
        </p:txBody>
      </p:sp>
      <p:sp>
        <p:nvSpPr>
          <p:cNvPr id="60723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193800" y="2194594"/>
            <a:ext cx="7216775" cy="1470025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GB" dirty="0" err="1"/>
              <a:t>Klepnutím</a:t>
            </a:r>
            <a:r>
              <a:rPr lang="en-GB" dirty="0"/>
              <a:t> </a:t>
            </a:r>
            <a:r>
              <a:rPr lang="en-GB" dirty="0" err="1"/>
              <a:t>lze</a:t>
            </a:r>
            <a:r>
              <a:rPr lang="en-GB" dirty="0"/>
              <a:t> </a:t>
            </a:r>
            <a:r>
              <a:rPr lang="en-GB" dirty="0" err="1"/>
              <a:t>upravit</a:t>
            </a:r>
            <a:r>
              <a:rPr lang="en-GB" dirty="0"/>
              <a:t> </a:t>
            </a:r>
            <a:r>
              <a:rPr lang="en-GB" dirty="0" err="1"/>
              <a:t>styl</a:t>
            </a:r>
            <a:r>
              <a:rPr lang="en-GB" dirty="0"/>
              <a:t> </a:t>
            </a:r>
            <a:r>
              <a:rPr lang="en-GB" dirty="0" err="1"/>
              <a:t>předlohy</a:t>
            </a:r>
            <a:r>
              <a:rPr lang="en-GB" dirty="0"/>
              <a:t> </a:t>
            </a:r>
            <a:r>
              <a:rPr lang="en-GB" dirty="0" err="1"/>
              <a:t>nadpisů</a:t>
            </a:r>
            <a:r>
              <a:rPr lang="en-GB" dirty="0"/>
              <a:t>.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6238" y="255588"/>
            <a:ext cx="2132012" cy="60721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8613" y="255588"/>
            <a:ext cx="6245225" cy="60721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6585" y="287672"/>
            <a:ext cx="6904037" cy="530225"/>
          </a:xfrm>
        </p:spPr>
        <p:txBody>
          <a:bodyPr/>
          <a:lstStyle>
            <a:lvl1pPr>
              <a:defRPr>
                <a:solidFill>
                  <a:srgbClr val="008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778" y="1276938"/>
            <a:ext cx="8574505" cy="5300326"/>
          </a:xfrm>
        </p:spPr>
        <p:txBody>
          <a:bodyPr/>
          <a:lstStyle>
            <a:lvl1pPr>
              <a:buClr>
                <a:srgbClr val="E5EEC2"/>
              </a:buClr>
              <a:buSzPct val="12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1pPr>
            <a:lvl2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2pPr>
            <a:lvl3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3pPr>
            <a:lvl4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4pPr>
            <a:lvl5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k-SK" dirty="0"/>
          </a:p>
        </p:txBody>
      </p:sp>
    </p:spTree>
  </p:cSld>
  <p:clrMapOvr>
    <a:masterClrMapping/>
  </p:clrMapOvr>
  <p:transition spd="med"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8613" y="1525588"/>
            <a:ext cx="4187825" cy="4802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8838" y="1525588"/>
            <a:ext cx="4189412" cy="4802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097088" y="303213"/>
            <a:ext cx="6904037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Nadpis</a:t>
            </a:r>
            <a:endParaRPr lang="en-GB" dirty="0" smtClean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8613" y="1236663"/>
            <a:ext cx="8529637" cy="534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Klepnutím lze upravit styly předlohy textu.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</a:t>
            </a:r>
          </a:p>
          <a:p>
            <a:pPr lvl="4"/>
            <a:r>
              <a:rPr lang="en-GB" smtClean="0"/>
              <a:t>Pátá úroveň</a:t>
            </a:r>
          </a:p>
        </p:txBody>
      </p:sp>
      <p:sp>
        <p:nvSpPr>
          <p:cNvPr id="606213" name="Text Box 5"/>
          <p:cNvSpPr txBox="1">
            <a:spLocks noChangeArrowheads="1"/>
          </p:cNvSpPr>
          <p:nvPr/>
        </p:nvSpPr>
        <p:spPr bwMode="auto">
          <a:xfrm>
            <a:off x="8747125" y="6561138"/>
            <a:ext cx="468313" cy="3048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fld id="{BF3BE4A6-8317-457F-8B82-C1DF1DA08A46}" type="slidenum">
              <a:rPr lang="en-GB" sz="1400" b="1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cs typeface="+mn-cs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GB" sz="1400" b="1" dirty="0"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ransition spd="med">
    <p:randomBar/>
  </p:transition>
  <p:timing>
    <p:tnLst>
      <p:par>
        <p:cTn id="1" dur="indefinite" restart="never" nodeType="tmRoot"/>
      </p:par>
    </p:tnLst>
  </p:timing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Lucida Sans" pitchFamily="34" charset="0"/>
          <a:ea typeface="Verdana" pitchFamily="34" charset="0"/>
          <a:cs typeface="Verdana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9pPr>
    </p:titleStyle>
    <p:bodyStyle>
      <a:lvl1pPr marL="357188" indent="-357188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8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1pPr>
      <a:lvl2pPr marL="987425" indent="-361950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4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2pPr>
      <a:lvl3pPr marL="1527175" indent="-269875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0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3pPr>
      <a:lvl4pPr marL="2074863" indent="-276225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4pPr>
      <a:lvl5pPr marL="2601913" indent="-266700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5pPr>
      <a:lvl6pPr marL="30591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6pPr>
      <a:lvl7pPr marL="35163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7pPr>
      <a:lvl8pPr marL="39735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8pPr>
      <a:lvl9pPr marL="44307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8. </a:t>
            </a:r>
            <a:r>
              <a:rPr lang="en-US" sz="4000" dirty="0" err="1" smtClean="0"/>
              <a:t>predn</a:t>
            </a:r>
            <a:r>
              <a:rPr lang="sk-SK" sz="4000" dirty="0" err="1" smtClean="0"/>
              <a:t>áška</a:t>
            </a:r>
            <a:r>
              <a:rPr lang="en-US" sz="4000" dirty="0" smtClean="0"/>
              <a:t> (17.4.2012)</a:t>
            </a:r>
            <a:endParaRPr lang="cs-CZ" sz="40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829634" y="2232432"/>
            <a:ext cx="7742172" cy="4203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ts val="1500"/>
              </a:spcBef>
              <a:spcAft>
                <a:spcPts val="15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5400" b="1" dirty="0" err="1" smtClean="0"/>
              <a:t>Grafy</a:t>
            </a:r>
            <a:r>
              <a:rPr lang="en-US" sz="5400" b="1" dirty="0" smtClean="0"/>
              <a:t> a </a:t>
            </a:r>
            <a:r>
              <a:rPr lang="en-US" sz="5400" b="1" dirty="0" err="1" smtClean="0"/>
              <a:t>grafov</a:t>
            </a:r>
            <a:r>
              <a:rPr lang="sk-SK" sz="5400" b="1" dirty="0" smtClean="0"/>
              <a:t>é</a:t>
            </a:r>
            <a:br>
              <a:rPr lang="sk-SK" sz="5400" b="1" dirty="0" smtClean="0"/>
            </a:br>
            <a:r>
              <a:rPr lang="sk-SK" sz="5400" b="1" dirty="0" smtClean="0"/>
              <a:t>algoritmy</a:t>
            </a:r>
          </a:p>
          <a:p>
            <a:pPr algn="ctr" eaLnBrk="1" hangingPunct="1">
              <a:spcBef>
                <a:spcPts val="1500"/>
              </a:spcBef>
              <a:spcAft>
                <a:spcPts val="15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b="1" dirty="0" smtClean="0"/>
          </a:p>
          <a:p>
            <a:pPr algn="ctr" eaLnBrk="1" hangingPunct="1">
              <a:spcBef>
                <a:spcPts val="1500"/>
              </a:spcBef>
              <a:spcAft>
                <a:spcPts val="15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100" b="1" dirty="0" smtClean="0"/>
          </a:p>
          <a:p>
            <a:pPr algn="ctr" eaLnBrk="1" hangingPunct="1">
              <a:spcBef>
                <a:spcPts val="1500"/>
              </a:spcBef>
              <a:spcAft>
                <a:spcPts val="15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b="1" dirty="0" smtClean="0"/>
              <a:t>a</a:t>
            </a:r>
            <a:r>
              <a:rPr lang="sk-SK" b="1" dirty="0" smtClean="0"/>
              <a:t>lebo</a:t>
            </a:r>
          </a:p>
          <a:p>
            <a:pPr algn="ctr" eaLnBrk="1" hangingPunct="1">
              <a:spcBef>
                <a:spcPts val="800"/>
              </a:spcBef>
              <a:spcAft>
                <a:spcPts val="8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k-SK" sz="2400" b="1" dirty="0" err="1" smtClean="0"/>
              <a:t>Graphs</a:t>
            </a:r>
            <a:r>
              <a:rPr lang="sk-SK" sz="2400" b="1" dirty="0" smtClean="0"/>
              <a:t> are </a:t>
            </a:r>
            <a:r>
              <a:rPr lang="sk-SK" sz="2400" b="1" dirty="0" err="1" smtClean="0"/>
              <a:t>everywhere</a:t>
            </a:r>
            <a:endParaRPr lang="sk-SK" sz="2400" b="1" dirty="0" smtClean="0"/>
          </a:p>
        </p:txBody>
      </p:sp>
      <p:pic>
        <p:nvPicPr>
          <p:cNvPr id="5" name="Picture 6" descr="http://www.openstream.ch/blog/wp-content/uploads/2010/02/facebook_logo_withpag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2699" y="3494507"/>
            <a:ext cx="2024062" cy="257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http://www.unitedautorental-ontario.com/gps-navigation-system-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2335" y="1539546"/>
            <a:ext cx="13208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http://www.bavaris.sk/reklama/src/web/web_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75573" y="1284527"/>
            <a:ext cx="15255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0" descr="http://cit.tuzvo.sk:8081/mhd/mhd.gif"/>
          <p:cNvPicPr>
            <a:picLocks noChangeAspect="1" noChangeArrowheads="1"/>
          </p:cNvPicPr>
          <p:nvPr/>
        </p:nvPicPr>
        <p:blipFill>
          <a:blip r:embed="rId5" cstate="print"/>
          <a:srcRect b="10423"/>
          <a:stretch>
            <a:fillRect/>
          </a:stretch>
        </p:blipFill>
        <p:spPr bwMode="auto">
          <a:xfrm>
            <a:off x="205686" y="3871374"/>
            <a:ext cx="3103562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41159" y="2360916"/>
            <a:ext cx="7742172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ts val="1500"/>
              </a:spcBef>
              <a:spcAft>
                <a:spcPts val="15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k-SK" sz="5400" b="1" dirty="0" smtClean="0"/>
              <a:t>Prehľadávanie grafov</a:t>
            </a:r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sk-SK" sz="2400" b="1" dirty="0" smtClean="0"/>
              <a:t>Sú Košice odrezané od sveta</a:t>
            </a:r>
            <a:r>
              <a:rPr lang="en-US" sz="2400" b="1" dirty="0" smtClean="0"/>
              <a:t>?</a:t>
            </a:r>
            <a:endParaRPr lang="sk-SK" sz="2400" b="1" dirty="0" smtClean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3947" y="4250846"/>
            <a:ext cx="603885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Súvislosť grafu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endParaRPr lang="sk-SK" dirty="0" smtClean="0"/>
          </a:p>
          <a:p>
            <a:pPr eaLnBrk="1" hangingPunct="1">
              <a:buFont typeface="Arial" charset="0"/>
              <a:buChar char="•"/>
            </a:pPr>
            <a:endParaRPr lang="sk-SK" dirty="0" smtClean="0"/>
          </a:p>
          <a:p>
            <a:pPr eaLnBrk="1" hangingPunct="1">
              <a:buFont typeface="Arial" charset="0"/>
              <a:buChar char="•"/>
            </a:pPr>
            <a:endParaRPr lang="sk-SK" sz="4000" dirty="0" smtClean="0"/>
          </a:p>
          <a:p>
            <a:pPr eaLnBrk="1" hangingPunct="1"/>
            <a:r>
              <a:rPr lang="sk-SK" dirty="0" smtClean="0"/>
              <a:t>Problém:</a:t>
            </a:r>
          </a:p>
          <a:p>
            <a:pPr lvl="1" eaLnBrk="1" hangingPunct="1"/>
            <a:r>
              <a:rPr lang="sk-SK" dirty="0" smtClean="0"/>
              <a:t>Ako zistiť, či je graf </a:t>
            </a:r>
            <a:r>
              <a:rPr lang="sk-SK" b="1" dirty="0" smtClean="0">
                <a:solidFill>
                  <a:srgbClr val="FF0000"/>
                </a:solidFill>
              </a:rPr>
              <a:t>súvislý</a:t>
            </a:r>
            <a:r>
              <a:rPr lang="sk-SK" dirty="0" smtClean="0"/>
              <a:t>, t.j., či existuje spojenie medzi každými 2 vrcholmi grafu</a:t>
            </a:r>
            <a:r>
              <a:rPr lang="en-US" dirty="0" smtClean="0"/>
              <a:t>?</a:t>
            </a:r>
            <a:endParaRPr lang="sk-SK" dirty="0" smtClean="0"/>
          </a:p>
          <a:p>
            <a:pPr lvl="1" eaLnBrk="1" hangingPunct="1"/>
            <a:r>
              <a:rPr lang="en-US" b="1" i="1" dirty="0" smtClean="0"/>
              <a:t>Interpret</a:t>
            </a:r>
            <a:r>
              <a:rPr lang="sk-SK" b="1" i="1" dirty="0" err="1" smtClean="0"/>
              <a:t>ácia</a:t>
            </a:r>
            <a:r>
              <a:rPr lang="sk-SK" i="1" dirty="0" smtClean="0"/>
              <a:t>: </a:t>
            </a:r>
          </a:p>
          <a:p>
            <a:pPr lvl="2" eaLnBrk="1" hangingPunct="1"/>
            <a:r>
              <a:rPr lang="sk-SK" dirty="0" smtClean="0"/>
              <a:t>súvislosť cestnej</a:t>
            </a:r>
            <a:r>
              <a:rPr lang="en-US" dirty="0" smtClean="0"/>
              <a:t>/</a:t>
            </a:r>
            <a:r>
              <a:rPr lang="en-US" dirty="0" err="1" smtClean="0"/>
              <a:t>komunika</a:t>
            </a:r>
            <a:r>
              <a:rPr lang="sk-SK" dirty="0" smtClean="0"/>
              <a:t>čnej siete</a:t>
            </a:r>
          </a:p>
          <a:p>
            <a:pPr lvl="2" eaLnBrk="1" hangingPunct="1"/>
            <a:r>
              <a:rPr lang="sk-SK" dirty="0" smtClean="0"/>
              <a:t>letecké spojenie medzi všetkými mestami</a:t>
            </a:r>
          </a:p>
          <a:p>
            <a:pPr lvl="2" eaLnBrk="1" hangingPunct="1"/>
            <a:r>
              <a:rPr lang="sk-SK" dirty="0" smtClean="0"/>
              <a:t>izolované sociálne skupinky v kolektíve</a:t>
            </a:r>
            <a:endParaRPr lang="en-US" dirty="0" smtClean="0"/>
          </a:p>
        </p:txBody>
      </p:sp>
      <p:sp>
        <p:nvSpPr>
          <p:cNvPr id="12292" name="Oval 33"/>
          <p:cNvSpPr>
            <a:spLocks noChangeArrowheads="1"/>
          </p:cNvSpPr>
          <p:nvPr/>
        </p:nvSpPr>
        <p:spPr bwMode="auto">
          <a:xfrm>
            <a:off x="5286375" y="2678113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2293" name="Oval 34"/>
          <p:cNvSpPr>
            <a:spLocks noChangeArrowheads="1"/>
          </p:cNvSpPr>
          <p:nvPr/>
        </p:nvSpPr>
        <p:spPr bwMode="auto">
          <a:xfrm>
            <a:off x="4143375" y="274955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2294" name="Oval 35"/>
          <p:cNvSpPr>
            <a:spLocks noChangeArrowheads="1"/>
          </p:cNvSpPr>
          <p:nvPr/>
        </p:nvSpPr>
        <p:spPr bwMode="auto">
          <a:xfrm>
            <a:off x="5357813" y="189230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12295" name="Oval 36"/>
          <p:cNvSpPr>
            <a:spLocks noChangeArrowheads="1"/>
          </p:cNvSpPr>
          <p:nvPr/>
        </p:nvSpPr>
        <p:spPr bwMode="auto">
          <a:xfrm>
            <a:off x="6500813" y="189230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2296" name="Oval 37"/>
          <p:cNvSpPr>
            <a:spLocks noChangeArrowheads="1"/>
          </p:cNvSpPr>
          <p:nvPr/>
        </p:nvSpPr>
        <p:spPr bwMode="auto">
          <a:xfrm>
            <a:off x="6532563" y="292417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2297" name="Straight Connector 38"/>
          <p:cNvCxnSpPr>
            <a:cxnSpLocks noChangeShapeType="1"/>
            <a:stCxn id="12293" idx="7"/>
            <a:endCxn id="12294" idx="2"/>
          </p:cNvCxnSpPr>
          <p:nvPr/>
        </p:nvCxnSpPr>
        <p:spPr bwMode="auto">
          <a:xfrm rot="5400000" flipH="1" flipV="1">
            <a:off x="4451351" y="1874837"/>
            <a:ext cx="781050" cy="10318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2298" name="Straight Connector 39"/>
          <p:cNvCxnSpPr>
            <a:cxnSpLocks noChangeShapeType="1"/>
            <a:stCxn id="12294" idx="6"/>
            <a:endCxn id="12295" idx="2"/>
          </p:cNvCxnSpPr>
          <p:nvPr/>
        </p:nvCxnSpPr>
        <p:spPr bwMode="auto">
          <a:xfrm>
            <a:off x="5572125" y="2000250"/>
            <a:ext cx="928688" cy="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2299" name="Straight Connector 40"/>
          <p:cNvCxnSpPr>
            <a:cxnSpLocks noChangeShapeType="1"/>
            <a:stCxn id="12292" idx="7"/>
            <a:endCxn id="12294" idx="4"/>
          </p:cNvCxnSpPr>
          <p:nvPr/>
        </p:nvCxnSpPr>
        <p:spPr bwMode="auto">
          <a:xfrm rot="16200000" flipV="1">
            <a:off x="5165726" y="2406650"/>
            <a:ext cx="603250" cy="31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2300" name="Straight Connector 41"/>
          <p:cNvCxnSpPr>
            <a:cxnSpLocks noChangeShapeType="1"/>
            <a:stCxn id="12292" idx="6"/>
            <a:endCxn id="12296" idx="2"/>
          </p:cNvCxnSpPr>
          <p:nvPr/>
        </p:nvCxnSpPr>
        <p:spPr bwMode="auto">
          <a:xfrm>
            <a:off x="5500688" y="2786063"/>
            <a:ext cx="1031875" cy="2460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2301" name="Straight Connector 42"/>
          <p:cNvCxnSpPr>
            <a:cxnSpLocks noChangeShapeType="1"/>
            <a:stCxn id="12296" idx="0"/>
            <a:endCxn id="12295" idx="4"/>
          </p:cNvCxnSpPr>
          <p:nvPr/>
        </p:nvCxnSpPr>
        <p:spPr bwMode="auto">
          <a:xfrm rot="16200000" flipV="1">
            <a:off x="6215063" y="2500313"/>
            <a:ext cx="817562" cy="301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44" name="TextBox 43"/>
          <p:cNvSpPr txBox="1"/>
          <p:nvPr/>
        </p:nvSpPr>
        <p:spPr>
          <a:xfrm>
            <a:off x="4000500" y="3035300"/>
            <a:ext cx="346075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A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072063" y="2892425"/>
            <a:ext cx="33655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B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500813" y="3178175"/>
            <a:ext cx="341312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C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86375" y="1463675"/>
            <a:ext cx="34925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D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500813" y="1463675"/>
            <a:ext cx="33020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E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2307" name="Oval 48"/>
          <p:cNvSpPr>
            <a:spLocks noChangeArrowheads="1"/>
          </p:cNvSpPr>
          <p:nvPr/>
        </p:nvSpPr>
        <p:spPr bwMode="auto">
          <a:xfrm>
            <a:off x="2857500" y="1928813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2308" name="Oval 49"/>
          <p:cNvSpPr>
            <a:spLocks noChangeArrowheads="1"/>
          </p:cNvSpPr>
          <p:nvPr/>
        </p:nvSpPr>
        <p:spPr bwMode="auto">
          <a:xfrm>
            <a:off x="3352800" y="274637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2309" name="Straight Connector 50"/>
          <p:cNvCxnSpPr>
            <a:cxnSpLocks noChangeShapeType="1"/>
            <a:stCxn id="12308" idx="1"/>
            <a:endCxn id="12307" idx="5"/>
          </p:cNvCxnSpPr>
          <p:nvPr/>
        </p:nvCxnSpPr>
        <p:spPr bwMode="auto">
          <a:xfrm rot="16200000" flipV="1">
            <a:off x="2878932" y="2272506"/>
            <a:ext cx="666750" cy="34448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2" name="TextBox 51"/>
          <p:cNvSpPr txBox="1"/>
          <p:nvPr/>
        </p:nvSpPr>
        <p:spPr>
          <a:xfrm>
            <a:off x="3321050" y="3000375"/>
            <a:ext cx="35718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G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87638" y="1598613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F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Súvislosť: </a:t>
            </a:r>
            <a:r>
              <a:rPr lang="en-US" dirty="0" err="1" smtClean="0"/>
              <a:t>Pozriem</a:t>
            </a:r>
            <a:r>
              <a:rPr lang="en-US" dirty="0" smtClean="0"/>
              <a:t> a </a:t>
            </a:r>
            <a:r>
              <a:rPr lang="en-US" dirty="0" err="1" smtClean="0"/>
              <a:t>vid</a:t>
            </a:r>
            <a:r>
              <a:rPr lang="sk-SK" dirty="0" err="1" smtClean="0"/>
              <a:t>ím</a:t>
            </a:r>
            <a:r>
              <a:rPr lang="en-US" dirty="0" smtClean="0"/>
              <a:t>?</a:t>
            </a:r>
            <a:endParaRPr lang="sk-SK" dirty="0"/>
          </a:p>
        </p:txBody>
      </p:sp>
      <p:pic>
        <p:nvPicPr>
          <p:cNvPr id="2050" name="Picture 2" descr="http://www.mkbergman.com/wp-content/themes/ai3/images/2008Posts/080219_BigGraphSpr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2913" y="1355784"/>
            <a:ext cx="5338972" cy="5201520"/>
          </a:xfrm>
          <a:prstGeom prst="rect">
            <a:avLst/>
          </a:prstGeom>
          <a:noFill/>
        </p:spPr>
      </p:pic>
      <p:sp>
        <p:nvSpPr>
          <p:cNvPr id="5" name="Oval Callout 4"/>
          <p:cNvSpPr/>
          <p:nvPr/>
        </p:nvSpPr>
        <p:spPr bwMode="auto">
          <a:xfrm>
            <a:off x="5382882" y="1475117"/>
            <a:ext cx="3348633" cy="1428214"/>
          </a:xfrm>
          <a:prstGeom prst="wedgeEllipseCallout">
            <a:avLst>
              <a:gd name="adj1" fmla="val 49310"/>
              <a:gd name="adj2" fmla="val 66026"/>
            </a:avLst>
          </a:prstGeom>
          <a:solidFill>
            <a:srgbClr val="E7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dirty="0" err="1" smtClean="0">
                <a:latin typeface="Trebuchet MS" pitchFamily="34" charset="0"/>
              </a:rPr>
              <a:t>Pozriem</a:t>
            </a:r>
            <a:r>
              <a:rPr lang="en-US" dirty="0" smtClean="0">
                <a:latin typeface="Trebuchet MS" pitchFamily="34" charset="0"/>
              </a:rPr>
              <a:t> a </a:t>
            </a:r>
            <a:r>
              <a:rPr lang="en-US" dirty="0" err="1" smtClean="0">
                <a:latin typeface="Trebuchet MS" pitchFamily="34" charset="0"/>
              </a:rPr>
              <a:t>vid</a:t>
            </a:r>
            <a:r>
              <a:rPr lang="sk-SK" dirty="0" err="1" smtClean="0">
                <a:latin typeface="Trebuchet MS" pitchFamily="34" charset="0"/>
              </a:rPr>
              <a:t>ím</a:t>
            </a:r>
            <a:r>
              <a:rPr lang="sk-SK" dirty="0" smtClean="0">
                <a:latin typeface="Trebuchet MS" pitchFamily="34" charset="0"/>
              </a:rPr>
              <a:t> „nefunguje“ pre veľké grafy.</a:t>
            </a:r>
            <a:endParaRPr lang="cs-CZ" dirty="0">
              <a:latin typeface="Courier New" pitchFamily="49" charset="0"/>
            </a:endParaRPr>
          </a:p>
        </p:txBody>
      </p:sp>
      <p:sp>
        <p:nvSpPr>
          <p:cNvPr id="6" name="Oval Callout 5"/>
          <p:cNvSpPr/>
          <p:nvPr/>
        </p:nvSpPr>
        <p:spPr bwMode="auto">
          <a:xfrm>
            <a:off x="5460521" y="3516703"/>
            <a:ext cx="3165895" cy="908864"/>
          </a:xfrm>
          <a:prstGeom prst="wedgeEllipseCallout">
            <a:avLst>
              <a:gd name="adj1" fmla="val 51267"/>
              <a:gd name="adj2" fmla="val -71734"/>
            </a:avLst>
          </a:prstGeom>
          <a:solidFill>
            <a:srgbClr val="E7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 smtClean="0">
                <a:latin typeface="Trebuchet MS" pitchFamily="34" charset="0"/>
              </a:rPr>
              <a:t>„Pozriem a vidím“ v tabuľke</a:t>
            </a:r>
            <a:r>
              <a:rPr lang="en-US" sz="1800" dirty="0" smtClean="0">
                <a:latin typeface="Trebuchet MS" pitchFamily="34" charset="0"/>
              </a:rPr>
              <a:t>?</a:t>
            </a:r>
            <a:endParaRPr lang="cs-CZ" sz="1800" dirty="0">
              <a:latin typeface="Courier New" pitchFamily="49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840082" y="4701393"/>
          <a:ext cx="2428098" cy="190080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404683"/>
                <a:gridCol w="404683"/>
                <a:gridCol w="404683"/>
                <a:gridCol w="404683"/>
                <a:gridCol w="404683"/>
                <a:gridCol w="404683"/>
              </a:tblGrid>
              <a:tr h="316800">
                <a:tc>
                  <a:txBody>
                    <a:bodyPr/>
                    <a:lstStyle/>
                    <a:p>
                      <a:pPr algn="ctr"/>
                      <a:endParaRPr lang="sk-SK" sz="1000" dirty="0"/>
                    </a:p>
                  </a:txBody>
                  <a:tcPr marL="46626" marR="46626" marT="23314" marB="233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accent2"/>
                          </a:solidFill>
                        </a:rPr>
                        <a:t>A</a:t>
                      </a:r>
                      <a:endParaRPr lang="sk-SK" sz="10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46626" marR="46626" marT="23314" marB="23314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accent2"/>
                          </a:solidFill>
                        </a:rPr>
                        <a:t>B</a:t>
                      </a:r>
                      <a:endParaRPr lang="sk-SK" sz="10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46626" marR="46626" marT="23314" marB="23314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accent2"/>
                          </a:solidFill>
                        </a:rPr>
                        <a:t>C</a:t>
                      </a:r>
                      <a:endParaRPr lang="sk-SK" sz="10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46626" marR="46626" marT="23314" marB="23314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accent2"/>
                          </a:solidFill>
                        </a:rPr>
                        <a:t>D</a:t>
                      </a:r>
                      <a:endParaRPr lang="sk-SK" sz="10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46626" marR="46626" marT="23314" marB="23314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accent2"/>
                          </a:solidFill>
                        </a:rPr>
                        <a:t>E</a:t>
                      </a:r>
                      <a:endParaRPr lang="sk-SK" sz="10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46626" marR="46626" marT="23314" marB="23314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0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accent2"/>
                          </a:solidFill>
                        </a:rPr>
                        <a:t>A</a:t>
                      </a:r>
                      <a:endParaRPr lang="sk-SK" sz="10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46626" marR="46626" marT="23314" marB="233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sz="1200" b="1" dirty="0">
                        <a:solidFill>
                          <a:srgbClr val="00B05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680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accent2"/>
                          </a:solidFill>
                        </a:rPr>
                        <a:t>B</a:t>
                      </a:r>
                      <a:endParaRPr lang="sk-SK" sz="10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46626" marR="46626" marT="23314" marB="233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sz="1200" b="1" dirty="0">
                        <a:solidFill>
                          <a:srgbClr val="00B05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680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accent2"/>
                          </a:solidFill>
                        </a:rPr>
                        <a:t>C</a:t>
                      </a:r>
                      <a:endParaRPr lang="sk-SK" sz="10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46626" marR="46626" marT="23314" marB="233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sz="1200" b="1" dirty="0">
                        <a:solidFill>
                          <a:srgbClr val="00B05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680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accent2"/>
                          </a:solidFill>
                        </a:rPr>
                        <a:t>D</a:t>
                      </a:r>
                      <a:endParaRPr lang="sk-SK" sz="10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46626" marR="46626" marT="23314" marB="233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sz="1200" b="1" dirty="0">
                        <a:solidFill>
                          <a:srgbClr val="00B05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680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accent2"/>
                          </a:solidFill>
                        </a:rPr>
                        <a:t>E</a:t>
                      </a:r>
                      <a:endParaRPr lang="sk-SK" sz="10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46626" marR="46626" marT="23314" marB="233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sz="1200" b="1" dirty="0">
                        <a:solidFill>
                          <a:srgbClr val="00B050"/>
                        </a:solidFill>
                      </a:endParaRPr>
                    </a:p>
                  </a:txBody>
                  <a:tcPr marL="46626" marR="46626" marT="23314" marB="233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Terminológia </a:t>
            </a:r>
            <a:r>
              <a:rPr lang="en-US" smtClean="0"/>
              <a:t>(neform</a:t>
            </a:r>
            <a:r>
              <a:rPr lang="sk-SK" smtClean="0"/>
              <a:t>álne</a:t>
            </a:r>
            <a:r>
              <a:rPr lang="en-US" smtClean="0"/>
              <a:t>)</a:t>
            </a:r>
            <a:endParaRPr lang="sk-SK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sk-SK" b="1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sk-SK" b="1" dirty="0" err="1" smtClean="0">
                <a:solidFill>
                  <a:srgbClr val="FF0000"/>
                </a:solidFill>
              </a:rPr>
              <a:t>Podgraf</a:t>
            </a:r>
            <a:endParaRPr lang="sk-SK" b="1" dirty="0" smtClean="0">
              <a:solidFill>
                <a:srgbClr val="FF0000"/>
              </a:solidFill>
            </a:endParaRPr>
          </a:p>
          <a:p>
            <a:pPr lvl="1" eaLnBrk="1" hangingPunct="1">
              <a:spcBef>
                <a:spcPct val="0"/>
              </a:spcBef>
              <a:spcAft>
                <a:spcPct val="0"/>
              </a:spcAft>
            </a:pPr>
            <a:r>
              <a:rPr lang="sk-SK" dirty="0" smtClean="0"/>
              <a:t>ľubovoľná podmnožina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k-SK" dirty="0" smtClean="0"/>
              <a:t>vrcholov a podmnožina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k-SK" dirty="0" smtClean="0"/>
              <a:t>s nimi </a:t>
            </a:r>
            <a:r>
              <a:rPr lang="sk-SK" dirty="0" err="1" smtClean="0"/>
              <a:t>incidentných</a:t>
            </a:r>
            <a:r>
              <a:rPr lang="sk-SK" dirty="0" smtClean="0"/>
              <a:t> hrán</a:t>
            </a:r>
          </a:p>
          <a:p>
            <a:pPr eaLnBrk="1" hangingPunct="1"/>
            <a:r>
              <a:rPr lang="en-US" b="1" dirty="0" err="1" smtClean="0">
                <a:solidFill>
                  <a:srgbClr val="FF0000"/>
                </a:solidFill>
              </a:rPr>
              <a:t>Cesta</a:t>
            </a:r>
            <a:endParaRPr lang="en-US" b="1" dirty="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sk-SK" b="1" dirty="0" smtClean="0"/>
              <a:t>p</a:t>
            </a:r>
            <a:r>
              <a:rPr lang="en-US" b="1" dirty="0" err="1" smtClean="0"/>
              <a:t>ostupnos</a:t>
            </a:r>
            <a:r>
              <a:rPr lang="sk-SK" b="1" dirty="0" smtClean="0"/>
              <a:t>ť vrcholov </a:t>
            </a:r>
            <a:r>
              <a:rPr lang="sk-SK" dirty="0" smtClean="0"/>
              <a:t>grafu </a:t>
            </a:r>
            <a:r>
              <a:rPr lang="sk-SK" b="1" dirty="0" smtClean="0"/>
              <a:t>bez opakovania</a:t>
            </a:r>
            <a:r>
              <a:rPr lang="en-US" dirty="0" smtClean="0"/>
              <a:t>, </a:t>
            </a:r>
            <a:r>
              <a:rPr lang="sk-SK" dirty="0" smtClean="0"/>
              <a:t>v ktorej </a:t>
            </a:r>
            <a:r>
              <a:rPr lang="en-US" dirty="0" smtClean="0"/>
              <a:t>ka</a:t>
            </a:r>
            <a:r>
              <a:rPr lang="sk-SK" dirty="0" err="1" smtClean="0"/>
              <a:t>ždé</a:t>
            </a:r>
            <a:r>
              <a:rPr lang="sk-SK" dirty="0" smtClean="0"/>
              <a:t> 2 </a:t>
            </a:r>
            <a:r>
              <a:rPr lang="sk-SK" b="1" dirty="0" smtClean="0"/>
              <a:t>za sebou </a:t>
            </a:r>
            <a:r>
              <a:rPr lang="sk-SK" dirty="0" smtClean="0"/>
              <a:t>idúce vrcholy sú </a:t>
            </a:r>
            <a:r>
              <a:rPr lang="sk-SK" b="1" dirty="0" smtClean="0"/>
              <a:t>spojené hranou</a:t>
            </a:r>
          </a:p>
          <a:p>
            <a:pPr lvl="1" eaLnBrk="1" hangingPunct="1"/>
            <a:r>
              <a:rPr lang="sk-SK" dirty="0" smtClean="0"/>
              <a:t>Príklad cesty: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A, D, B, C</a:t>
            </a:r>
          </a:p>
          <a:p>
            <a:pPr eaLnBrk="1" hangingPunct="1"/>
            <a:r>
              <a:rPr lang="sk-SK" b="1" dirty="0" smtClean="0">
                <a:solidFill>
                  <a:srgbClr val="FF0000"/>
                </a:solidFill>
              </a:rPr>
              <a:t>Súvislý graf </a:t>
            </a:r>
            <a:endParaRPr lang="en-US" b="1" dirty="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sk-SK" dirty="0" smtClean="0"/>
              <a:t>medzi každými dvoma vrcholmi existuje cesta</a:t>
            </a:r>
          </a:p>
          <a:p>
            <a:pPr lvl="1" eaLnBrk="1" hangingPunct="1">
              <a:buFont typeface="Arial" charset="0"/>
              <a:buChar char="•"/>
            </a:pPr>
            <a:endParaRPr lang="sk-SK" dirty="0" smtClean="0"/>
          </a:p>
        </p:txBody>
      </p:sp>
      <p:sp>
        <p:nvSpPr>
          <p:cNvPr id="13316" name="Oval 20"/>
          <p:cNvSpPr>
            <a:spLocks noChangeArrowheads="1"/>
          </p:cNvSpPr>
          <p:nvPr/>
        </p:nvSpPr>
        <p:spPr bwMode="auto">
          <a:xfrm>
            <a:off x="7286625" y="2643188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3317" name="Oval 21"/>
          <p:cNvSpPr>
            <a:spLocks noChangeArrowheads="1"/>
          </p:cNvSpPr>
          <p:nvPr/>
        </p:nvSpPr>
        <p:spPr bwMode="auto">
          <a:xfrm>
            <a:off x="6143625" y="271462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3318" name="Oval 22"/>
          <p:cNvSpPr>
            <a:spLocks noChangeArrowheads="1"/>
          </p:cNvSpPr>
          <p:nvPr/>
        </p:nvSpPr>
        <p:spPr bwMode="auto">
          <a:xfrm>
            <a:off x="7358063" y="185737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13319" name="Oval 23"/>
          <p:cNvSpPr>
            <a:spLocks noChangeArrowheads="1"/>
          </p:cNvSpPr>
          <p:nvPr/>
        </p:nvSpPr>
        <p:spPr bwMode="auto">
          <a:xfrm>
            <a:off x="8501063" y="185737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3320" name="Oval 24"/>
          <p:cNvSpPr>
            <a:spLocks noChangeArrowheads="1"/>
          </p:cNvSpPr>
          <p:nvPr/>
        </p:nvSpPr>
        <p:spPr bwMode="auto">
          <a:xfrm>
            <a:off x="8532813" y="288925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3321" name="Straight Connector 25"/>
          <p:cNvCxnSpPr>
            <a:cxnSpLocks noChangeShapeType="1"/>
            <a:stCxn id="13317" idx="7"/>
            <a:endCxn id="13318" idx="2"/>
          </p:cNvCxnSpPr>
          <p:nvPr/>
        </p:nvCxnSpPr>
        <p:spPr bwMode="auto">
          <a:xfrm rot="5400000" flipH="1" flipV="1">
            <a:off x="6450807" y="1839119"/>
            <a:ext cx="782637" cy="103187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3322" name="Straight Connector 26"/>
          <p:cNvCxnSpPr>
            <a:cxnSpLocks noChangeShapeType="1"/>
            <a:stCxn id="13318" idx="6"/>
            <a:endCxn id="13319" idx="2"/>
          </p:cNvCxnSpPr>
          <p:nvPr/>
        </p:nvCxnSpPr>
        <p:spPr bwMode="auto">
          <a:xfrm>
            <a:off x="7572375" y="1963738"/>
            <a:ext cx="928688" cy="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3323" name="Straight Connector 27"/>
          <p:cNvCxnSpPr>
            <a:cxnSpLocks noChangeShapeType="1"/>
            <a:stCxn id="13316" idx="7"/>
            <a:endCxn id="13318" idx="4"/>
          </p:cNvCxnSpPr>
          <p:nvPr/>
        </p:nvCxnSpPr>
        <p:spPr bwMode="auto">
          <a:xfrm rot="16200000" flipV="1">
            <a:off x="7165976" y="2371725"/>
            <a:ext cx="603250" cy="317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3324" name="Straight Connector 28"/>
          <p:cNvCxnSpPr>
            <a:cxnSpLocks noChangeShapeType="1"/>
            <a:stCxn id="13316" idx="6"/>
            <a:endCxn id="13320" idx="2"/>
          </p:cNvCxnSpPr>
          <p:nvPr/>
        </p:nvCxnSpPr>
        <p:spPr bwMode="auto">
          <a:xfrm>
            <a:off x="7500938" y="2749550"/>
            <a:ext cx="1031875" cy="246063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3325" name="Straight Connector 29"/>
          <p:cNvCxnSpPr>
            <a:cxnSpLocks noChangeShapeType="1"/>
            <a:stCxn id="13320" idx="0"/>
            <a:endCxn id="13319" idx="4"/>
          </p:cNvCxnSpPr>
          <p:nvPr/>
        </p:nvCxnSpPr>
        <p:spPr bwMode="auto">
          <a:xfrm rot="16200000" flipV="1">
            <a:off x="8215313" y="2465388"/>
            <a:ext cx="817562" cy="301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1" name="TextBox 30"/>
          <p:cNvSpPr txBox="1"/>
          <p:nvPr/>
        </p:nvSpPr>
        <p:spPr>
          <a:xfrm>
            <a:off x="6000750" y="3000375"/>
            <a:ext cx="3460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A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072313" y="2857500"/>
            <a:ext cx="3365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B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501063" y="3143250"/>
            <a:ext cx="34131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C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286625" y="1428750"/>
            <a:ext cx="3492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D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501063" y="1428750"/>
            <a:ext cx="3302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E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3331" name="Oval 35"/>
          <p:cNvSpPr>
            <a:spLocks noChangeArrowheads="1"/>
          </p:cNvSpPr>
          <p:nvPr/>
        </p:nvSpPr>
        <p:spPr bwMode="auto">
          <a:xfrm>
            <a:off x="4857750" y="189230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3332" name="Oval 36"/>
          <p:cNvSpPr>
            <a:spLocks noChangeArrowheads="1"/>
          </p:cNvSpPr>
          <p:nvPr/>
        </p:nvSpPr>
        <p:spPr bwMode="auto">
          <a:xfrm>
            <a:off x="5353050" y="2709863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3333" name="Straight Connector 37"/>
          <p:cNvCxnSpPr>
            <a:cxnSpLocks noChangeShapeType="1"/>
            <a:stCxn id="13332" idx="1"/>
            <a:endCxn id="13331" idx="5"/>
          </p:cNvCxnSpPr>
          <p:nvPr/>
        </p:nvCxnSpPr>
        <p:spPr bwMode="auto">
          <a:xfrm rot="16200000" flipV="1">
            <a:off x="4879975" y="2236788"/>
            <a:ext cx="665163" cy="34448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9" name="TextBox 38"/>
          <p:cNvSpPr txBox="1"/>
          <p:nvPr/>
        </p:nvSpPr>
        <p:spPr>
          <a:xfrm>
            <a:off x="5322888" y="2963863"/>
            <a:ext cx="355600" cy="401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687888" y="15621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F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z="4000" smtClean="0"/>
              <a:t>Súvislosť grafu - idea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endParaRPr lang="sk-SK" dirty="0" smtClean="0"/>
          </a:p>
          <a:p>
            <a:pPr eaLnBrk="1" hangingPunct="1">
              <a:buFont typeface="Arial" charset="0"/>
              <a:buChar char="•"/>
            </a:pPr>
            <a:endParaRPr lang="sk-SK" dirty="0" smtClean="0"/>
          </a:p>
          <a:p>
            <a:pPr eaLnBrk="1" hangingPunct="1">
              <a:buFont typeface="Arial" charset="0"/>
              <a:buChar char="•"/>
            </a:pPr>
            <a:endParaRPr lang="sk-SK" dirty="0" smtClean="0"/>
          </a:p>
          <a:p>
            <a:pPr eaLnBrk="1" hangingPunct="1">
              <a:buFont typeface="Arial" charset="0"/>
              <a:buChar char="•"/>
            </a:pPr>
            <a:endParaRPr lang="sk-SK" dirty="0" smtClean="0"/>
          </a:p>
          <a:p>
            <a:pPr eaLnBrk="1" hangingPunct="1"/>
            <a:r>
              <a:rPr lang="sk-SK" dirty="0" smtClean="0"/>
              <a:t>Idea algoritmu:</a:t>
            </a:r>
          </a:p>
          <a:p>
            <a:pPr lvl="1" eaLnBrk="1" hangingPunct="1"/>
            <a:r>
              <a:rPr lang="sk-SK" dirty="0" smtClean="0"/>
              <a:t>zistiť, či sa z nejakého vrcholu grafu vieme dostať do všetkých ostatných – </a:t>
            </a:r>
            <a:r>
              <a:rPr lang="sk-SK" b="1" dirty="0" smtClean="0">
                <a:solidFill>
                  <a:srgbClr val="FF0000"/>
                </a:solidFill>
              </a:rPr>
              <a:t>systematické prehľadávanie grafu</a:t>
            </a:r>
          </a:p>
          <a:p>
            <a:pPr lvl="1" eaLnBrk="1" hangingPunct="1"/>
            <a:r>
              <a:rPr lang="sk-SK" dirty="0" smtClean="0"/>
              <a:t>„implementácia“: po navštívení </a:t>
            </a:r>
            <a:r>
              <a:rPr lang="en-US" dirty="0" smtClean="0"/>
              <a:t>ka</a:t>
            </a:r>
            <a:r>
              <a:rPr lang="sk-SK" dirty="0" err="1" smtClean="0"/>
              <a:t>ždého</a:t>
            </a:r>
            <a:r>
              <a:rPr lang="sk-SK" dirty="0" smtClean="0"/>
              <a:t> vrcholu navštívime </a:t>
            </a:r>
            <a:r>
              <a:rPr lang="sk-SK" b="1" dirty="0" smtClean="0"/>
              <a:t>aj</a:t>
            </a:r>
            <a:r>
              <a:rPr lang="sk-SK" dirty="0" smtClean="0"/>
              <a:t> </a:t>
            </a:r>
            <a:r>
              <a:rPr lang="sk-SK" b="1" dirty="0" smtClean="0"/>
              <a:t>všetkých</a:t>
            </a:r>
            <a:r>
              <a:rPr lang="sk-SK" dirty="0" smtClean="0"/>
              <a:t> jeho susedov</a:t>
            </a:r>
          </a:p>
        </p:txBody>
      </p:sp>
      <p:sp>
        <p:nvSpPr>
          <p:cNvPr id="14340" name="Oval 33"/>
          <p:cNvSpPr>
            <a:spLocks noChangeArrowheads="1"/>
          </p:cNvSpPr>
          <p:nvPr/>
        </p:nvSpPr>
        <p:spPr bwMode="auto">
          <a:xfrm>
            <a:off x="5286375" y="2678113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4341" name="Oval 34"/>
          <p:cNvSpPr>
            <a:spLocks noChangeArrowheads="1"/>
          </p:cNvSpPr>
          <p:nvPr/>
        </p:nvSpPr>
        <p:spPr bwMode="auto">
          <a:xfrm>
            <a:off x="4143375" y="274955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4342" name="Oval 35"/>
          <p:cNvSpPr>
            <a:spLocks noChangeArrowheads="1"/>
          </p:cNvSpPr>
          <p:nvPr/>
        </p:nvSpPr>
        <p:spPr bwMode="auto">
          <a:xfrm>
            <a:off x="5357813" y="189230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14343" name="Oval 36"/>
          <p:cNvSpPr>
            <a:spLocks noChangeArrowheads="1"/>
          </p:cNvSpPr>
          <p:nvPr/>
        </p:nvSpPr>
        <p:spPr bwMode="auto">
          <a:xfrm>
            <a:off x="6500813" y="189230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4344" name="Oval 37"/>
          <p:cNvSpPr>
            <a:spLocks noChangeArrowheads="1"/>
          </p:cNvSpPr>
          <p:nvPr/>
        </p:nvSpPr>
        <p:spPr bwMode="auto">
          <a:xfrm>
            <a:off x="6532563" y="292417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4345" name="Straight Connector 38"/>
          <p:cNvCxnSpPr>
            <a:cxnSpLocks noChangeShapeType="1"/>
            <a:stCxn id="14341" idx="7"/>
            <a:endCxn id="14342" idx="2"/>
          </p:cNvCxnSpPr>
          <p:nvPr/>
        </p:nvCxnSpPr>
        <p:spPr bwMode="auto">
          <a:xfrm rot="5400000" flipH="1" flipV="1">
            <a:off x="4451351" y="1874837"/>
            <a:ext cx="781050" cy="10318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4346" name="Straight Connector 39"/>
          <p:cNvCxnSpPr>
            <a:cxnSpLocks noChangeShapeType="1"/>
            <a:stCxn id="14342" idx="6"/>
            <a:endCxn id="14343" idx="2"/>
          </p:cNvCxnSpPr>
          <p:nvPr/>
        </p:nvCxnSpPr>
        <p:spPr bwMode="auto">
          <a:xfrm>
            <a:off x="5572125" y="2000250"/>
            <a:ext cx="928688" cy="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4347" name="Straight Connector 40"/>
          <p:cNvCxnSpPr>
            <a:cxnSpLocks noChangeShapeType="1"/>
            <a:stCxn id="14340" idx="7"/>
            <a:endCxn id="14342" idx="4"/>
          </p:cNvCxnSpPr>
          <p:nvPr/>
        </p:nvCxnSpPr>
        <p:spPr bwMode="auto">
          <a:xfrm rot="16200000" flipV="1">
            <a:off x="5165726" y="2406650"/>
            <a:ext cx="603250" cy="31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4348" name="Straight Connector 41"/>
          <p:cNvCxnSpPr>
            <a:cxnSpLocks noChangeShapeType="1"/>
            <a:stCxn id="14340" idx="6"/>
            <a:endCxn id="14344" idx="2"/>
          </p:cNvCxnSpPr>
          <p:nvPr/>
        </p:nvCxnSpPr>
        <p:spPr bwMode="auto">
          <a:xfrm>
            <a:off x="5500688" y="2786063"/>
            <a:ext cx="1031875" cy="2460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4349" name="Straight Connector 42"/>
          <p:cNvCxnSpPr>
            <a:cxnSpLocks noChangeShapeType="1"/>
            <a:stCxn id="14344" idx="0"/>
            <a:endCxn id="14343" idx="4"/>
          </p:cNvCxnSpPr>
          <p:nvPr/>
        </p:nvCxnSpPr>
        <p:spPr bwMode="auto">
          <a:xfrm rot="16200000" flipV="1">
            <a:off x="6215063" y="2500313"/>
            <a:ext cx="817562" cy="301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44" name="TextBox 43"/>
          <p:cNvSpPr txBox="1"/>
          <p:nvPr/>
        </p:nvSpPr>
        <p:spPr>
          <a:xfrm>
            <a:off x="4000500" y="3035300"/>
            <a:ext cx="346075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A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072063" y="2892425"/>
            <a:ext cx="33655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B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500813" y="3178175"/>
            <a:ext cx="341312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C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86375" y="1463675"/>
            <a:ext cx="34925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D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500813" y="1463675"/>
            <a:ext cx="33020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E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4355" name="Oval 48"/>
          <p:cNvSpPr>
            <a:spLocks noChangeArrowheads="1"/>
          </p:cNvSpPr>
          <p:nvPr/>
        </p:nvSpPr>
        <p:spPr bwMode="auto">
          <a:xfrm>
            <a:off x="2857500" y="1928813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4356" name="Oval 49"/>
          <p:cNvSpPr>
            <a:spLocks noChangeArrowheads="1"/>
          </p:cNvSpPr>
          <p:nvPr/>
        </p:nvSpPr>
        <p:spPr bwMode="auto">
          <a:xfrm>
            <a:off x="3352800" y="274637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4357" name="Straight Connector 50"/>
          <p:cNvCxnSpPr>
            <a:cxnSpLocks noChangeShapeType="1"/>
            <a:stCxn id="14356" idx="1"/>
            <a:endCxn id="14355" idx="5"/>
          </p:cNvCxnSpPr>
          <p:nvPr/>
        </p:nvCxnSpPr>
        <p:spPr bwMode="auto">
          <a:xfrm rot="16200000" flipV="1">
            <a:off x="2878932" y="2272506"/>
            <a:ext cx="666750" cy="34448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2" name="TextBox 51"/>
          <p:cNvSpPr txBox="1"/>
          <p:nvPr/>
        </p:nvSpPr>
        <p:spPr>
          <a:xfrm>
            <a:off x="3321050" y="3000375"/>
            <a:ext cx="35718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G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87638" y="1598613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F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P</a:t>
            </a:r>
            <a:r>
              <a:rPr lang="en-US" smtClean="0"/>
              <a:t>reh</a:t>
            </a:r>
            <a:r>
              <a:rPr lang="sk-SK" smtClean="0"/>
              <a:t>ľadávanie do šírky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Pracuje vo fázach:</a:t>
            </a:r>
          </a:p>
          <a:p>
            <a:pPr lvl="1" eaLnBrk="1" hangingPunct="1"/>
            <a:r>
              <a:rPr lang="sk-SK" dirty="0" smtClean="0"/>
              <a:t>v každej fáze </a:t>
            </a:r>
            <a:r>
              <a:rPr lang="sk-SK" b="1" dirty="0" smtClean="0"/>
              <a:t>navštívime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F0000"/>
                </a:solidFill>
              </a:rPr>
              <a:t>nenavštívených susedov</a:t>
            </a:r>
            <a:r>
              <a:rPr lang="sk-SK" dirty="0" smtClean="0"/>
              <a:t>, tých vrcholov, ktoré boli </a:t>
            </a:r>
            <a:r>
              <a:rPr lang="sk-SK" b="1" dirty="0" smtClean="0"/>
              <a:t>po prvý krát navštívené </a:t>
            </a:r>
            <a:r>
              <a:rPr lang="sk-SK" dirty="0" smtClean="0"/>
              <a:t>v predchádzajúcej fáze</a:t>
            </a:r>
          </a:p>
        </p:txBody>
      </p:sp>
      <p:sp>
        <p:nvSpPr>
          <p:cNvPr id="15364" name="Oval 3"/>
          <p:cNvSpPr>
            <a:spLocks noChangeArrowheads="1"/>
          </p:cNvSpPr>
          <p:nvPr/>
        </p:nvSpPr>
        <p:spPr bwMode="auto">
          <a:xfrm>
            <a:off x="4500563" y="4929188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5365" name="Oval 4"/>
          <p:cNvSpPr>
            <a:spLocks noChangeArrowheads="1"/>
          </p:cNvSpPr>
          <p:nvPr/>
        </p:nvSpPr>
        <p:spPr bwMode="auto">
          <a:xfrm>
            <a:off x="3143250" y="4357688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4572000" y="371475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15367" name="Oval 6"/>
          <p:cNvSpPr>
            <a:spLocks noChangeArrowheads="1"/>
          </p:cNvSpPr>
          <p:nvPr/>
        </p:nvSpPr>
        <p:spPr bwMode="auto">
          <a:xfrm>
            <a:off x="7000875" y="4357688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5368" name="Oval 7"/>
          <p:cNvSpPr>
            <a:spLocks noChangeArrowheads="1"/>
          </p:cNvSpPr>
          <p:nvPr/>
        </p:nvSpPr>
        <p:spPr bwMode="auto">
          <a:xfrm>
            <a:off x="5929313" y="53578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5369" name="Straight Connector 8"/>
          <p:cNvCxnSpPr>
            <a:cxnSpLocks noChangeShapeType="1"/>
            <a:stCxn id="15365" idx="7"/>
            <a:endCxn id="15366" idx="2"/>
          </p:cNvCxnSpPr>
          <p:nvPr/>
        </p:nvCxnSpPr>
        <p:spPr bwMode="auto">
          <a:xfrm rot="5400000" flipH="1" flipV="1">
            <a:off x="3665538" y="3482975"/>
            <a:ext cx="566738" cy="124618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70" name="Straight Connector 9"/>
          <p:cNvCxnSpPr>
            <a:cxnSpLocks noChangeShapeType="1"/>
            <a:stCxn id="15366" idx="6"/>
            <a:endCxn id="15367" idx="2"/>
          </p:cNvCxnSpPr>
          <p:nvPr/>
        </p:nvCxnSpPr>
        <p:spPr bwMode="auto">
          <a:xfrm>
            <a:off x="4786313" y="3822700"/>
            <a:ext cx="2214562" cy="6429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71" name="Straight Connector 10"/>
          <p:cNvCxnSpPr>
            <a:cxnSpLocks noChangeShapeType="1"/>
            <a:stCxn id="15364" idx="0"/>
            <a:endCxn id="15366" idx="4"/>
          </p:cNvCxnSpPr>
          <p:nvPr/>
        </p:nvCxnSpPr>
        <p:spPr bwMode="auto">
          <a:xfrm rot="5400000" flipH="1" flipV="1">
            <a:off x="4144169" y="4393407"/>
            <a:ext cx="1000125" cy="714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72" name="Straight Connector 11"/>
          <p:cNvCxnSpPr>
            <a:cxnSpLocks noChangeShapeType="1"/>
            <a:stCxn id="15368" idx="0"/>
            <a:endCxn id="15367" idx="4"/>
          </p:cNvCxnSpPr>
          <p:nvPr/>
        </p:nvCxnSpPr>
        <p:spPr bwMode="auto">
          <a:xfrm rot="5400000" flipH="1" flipV="1">
            <a:off x="6180137" y="4429126"/>
            <a:ext cx="785813" cy="10715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73" name="Straight Connector 36"/>
          <p:cNvCxnSpPr>
            <a:cxnSpLocks noChangeShapeType="1"/>
            <a:stCxn id="15364" idx="6"/>
            <a:endCxn id="15368" idx="1"/>
          </p:cNvCxnSpPr>
          <p:nvPr/>
        </p:nvCxnSpPr>
        <p:spPr bwMode="auto">
          <a:xfrm>
            <a:off x="4714875" y="5037138"/>
            <a:ext cx="1246188" cy="35242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5374" name="Oval 42"/>
          <p:cNvSpPr>
            <a:spLocks noChangeArrowheads="1"/>
          </p:cNvSpPr>
          <p:nvPr/>
        </p:nvSpPr>
        <p:spPr bwMode="auto">
          <a:xfrm>
            <a:off x="3071813" y="5500688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5375" name="Straight Connector 43"/>
          <p:cNvCxnSpPr>
            <a:cxnSpLocks noChangeShapeType="1"/>
            <a:stCxn id="15374" idx="0"/>
            <a:endCxn id="15365" idx="4"/>
          </p:cNvCxnSpPr>
          <p:nvPr/>
        </p:nvCxnSpPr>
        <p:spPr bwMode="auto">
          <a:xfrm rot="5400000" flipH="1" flipV="1">
            <a:off x="2749550" y="5000625"/>
            <a:ext cx="928688" cy="714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76" name="Straight Connector 46"/>
          <p:cNvCxnSpPr>
            <a:cxnSpLocks noChangeShapeType="1"/>
            <a:stCxn id="15374" idx="7"/>
            <a:endCxn id="15364" idx="2"/>
          </p:cNvCxnSpPr>
          <p:nvPr/>
        </p:nvCxnSpPr>
        <p:spPr bwMode="auto">
          <a:xfrm rot="5400000" flipH="1" flipV="1">
            <a:off x="3629819" y="4661694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7" name="Oval 5"/>
          <p:cNvSpPr>
            <a:spLocks noChangeArrowheads="1"/>
          </p:cNvSpPr>
          <p:nvPr/>
        </p:nvSpPr>
        <p:spPr bwMode="auto">
          <a:xfrm>
            <a:off x="2783456" y="3504841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18" name="Straight Connector 8"/>
          <p:cNvCxnSpPr>
            <a:cxnSpLocks noChangeShapeType="1"/>
            <a:stCxn id="17" idx="6"/>
            <a:endCxn id="15366" idx="1"/>
          </p:cNvCxnSpPr>
          <p:nvPr/>
        </p:nvCxnSpPr>
        <p:spPr bwMode="auto">
          <a:xfrm>
            <a:off x="2997769" y="3611998"/>
            <a:ext cx="1605616" cy="1341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1693652" y="3545098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17" idx="2"/>
          </p:cNvCxnSpPr>
          <p:nvPr/>
        </p:nvCxnSpPr>
        <p:spPr bwMode="auto">
          <a:xfrm flipV="1">
            <a:off x="1907965" y="3611998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P</a:t>
            </a:r>
            <a:r>
              <a:rPr lang="en-US" smtClean="0"/>
              <a:t>reh</a:t>
            </a:r>
            <a:r>
              <a:rPr lang="sk-SK" smtClean="0"/>
              <a:t>ľadávanie do šírky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Pracuje vo fázach:</a:t>
            </a:r>
          </a:p>
          <a:p>
            <a:pPr lvl="1" eaLnBrk="1" hangingPunct="1"/>
            <a:r>
              <a:rPr lang="sk-SK" dirty="0" smtClean="0"/>
              <a:t>v každej fáze </a:t>
            </a:r>
            <a:r>
              <a:rPr lang="sk-SK" b="1" dirty="0" smtClean="0"/>
              <a:t>navštívime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F0000"/>
                </a:solidFill>
              </a:rPr>
              <a:t>nenavštívených susedov</a:t>
            </a:r>
            <a:r>
              <a:rPr lang="sk-SK" dirty="0" smtClean="0"/>
              <a:t>, tých vrcholov, ktoré boli </a:t>
            </a:r>
            <a:r>
              <a:rPr lang="sk-SK" b="1" dirty="0" smtClean="0"/>
              <a:t>po prvý krát navštívené </a:t>
            </a:r>
            <a:r>
              <a:rPr lang="sk-SK" dirty="0" smtClean="0"/>
              <a:t>v predchádzajúcej fáze</a:t>
            </a:r>
          </a:p>
        </p:txBody>
      </p:sp>
      <p:sp>
        <p:nvSpPr>
          <p:cNvPr id="16388" name="Oval 3"/>
          <p:cNvSpPr>
            <a:spLocks noChangeArrowheads="1"/>
          </p:cNvSpPr>
          <p:nvPr/>
        </p:nvSpPr>
        <p:spPr bwMode="auto">
          <a:xfrm>
            <a:off x="4500563" y="4929188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6389" name="Oval 4"/>
          <p:cNvSpPr>
            <a:spLocks noChangeArrowheads="1"/>
          </p:cNvSpPr>
          <p:nvPr/>
        </p:nvSpPr>
        <p:spPr bwMode="auto">
          <a:xfrm>
            <a:off x="3143250" y="4357688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6390" name="Oval 5"/>
          <p:cNvSpPr>
            <a:spLocks noChangeArrowheads="1"/>
          </p:cNvSpPr>
          <p:nvPr/>
        </p:nvSpPr>
        <p:spPr bwMode="auto">
          <a:xfrm>
            <a:off x="4572000" y="371475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16391" name="Oval 6"/>
          <p:cNvSpPr>
            <a:spLocks noChangeArrowheads="1"/>
          </p:cNvSpPr>
          <p:nvPr/>
        </p:nvSpPr>
        <p:spPr bwMode="auto">
          <a:xfrm>
            <a:off x="7000875" y="4357688"/>
            <a:ext cx="214313" cy="214312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6392" name="Oval 7"/>
          <p:cNvSpPr>
            <a:spLocks noChangeArrowheads="1"/>
          </p:cNvSpPr>
          <p:nvPr/>
        </p:nvSpPr>
        <p:spPr bwMode="auto">
          <a:xfrm>
            <a:off x="5929313" y="53578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6393" name="Straight Connector 8"/>
          <p:cNvCxnSpPr>
            <a:cxnSpLocks noChangeShapeType="1"/>
            <a:stCxn id="16389" idx="7"/>
            <a:endCxn id="16390" idx="2"/>
          </p:cNvCxnSpPr>
          <p:nvPr/>
        </p:nvCxnSpPr>
        <p:spPr bwMode="auto">
          <a:xfrm rot="5400000" flipH="1" flipV="1">
            <a:off x="3665538" y="3482975"/>
            <a:ext cx="566738" cy="124618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394" name="Straight Connector 9"/>
          <p:cNvCxnSpPr>
            <a:cxnSpLocks noChangeShapeType="1"/>
            <a:stCxn id="16390" idx="6"/>
            <a:endCxn id="16391" idx="2"/>
          </p:cNvCxnSpPr>
          <p:nvPr/>
        </p:nvCxnSpPr>
        <p:spPr bwMode="auto">
          <a:xfrm>
            <a:off x="4786313" y="3822700"/>
            <a:ext cx="2214562" cy="6429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395" name="Straight Connector 10"/>
          <p:cNvCxnSpPr>
            <a:cxnSpLocks noChangeShapeType="1"/>
            <a:stCxn id="16388" idx="0"/>
            <a:endCxn id="16390" idx="4"/>
          </p:cNvCxnSpPr>
          <p:nvPr/>
        </p:nvCxnSpPr>
        <p:spPr bwMode="auto">
          <a:xfrm rot="5400000" flipH="1" flipV="1">
            <a:off x="4144169" y="4393407"/>
            <a:ext cx="1000125" cy="714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396" name="Straight Connector 11"/>
          <p:cNvCxnSpPr>
            <a:cxnSpLocks noChangeShapeType="1"/>
            <a:stCxn id="16392" idx="0"/>
            <a:endCxn id="16391" idx="4"/>
          </p:cNvCxnSpPr>
          <p:nvPr/>
        </p:nvCxnSpPr>
        <p:spPr bwMode="auto">
          <a:xfrm rot="5400000" flipH="1" flipV="1">
            <a:off x="6180137" y="4429126"/>
            <a:ext cx="785813" cy="10715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397" name="Straight Connector 36"/>
          <p:cNvCxnSpPr>
            <a:cxnSpLocks noChangeShapeType="1"/>
            <a:stCxn id="16388" idx="6"/>
            <a:endCxn id="16392" idx="1"/>
          </p:cNvCxnSpPr>
          <p:nvPr/>
        </p:nvCxnSpPr>
        <p:spPr bwMode="auto">
          <a:xfrm>
            <a:off x="4714875" y="5037138"/>
            <a:ext cx="1246188" cy="35242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6398" name="Oval 42"/>
          <p:cNvSpPr>
            <a:spLocks noChangeArrowheads="1"/>
          </p:cNvSpPr>
          <p:nvPr/>
        </p:nvSpPr>
        <p:spPr bwMode="auto">
          <a:xfrm>
            <a:off x="3071813" y="5500688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6399" name="Straight Connector 43"/>
          <p:cNvCxnSpPr>
            <a:cxnSpLocks noChangeShapeType="1"/>
            <a:stCxn id="16398" idx="0"/>
            <a:endCxn id="16389" idx="4"/>
          </p:cNvCxnSpPr>
          <p:nvPr/>
        </p:nvCxnSpPr>
        <p:spPr bwMode="auto">
          <a:xfrm rot="5400000" flipH="1" flipV="1">
            <a:off x="2749550" y="5000625"/>
            <a:ext cx="928688" cy="714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00" name="Straight Connector 46"/>
          <p:cNvCxnSpPr>
            <a:cxnSpLocks noChangeShapeType="1"/>
            <a:stCxn id="16398" idx="7"/>
            <a:endCxn id="16388" idx="2"/>
          </p:cNvCxnSpPr>
          <p:nvPr/>
        </p:nvCxnSpPr>
        <p:spPr bwMode="auto">
          <a:xfrm rot="5400000" flipH="1" flipV="1">
            <a:off x="3629819" y="4661694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0" name="TextBox 49"/>
          <p:cNvSpPr txBox="1"/>
          <p:nvPr/>
        </p:nvSpPr>
        <p:spPr>
          <a:xfrm>
            <a:off x="7000875" y="392906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0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Oval 5"/>
          <p:cNvSpPr>
            <a:spLocks noChangeArrowheads="1"/>
          </p:cNvSpPr>
          <p:nvPr/>
        </p:nvSpPr>
        <p:spPr bwMode="auto">
          <a:xfrm>
            <a:off x="2783456" y="3504841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19" name="Straight Connector 8"/>
          <p:cNvCxnSpPr>
            <a:cxnSpLocks noChangeShapeType="1"/>
            <a:stCxn id="18" idx="6"/>
            <a:endCxn id="16390" idx="1"/>
          </p:cNvCxnSpPr>
          <p:nvPr/>
        </p:nvCxnSpPr>
        <p:spPr bwMode="auto">
          <a:xfrm>
            <a:off x="2997769" y="3611998"/>
            <a:ext cx="1605616" cy="1341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" name="Oval 5"/>
          <p:cNvSpPr>
            <a:spLocks noChangeArrowheads="1"/>
          </p:cNvSpPr>
          <p:nvPr/>
        </p:nvSpPr>
        <p:spPr bwMode="auto">
          <a:xfrm>
            <a:off x="1693652" y="3545098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1" name="Straight Connector 8"/>
          <p:cNvCxnSpPr>
            <a:cxnSpLocks noChangeShapeType="1"/>
            <a:stCxn id="20" idx="6"/>
            <a:endCxn id="18" idx="2"/>
          </p:cNvCxnSpPr>
          <p:nvPr/>
        </p:nvCxnSpPr>
        <p:spPr bwMode="auto">
          <a:xfrm flipV="1">
            <a:off x="1907965" y="3611998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P</a:t>
            </a:r>
            <a:r>
              <a:rPr lang="en-US" smtClean="0"/>
              <a:t>reh</a:t>
            </a:r>
            <a:r>
              <a:rPr lang="sk-SK" smtClean="0"/>
              <a:t>ľadávanie do šírky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Pracuje vo fázach:</a:t>
            </a:r>
          </a:p>
          <a:p>
            <a:pPr lvl="1" eaLnBrk="1" hangingPunct="1"/>
            <a:r>
              <a:rPr lang="sk-SK" dirty="0" smtClean="0"/>
              <a:t>v každej fáze </a:t>
            </a:r>
            <a:r>
              <a:rPr lang="sk-SK" b="1" dirty="0" smtClean="0"/>
              <a:t>navštívime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F0000"/>
                </a:solidFill>
              </a:rPr>
              <a:t>nenavštívených susedov</a:t>
            </a:r>
            <a:r>
              <a:rPr lang="sk-SK" dirty="0" smtClean="0"/>
              <a:t>, tých vrcholov, ktoré boli </a:t>
            </a:r>
            <a:r>
              <a:rPr lang="sk-SK" b="1" dirty="0" smtClean="0"/>
              <a:t>po prvý krát navštívené </a:t>
            </a:r>
            <a:r>
              <a:rPr lang="sk-SK" dirty="0" smtClean="0"/>
              <a:t>v predchádzajúcej fáze</a:t>
            </a:r>
          </a:p>
        </p:txBody>
      </p:sp>
      <p:sp>
        <p:nvSpPr>
          <p:cNvPr id="17412" name="Oval 3"/>
          <p:cNvSpPr>
            <a:spLocks noChangeArrowheads="1"/>
          </p:cNvSpPr>
          <p:nvPr/>
        </p:nvSpPr>
        <p:spPr bwMode="auto">
          <a:xfrm>
            <a:off x="4500563" y="4929188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7413" name="Oval 4"/>
          <p:cNvSpPr>
            <a:spLocks noChangeArrowheads="1"/>
          </p:cNvSpPr>
          <p:nvPr/>
        </p:nvSpPr>
        <p:spPr bwMode="auto">
          <a:xfrm>
            <a:off x="3143250" y="4357688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7414" name="Oval 5"/>
          <p:cNvSpPr>
            <a:spLocks noChangeArrowheads="1"/>
          </p:cNvSpPr>
          <p:nvPr/>
        </p:nvSpPr>
        <p:spPr bwMode="auto">
          <a:xfrm>
            <a:off x="4572000" y="3714750"/>
            <a:ext cx="214313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17415" name="Oval 6"/>
          <p:cNvSpPr>
            <a:spLocks noChangeArrowheads="1"/>
          </p:cNvSpPr>
          <p:nvPr/>
        </p:nvSpPr>
        <p:spPr bwMode="auto">
          <a:xfrm>
            <a:off x="7000875" y="43576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7416" name="Oval 7"/>
          <p:cNvSpPr>
            <a:spLocks noChangeArrowheads="1"/>
          </p:cNvSpPr>
          <p:nvPr/>
        </p:nvSpPr>
        <p:spPr bwMode="auto">
          <a:xfrm>
            <a:off x="5929313" y="5357813"/>
            <a:ext cx="214312" cy="214312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7417" name="Straight Connector 8"/>
          <p:cNvCxnSpPr>
            <a:cxnSpLocks noChangeShapeType="1"/>
            <a:stCxn id="17413" idx="7"/>
            <a:endCxn id="17414" idx="2"/>
          </p:cNvCxnSpPr>
          <p:nvPr/>
        </p:nvCxnSpPr>
        <p:spPr bwMode="auto">
          <a:xfrm rot="5400000" flipH="1" flipV="1">
            <a:off x="3665538" y="3482975"/>
            <a:ext cx="566738" cy="124618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7418" name="Straight Connector 9"/>
          <p:cNvCxnSpPr>
            <a:cxnSpLocks noChangeShapeType="1"/>
            <a:stCxn id="17414" idx="6"/>
            <a:endCxn id="17415" idx="2"/>
          </p:cNvCxnSpPr>
          <p:nvPr/>
        </p:nvCxnSpPr>
        <p:spPr bwMode="auto">
          <a:xfrm>
            <a:off x="4786313" y="3822700"/>
            <a:ext cx="2214562" cy="6429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7419" name="Straight Connector 10"/>
          <p:cNvCxnSpPr>
            <a:cxnSpLocks noChangeShapeType="1"/>
            <a:stCxn id="17412" idx="0"/>
            <a:endCxn id="17414" idx="4"/>
          </p:cNvCxnSpPr>
          <p:nvPr/>
        </p:nvCxnSpPr>
        <p:spPr bwMode="auto">
          <a:xfrm rot="5400000" flipH="1" flipV="1">
            <a:off x="4144169" y="4393407"/>
            <a:ext cx="1000125" cy="714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7420" name="Straight Connector 11"/>
          <p:cNvCxnSpPr>
            <a:cxnSpLocks noChangeShapeType="1"/>
            <a:stCxn id="17416" idx="0"/>
            <a:endCxn id="17415" idx="4"/>
          </p:cNvCxnSpPr>
          <p:nvPr/>
        </p:nvCxnSpPr>
        <p:spPr bwMode="auto">
          <a:xfrm rot="5400000" flipH="1" flipV="1">
            <a:off x="6180137" y="4429126"/>
            <a:ext cx="785813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7421" name="Straight Connector 36"/>
          <p:cNvCxnSpPr>
            <a:cxnSpLocks noChangeShapeType="1"/>
            <a:stCxn id="17412" idx="6"/>
            <a:endCxn id="17416" idx="1"/>
          </p:cNvCxnSpPr>
          <p:nvPr/>
        </p:nvCxnSpPr>
        <p:spPr bwMode="auto">
          <a:xfrm>
            <a:off x="4714875" y="5037138"/>
            <a:ext cx="1246188" cy="35242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7422" name="Oval 42"/>
          <p:cNvSpPr>
            <a:spLocks noChangeArrowheads="1"/>
          </p:cNvSpPr>
          <p:nvPr/>
        </p:nvSpPr>
        <p:spPr bwMode="auto">
          <a:xfrm>
            <a:off x="3071813" y="5500688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7423" name="Straight Connector 43"/>
          <p:cNvCxnSpPr>
            <a:cxnSpLocks noChangeShapeType="1"/>
            <a:stCxn id="17422" idx="0"/>
            <a:endCxn id="17413" idx="4"/>
          </p:cNvCxnSpPr>
          <p:nvPr/>
        </p:nvCxnSpPr>
        <p:spPr bwMode="auto">
          <a:xfrm rot="5400000" flipH="1" flipV="1">
            <a:off x="2749550" y="5000625"/>
            <a:ext cx="928688" cy="714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7424" name="Straight Connector 46"/>
          <p:cNvCxnSpPr>
            <a:cxnSpLocks noChangeShapeType="1"/>
            <a:stCxn id="17422" idx="7"/>
            <a:endCxn id="17412" idx="2"/>
          </p:cNvCxnSpPr>
          <p:nvPr/>
        </p:nvCxnSpPr>
        <p:spPr bwMode="auto">
          <a:xfrm rot="5400000" flipH="1" flipV="1">
            <a:off x="3629819" y="4661694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0" name="TextBox 49"/>
          <p:cNvSpPr txBox="1"/>
          <p:nvPr/>
        </p:nvSpPr>
        <p:spPr>
          <a:xfrm>
            <a:off x="7000875" y="392906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0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929313" y="5643563"/>
            <a:ext cx="3349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572000" y="3286125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4313" y="4857750"/>
            <a:ext cx="257175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dirty="0">
                <a:solidFill>
                  <a:srgbClr val="FF0000"/>
                </a:solidFill>
                <a:latin typeface="+mn-lt"/>
                <a:ea typeface="MS Gothic" charset="-128"/>
              </a:rPr>
              <a:t>Červené hrany sú hrany, po ktorých vrchol prvý krát navštívime</a:t>
            </a:r>
          </a:p>
        </p:txBody>
      </p:sp>
      <p:sp>
        <p:nvSpPr>
          <p:cNvPr id="21" name="Oval 5"/>
          <p:cNvSpPr>
            <a:spLocks noChangeArrowheads="1"/>
          </p:cNvSpPr>
          <p:nvPr/>
        </p:nvSpPr>
        <p:spPr bwMode="auto">
          <a:xfrm>
            <a:off x="2783456" y="3504841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2" name="Straight Connector 8"/>
          <p:cNvCxnSpPr>
            <a:cxnSpLocks noChangeShapeType="1"/>
            <a:stCxn id="21" idx="6"/>
            <a:endCxn id="17414" idx="1"/>
          </p:cNvCxnSpPr>
          <p:nvPr/>
        </p:nvCxnSpPr>
        <p:spPr bwMode="auto">
          <a:xfrm>
            <a:off x="2997769" y="3611998"/>
            <a:ext cx="1605616" cy="1341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1693652" y="3545098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1" idx="2"/>
          </p:cNvCxnSpPr>
          <p:nvPr/>
        </p:nvCxnSpPr>
        <p:spPr bwMode="auto">
          <a:xfrm flipV="1">
            <a:off x="1907965" y="3611998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P</a:t>
            </a:r>
            <a:r>
              <a:rPr lang="en-US" smtClean="0"/>
              <a:t>reh</a:t>
            </a:r>
            <a:r>
              <a:rPr lang="sk-SK" smtClean="0"/>
              <a:t>ľadávanie do šírky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Pracuje vo fázach:</a:t>
            </a:r>
          </a:p>
          <a:p>
            <a:pPr lvl="1" eaLnBrk="1" hangingPunct="1"/>
            <a:r>
              <a:rPr lang="sk-SK" dirty="0" smtClean="0"/>
              <a:t>v každej fáze </a:t>
            </a:r>
            <a:r>
              <a:rPr lang="sk-SK" b="1" dirty="0" smtClean="0"/>
              <a:t>navštívime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F0000"/>
                </a:solidFill>
              </a:rPr>
              <a:t>nenavštívených susedov</a:t>
            </a:r>
            <a:r>
              <a:rPr lang="sk-SK" dirty="0" smtClean="0"/>
              <a:t>, tých vrcholov, ktoré boli </a:t>
            </a:r>
            <a:r>
              <a:rPr lang="sk-SK" b="1" dirty="0" smtClean="0"/>
              <a:t>po prvý krát navštívené </a:t>
            </a:r>
            <a:r>
              <a:rPr lang="sk-SK" dirty="0" smtClean="0"/>
              <a:t>v predchádzajúcej fáze</a:t>
            </a:r>
          </a:p>
        </p:txBody>
      </p:sp>
      <p:sp>
        <p:nvSpPr>
          <p:cNvPr id="18436" name="Oval 3"/>
          <p:cNvSpPr>
            <a:spLocks noChangeArrowheads="1"/>
          </p:cNvSpPr>
          <p:nvPr/>
        </p:nvSpPr>
        <p:spPr bwMode="auto">
          <a:xfrm>
            <a:off x="4500563" y="4929188"/>
            <a:ext cx="214312" cy="214312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8437" name="Oval 4"/>
          <p:cNvSpPr>
            <a:spLocks noChangeArrowheads="1"/>
          </p:cNvSpPr>
          <p:nvPr/>
        </p:nvSpPr>
        <p:spPr bwMode="auto">
          <a:xfrm>
            <a:off x="3143250" y="4357688"/>
            <a:ext cx="214313" cy="214312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8438" name="Oval 5"/>
          <p:cNvSpPr>
            <a:spLocks noChangeArrowheads="1"/>
          </p:cNvSpPr>
          <p:nvPr/>
        </p:nvSpPr>
        <p:spPr bwMode="auto">
          <a:xfrm>
            <a:off x="4572000" y="3714750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18439" name="Oval 6"/>
          <p:cNvSpPr>
            <a:spLocks noChangeArrowheads="1"/>
          </p:cNvSpPr>
          <p:nvPr/>
        </p:nvSpPr>
        <p:spPr bwMode="auto">
          <a:xfrm>
            <a:off x="7000875" y="43576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8440" name="Oval 7"/>
          <p:cNvSpPr>
            <a:spLocks noChangeArrowheads="1"/>
          </p:cNvSpPr>
          <p:nvPr/>
        </p:nvSpPr>
        <p:spPr bwMode="auto">
          <a:xfrm>
            <a:off x="5929313" y="53578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8441" name="Straight Connector 8"/>
          <p:cNvCxnSpPr>
            <a:cxnSpLocks noChangeShapeType="1"/>
            <a:stCxn id="18437" idx="7"/>
            <a:endCxn id="18438" idx="2"/>
          </p:cNvCxnSpPr>
          <p:nvPr/>
        </p:nvCxnSpPr>
        <p:spPr bwMode="auto">
          <a:xfrm rot="5400000" flipH="1" flipV="1">
            <a:off x="3665538" y="3482975"/>
            <a:ext cx="566738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8442" name="Straight Connector 9"/>
          <p:cNvCxnSpPr>
            <a:cxnSpLocks noChangeShapeType="1"/>
            <a:stCxn id="18438" idx="6"/>
            <a:endCxn id="18439" idx="2"/>
          </p:cNvCxnSpPr>
          <p:nvPr/>
        </p:nvCxnSpPr>
        <p:spPr bwMode="auto">
          <a:xfrm>
            <a:off x="4786313" y="3822700"/>
            <a:ext cx="2214562" cy="6429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8443" name="Straight Connector 10"/>
          <p:cNvCxnSpPr>
            <a:cxnSpLocks noChangeShapeType="1"/>
            <a:stCxn id="18436" idx="0"/>
            <a:endCxn id="18438" idx="4"/>
          </p:cNvCxnSpPr>
          <p:nvPr/>
        </p:nvCxnSpPr>
        <p:spPr bwMode="auto">
          <a:xfrm rot="5400000" flipH="1" flipV="1">
            <a:off x="4144169" y="4393407"/>
            <a:ext cx="1000125" cy="714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8444" name="Straight Connector 11"/>
          <p:cNvCxnSpPr>
            <a:cxnSpLocks noChangeShapeType="1"/>
            <a:stCxn id="18440" idx="0"/>
            <a:endCxn id="18439" idx="4"/>
          </p:cNvCxnSpPr>
          <p:nvPr/>
        </p:nvCxnSpPr>
        <p:spPr bwMode="auto">
          <a:xfrm rot="5400000" flipH="1" flipV="1">
            <a:off x="6180137" y="4429126"/>
            <a:ext cx="785813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8445" name="Straight Connector 36"/>
          <p:cNvCxnSpPr>
            <a:cxnSpLocks noChangeShapeType="1"/>
            <a:stCxn id="18436" idx="6"/>
            <a:endCxn id="18440" idx="1"/>
          </p:cNvCxnSpPr>
          <p:nvPr/>
        </p:nvCxnSpPr>
        <p:spPr bwMode="auto">
          <a:xfrm>
            <a:off x="4714875" y="5037138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18446" name="Oval 42"/>
          <p:cNvSpPr>
            <a:spLocks noChangeArrowheads="1"/>
          </p:cNvSpPr>
          <p:nvPr/>
        </p:nvSpPr>
        <p:spPr bwMode="auto">
          <a:xfrm>
            <a:off x="3071813" y="5500688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8447" name="Straight Connector 43"/>
          <p:cNvCxnSpPr>
            <a:cxnSpLocks noChangeShapeType="1"/>
            <a:stCxn id="18446" idx="0"/>
            <a:endCxn id="18437" idx="4"/>
          </p:cNvCxnSpPr>
          <p:nvPr/>
        </p:nvCxnSpPr>
        <p:spPr bwMode="auto">
          <a:xfrm rot="5400000" flipH="1" flipV="1">
            <a:off x="2749550" y="5000625"/>
            <a:ext cx="928688" cy="714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8448" name="Straight Connector 46"/>
          <p:cNvCxnSpPr>
            <a:cxnSpLocks noChangeShapeType="1"/>
            <a:stCxn id="18446" idx="7"/>
            <a:endCxn id="18436" idx="2"/>
          </p:cNvCxnSpPr>
          <p:nvPr/>
        </p:nvCxnSpPr>
        <p:spPr bwMode="auto">
          <a:xfrm rot="5400000" flipH="1" flipV="1">
            <a:off x="3629819" y="4661694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0" name="TextBox 49"/>
          <p:cNvSpPr txBox="1"/>
          <p:nvPr/>
        </p:nvSpPr>
        <p:spPr>
          <a:xfrm>
            <a:off x="7000875" y="392906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0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877554" y="5591805"/>
            <a:ext cx="3349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572000" y="3286125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045934" y="396976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429125" y="5145927"/>
            <a:ext cx="3349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4313" y="4857750"/>
            <a:ext cx="257175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dirty="0">
                <a:solidFill>
                  <a:srgbClr val="FF0000"/>
                </a:solidFill>
                <a:latin typeface="+mn-lt"/>
                <a:ea typeface="MS Gothic" charset="-128"/>
              </a:rPr>
              <a:t>Červené hrany sú hrany, po ktorých vrchol prvý krát navštívime</a:t>
            </a:r>
          </a:p>
        </p:txBody>
      </p: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783456" y="3504841"/>
            <a:ext cx="214313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18438" idx="1"/>
          </p:cNvCxnSpPr>
          <p:nvPr/>
        </p:nvCxnSpPr>
        <p:spPr bwMode="auto">
          <a:xfrm>
            <a:off x="2997769" y="3611998"/>
            <a:ext cx="1605616" cy="1341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6" name="Oval 5"/>
          <p:cNvSpPr>
            <a:spLocks noChangeArrowheads="1"/>
          </p:cNvSpPr>
          <p:nvPr/>
        </p:nvSpPr>
        <p:spPr bwMode="auto">
          <a:xfrm>
            <a:off x="1693652" y="3545098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7" name="Straight Connector 8"/>
          <p:cNvCxnSpPr>
            <a:cxnSpLocks noChangeShapeType="1"/>
            <a:stCxn id="26" idx="6"/>
            <a:endCxn id="24" idx="2"/>
          </p:cNvCxnSpPr>
          <p:nvPr/>
        </p:nvCxnSpPr>
        <p:spPr bwMode="auto">
          <a:xfrm flipV="1">
            <a:off x="1907965" y="3611998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9" name="TextBox 28"/>
          <p:cNvSpPr txBox="1"/>
          <p:nvPr/>
        </p:nvSpPr>
        <p:spPr>
          <a:xfrm>
            <a:off x="2611738" y="3147384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P</a:t>
            </a:r>
            <a:r>
              <a:rPr lang="en-US" smtClean="0"/>
              <a:t>reh</a:t>
            </a:r>
            <a:r>
              <a:rPr lang="sk-SK" smtClean="0"/>
              <a:t>ľadávanie do šírky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Pracuje vo fázach:</a:t>
            </a:r>
          </a:p>
          <a:p>
            <a:pPr lvl="1" eaLnBrk="1" hangingPunct="1"/>
            <a:r>
              <a:rPr lang="sk-SK" dirty="0" smtClean="0"/>
              <a:t>v každej fáze </a:t>
            </a:r>
            <a:r>
              <a:rPr lang="sk-SK" b="1" dirty="0" smtClean="0"/>
              <a:t>navštívime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F0000"/>
                </a:solidFill>
              </a:rPr>
              <a:t>nenavštívených susedov</a:t>
            </a:r>
            <a:r>
              <a:rPr lang="sk-SK" dirty="0" smtClean="0"/>
              <a:t>, tých vrcholov, ktoré boli </a:t>
            </a:r>
            <a:r>
              <a:rPr lang="sk-SK" b="1" dirty="0" smtClean="0"/>
              <a:t>po prvý krát navštívené </a:t>
            </a:r>
            <a:r>
              <a:rPr lang="sk-SK" dirty="0" smtClean="0"/>
              <a:t>v predchádzajúcej fáze</a:t>
            </a:r>
          </a:p>
        </p:txBody>
      </p:sp>
      <p:sp>
        <p:nvSpPr>
          <p:cNvPr id="19460" name="Oval 3"/>
          <p:cNvSpPr>
            <a:spLocks noChangeArrowheads="1"/>
          </p:cNvSpPr>
          <p:nvPr/>
        </p:nvSpPr>
        <p:spPr bwMode="auto">
          <a:xfrm>
            <a:off x="4500563" y="4929188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9461" name="Oval 4"/>
          <p:cNvSpPr>
            <a:spLocks noChangeArrowheads="1"/>
          </p:cNvSpPr>
          <p:nvPr/>
        </p:nvSpPr>
        <p:spPr bwMode="auto">
          <a:xfrm>
            <a:off x="3143250" y="43576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9462" name="Oval 5"/>
          <p:cNvSpPr>
            <a:spLocks noChangeArrowheads="1"/>
          </p:cNvSpPr>
          <p:nvPr/>
        </p:nvSpPr>
        <p:spPr bwMode="auto">
          <a:xfrm>
            <a:off x="4572000" y="3714750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19463" name="Oval 6"/>
          <p:cNvSpPr>
            <a:spLocks noChangeArrowheads="1"/>
          </p:cNvSpPr>
          <p:nvPr/>
        </p:nvSpPr>
        <p:spPr bwMode="auto">
          <a:xfrm>
            <a:off x="7000875" y="43576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9464" name="Oval 7"/>
          <p:cNvSpPr>
            <a:spLocks noChangeArrowheads="1"/>
          </p:cNvSpPr>
          <p:nvPr/>
        </p:nvSpPr>
        <p:spPr bwMode="auto">
          <a:xfrm>
            <a:off x="5929313" y="53578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9465" name="Straight Connector 8"/>
          <p:cNvCxnSpPr>
            <a:cxnSpLocks noChangeShapeType="1"/>
            <a:stCxn id="19461" idx="7"/>
            <a:endCxn id="19462" idx="2"/>
          </p:cNvCxnSpPr>
          <p:nvPr/>
        </p:nvCxnSpPr>
        <p:spPr bwMode="auto">
          <a:xfrm rot="5400000" flipH="1" flipV="1">
            <a:off x="3665538" y="3482975"/>
            <a:ext cx="566738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9466" name="Straight Connector 9"/>
          <p:cNvCxnSpPr>
            <a:cxnSpLocks noChangeShapeType="1"/>
            <a:stCxn id="19462" idx="6"/>
            <a:endCxn id="19463" idx="2"/>
          </p:cNvCxnSpPr>
          <p:nvPr/>
        </p:nvCxnSpPr>
        <p:spPr bwMode="auto">
          <a:xfrm>
            <a:off x="4786313" y="3822700"/>
            <a:ext cx="2214562" cy="6429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9467" name="Straight Connector 10"/>
          <p:cNvCxnSpPr>
            <a:cxnSpLocks noChangeShapeType="1"/>
            <a:stCxn id="19460" idx="0"/>
            <a:endCxn id="19462" idx="4"/>
          </p:cNvCxnSpPr>
          <p:nvPr/>
        </p:nvCxnSpPr>
        <p:spPr bwMode="auto">
          <a:xfrm rot="5400000" flipH="1" flipV="1">
            <a:off x="4144169" y="4393407"/>
            <a:ext cx="1000125" cy="714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68" name="Straight Connector 11"/>
          <p:cNvCxnSpPr>
            <a:cxnSpLocks noChangeShapeType="1"/>
            <a:stCxn id="19464" idx="0"/>
            <a:endCxn id="19463" idx="4"/>
          </p:cNvCxnSpPr>
          <p:nvPr/>
        </p:nvCxnSpPr>
        <p:spPr bwMode="auto">
          <a:xfrm rot="5400000" flipH="1" flipV="1">
            <a:off x="6180137" y="4429126"/>
            <a:ext cx="785813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9469" name="Straight Connector 36"/>
          <p:cNvCxnSpPr>
            <a:cxnSpLocks noChangeShapeType="1"/>
            <a:stCxn id="19460" idx="6"/>
            <a:endCxn id="19464" idx="1"/>
          </p:cNvCxnSpPr>
          <p:nvPr/>
        </p:nvCxnSpPr>
        <p:spPr bwMode="auto">
          <a:xfrm>
            <a:off x="4714875" y="5037138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19470" name="Oval 42"/>
          <p:cNvSpPr>
            <a:spLocks noChangeArrowheads="1"/>
          </p:cNvSpPr>
          <p:nvPr/>
        </p:nvSpPr>
        <p:spPr bwMode="auto">
          <a:xfrm>
            <a:off x="3071813" y="5500688"/>
            <a:ext cx="214312" cy="214312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9471" name="Straight Connector 43"/>
          <p:cNvCxnSpPr>
            <a:cxnSpLocks noChangeShapeType="1"/>
            <a:stCxn id="19470" idx="0"/>
            <a:endCxn id="19461" idx="4"/>
          </p:cNvCxnSpPr>
          <p:nvPr/>
        </p:nvCxnSpPr>
        <p:spPr bwMode="auto">
          <a:xfrm rot="5400000" flipH="1" flipV="1">
            <a:off x="2749550" y="5000625"/>
            <a:ext cx="928688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9472" name="Straight Connector 46"/>
          <p:cNvCxnSpPr>
            <a:cxnSpLocks noChangeShapeType="1"/>
            <a:stCxn id="19470" idx="7"/>
            <a:endCxn id="19460" idx="2"/>
          </p:cNvCxnSpPr>
          <p:nvPr/>
        </p:nvCxnSpPr>
        <p:spPr bwMode="auto">
          <a:xfrm rot="5400000" flipH="1" flipV="1">
            <a:off x="3629819" y="4661694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5" name="TextBox 54"/>
          <p:cNvSpPr txBox="1"/>
          <p:nvPr/>
        </p:nvSpPr>
        <p:spPr>
          <a:xfrm>
            <a:off x="2803316" y="5645989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4313" y="4857750"/>
            <a:ext cx="257175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dirty="0">
                <a:solidFill>
                  <a:srgbClr val="FF0000"/>
                </a:solidFill>
                <a:latin typeface="+mn-lt"/>
                <a:ea typeface="MS Gothic" charset="-128"/>
              </a:rPr>
              <a:t>Červené hrany sú hrany, po ktorých vrchol prvý krát navštívime</a:t>
            </a:r>
          </a:p>
        </p:txBody>
      </p: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783456" y="3504841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19462" idx="1"/>
          </p:cNvCxnSpPr>
          <p:nvPr/>
        </p:nvCxnSpPr>
        <p:spPr bwMode="auto">
          <a:xfrm>
            <a:off x="2997769" y="3611998"/>
            <a:ext cx="1605616" cy="1341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6" name="Oval 5"/>
          <p:cNvSpPr>
            <a:spLocks noChangeArrowheads="1"/>
          </p:cNvSpPr>
          <p:nvPr/>
        </p:nvSpPr>
        <p:spPr bwMode="auto">
          <a:xfrm>
            <a:off x="1693652" y="3545098"/>
            <a:ext cx="214313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7" name="Straight Connector 8"/>
          <p:cNvCxnSpPr>
            <a:cxnSpLocks noChangeShapeType="1"/>
            <a:stCxn id="26" idx="6"/>
            <a:endCxn id="24" idx="2"/>
          </p:cNvCxnSpPr>
          <p:nvPr/>
        </p:nvCxnSpPr>
        <p:spPr bwMode="auto">
          <a:xfrm flipV="1">
            <a:off x="1907965" y="3611998"/>
            <a:ext cx="875491" cy="4025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9" name="TextBox 28"/>
          <p:cNvSpPr txBox="1"/>
          <p:nvPr/>
        </p:nvSpPr>
        <p:spPr>
          <a:xfrm>
            <a:off x="1411588" y="370217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000875" y="392906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0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877554" y="5591805"/>
            <a:ext cx="3349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72000" y="3286125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045934" y="396976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29125" y="5145927"/>
            <a:ext cx="3349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611738" y="3147384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Čo nie sú grafy ...</a:t>
            </a:r>
          </a:p>
        </p:txBody>
      </p:sp>
      <p:pic>
        <p:nvPicPr>
          <p:cNvPr id="5123" name="Picture 2" descr="http://teachers.greenville.k12.sc.us/sites/ekrezdor/Blinkies%20and%20Graphics/bar%20graph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1500188"/>
            <a:ext cx="3767138" cy="2576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 descr="http://www.museum.state.il.us/exhibits/ice_ages/Images/eccentricity_graph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3" y="3500438"/>
            <a:ext cx="3667125" cy="274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Callout 5"/>
          <p:cNvSpPr/>
          <p:nvPr/>
        </p:nvSpPr>
        <p:spPr bwMode="auto">
          <a:xfrm>
            <a:off x="4977441" y="1474613"/>
            <a:ext cx="3624679" cy="1428214"/>
          </a:xfrm>
          <a:prstGeom prst="wedgeEllipseCallout">
            <a:avLst>
              <a:gd name="adj1" fmla="val 55187"/>
              <a:gd name="adj2" fmla="val 67093"/>
            </a:avLst>
          </a:prstGeom>
          <a:solidFill>
            <a:srgbClr val="E7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 smtClean="0">
                <a:latin typeface="Trebuchet MS" pitchFamily="34" charset="0"/>
              </a:rPr>
              <a:t>Takto vnímajú pojem </a:t>
            </a:r>
            <a:r>
              <a:rPr lang="sk-SK" b="1" dirty="0" smtClean="0">
                <a:latin typeface="Trebuchet MS" pitchFamily="34" charset="0"/>
              </a:rPr>
              <a:t>graf</a:t>
            </a:r>
            <a:r>
              <a:rPr lang="sk-SK" dirty="0" smtClean="0">
                <a:latin typeface="Trebuchet MS" pitchFamily="34" charset="0"/>
              </a:rPr>
              <a:t> </a:t>
            </a:r>
            <a:r>
              <a:rPr lang="en-US" dirty="0" smtClean="0">
                <a:latin typeface="Trebuchet MS" pitchFamily="34" charset="0"/>
              </a:rPr>
              <a:t>be</a:t>
            </a:r>
            <a:r>
              <a:rPr lang="sk-SK" dirty="0" err="1" smtClean="0">
                <a:latin typeface="Trebuchet MS" pitchFamily="34" charset="0"/>
              </a:rPr>
              <a:t>žní</a:t>
            </a:r>
            <a:r>
              <a:rPr lang="sk-SK" dirty="0" smtClean="0">
                <a:latin typeface="Trebuchet MS" pitchFamily="34" charset="0"/>
              </a:rPr>
              <a:t> ľudia ...</a:t>
            </a:r>
            <a:endParaRPr lang="cs-CZ" dirty="0"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Prehľadávanie do šírky - BFS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Prehľadávanie do šírky</a:t>
            </a:r>
          </a:p>
          <a:p>
            <a:pPr lvl="1" eaLnBrk="1" hangingPunct="1"/>
            <a:r>
              <a:rPr lang="sk-SK" b="1" dirty="0" err="1" smtClean="0">
                <a:solidFill>
                  <a:srgbClr val="FF0000"/>
                </a:solidFill>
              </a:rPr>
              <a:t>Breadth-first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sk-SK" b="1" dirty="0" err="1" smtClean="0">
                <a:solidFill>
                  <a:srgbClr val="FF0000"/>
                </a:solidFill>
              </a:rPr>
              <a:t>search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(BFS)</a:t>
            </a:r>
            <a:endParaRPr lang="sk-SK" b="1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sk-SK" dirty="0" smtClean="0"/>
              <a:t>Použijeme rad</a:t>
            </a:r>
          </a:p>
          <a:p>
            <a:pPr lvl="1" eaLnBrk="1" hangingPunct="1"/>
            <a:r>
              <a:rPr lang="sk-SK" dirty="0" smtClean="0"/>
              <a:t>obsahuje len navštívené vrcholy, ktorých susedov sme ešte z tohto vrcholu navštívili</a:t>
            </a:r>
            <a:endParaRPr lang="en-US" dirty="0" smtClean="0"/>
          </a:p>
          <a:p>
            <a:pPr lvl="1" eaLnBrk="1" hangingPunct="1">
              <a:buFont typeface="Arial" charset="0"/>
              <a:buChar char="•"/>
            </a:pPr>
            <a:endParaRPr lang="en-US" dirty="0" smtClean="0"/>
          </a:p>
          <a:p>
            <a:pPr eaLnBrk="1" hangingPunct="1"/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sk-SK" dirty="0" smtClean="0"/>
              <a:t>žití knižnice </a:t>
            </a:r>
            <a:r>
              <a:rPr lang="sk-SK" i="1" dirty="0" err="1" smtClean="0"/>
              <a:t>graph</a:t>
            </a:r>
            <a:r>
              <a:rPr lang="en-US" i="1" dirty="0" smtClean="0"/>
              <a:t>.jar</a:t>
            </a:r>
            <a:r>
              <a:rPr lang="sk-SK" dirty="0" smtClean="0"/>
              <a:t>, pomocou </a:t>
            </a:r>
            <a:r>
              <a:rPr lang="sk-SK" i="1" dirty="0" err="1" smtClean="0"/>
              <a:t>setValue</a:t>
            </a:r>
            <a:r>
              <a:rPr lang="en-US" i="1" dirty="0" smtClean="0"/>
              <a:t>/</a:t>
            </a:r>
            <a:r>
              <a:rPr lang="en-US" i="1" dirty="0" err="1" smtClean="0"/>
              <a:t>getXYZValue</a:t>
            </a:r>
            <a:r>
              <a:rPr lang="sk-SK" i="1" dirty="0" smtClean="0"/>
              <a:t> </a:t>
            </a:r>
            <a:r>
              <a:rPr lang="sk-SK" dirty="0" smtClean="0"/>
              <a:t>vieme u</a:t>
            </a:r>
            <a:r>
              <a:rPr lang="en-US" dirty="0" smtClean="0"/>
              <a:t>lo</a:t>
            </a:r>
            <a:r>
              <a:rPr lang="sk-SK" dirty="0" smtClean="0"/>
              <a:t>žiť</a:t>
            </a:r>
            <a:r>
              <a:rPr lang="en-US" dirty="0" smtClean="0"/>
              <a:t>/z</a:t>
            </a:r>
            <a:r>
              <a:rPr lang="sk-SK" dirty="0" smtClean="0"/>
              <a:t>ískať do</a:t>
            </a:r>
            <a:r>
              <a:rPr lang="en-US" dirty="0" smtClean="0"/>
              <a:t>/z</a:t>
            </a:r>
            <a:r>
              <a:rPr lang="sk-SK" dirty="0" smtClean="0"/>
              <a:t> vrcholov a hrán dodatočné údaje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Prehľadávanie do šírky - BFS</a:t>
            </a:r>
            <a:endParaRPr lang="sk-SK" sz="3200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sz="1600" b="1" dirty="0" err="1" smtClean="0">
                <a:solidFill>
                  <a:srgbClr val="7F0055"/>
                </a:solidFill>
                <a:latin typeface="Consolas"/>
              </a:rPr>
              <a:t>public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b="1" dirty="0" err="1" smtClean="0">
                <a:solidFill>
                  <a:srgbClr val="7F0055"/>
                </a:solidFill>
                <a:latin typeface="Consolas"/>
              </a:rPr>
              <a:t>static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Map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Boolean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&gt;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bfs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Graph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 g,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start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) {</a:t>
            </a:r>
          </a:p>
          <a:p>
            <a:pPr>
              <a:buNone/>
            </a:pP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Map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Boolean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&gt;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navstiveny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 = </a:t>
            </a:r>
            <a:r>
              <a:rPr lang="sk-SK" sz="1600" b="1" dirty="0" smtClean="0">
                <a:solidFill>
                  <a:srgbClr val="7F0055"/>
                </a:solidFill>
                <a:latin typeface="Consolas"/>
              </a:rPr>
              <a:t>new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HashMap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Boolean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&gt;();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sz="1600" b="1" dirty="0" err="1" smtClean="0">
                <a:solidFill>
                  <a:srgbClr val="7F0055"/>
                </a:solidFill>
                <a:latin typeface="Consolas"/>
              </a:rPr>
              <a:t>for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 v :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g.getVertices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())</a:t>
            </a: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</a:t>
            </a:r>
            <a:br>
              <a:rPr lang="en-US" sz="1600" dirty="0" smtClean="0">
                <a:solidFill>
                  <a:srgbClr val="000000"/>
                </a:solidFill>
                <a:latin typeface="Consolas"/>
              </a:rPr>
            </a:b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navstiveny.put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(v, </a:t>
            </a:r>
            <a:r>
              <a:rPr lang="sk-SK" sz="1600" b="1" dirty="0" err="1" smtClean="0">
                <a:solidFill>
                  <a:srgbClr val="7F0055"/>
                </a:solidFill>
                <a:latin typeface="Consolas"/>
              </a:rPr>
              <a:t>false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);</a:t>
            </a:r>
            <a:endParaRPr lang="en-US" sz="1600" b="1" dirty="0" smtClean="0">
              <a:solidFill>
                <a:srgbClr val="000000"/>
              </a:solidFill>
              <a:latin typeface="Consolas"/>
            </a:endParaRPr>
          </a:p>
          <a:p>
            <a:pPr>
              <a:buNone/>
            </a:pPr>
            <a:endParaRPr lang="sk-SK" sz="300" b="1" dirty="0" smtClean="0">
              <a:solidFill>
                <a:srgbClr val="000000"/>
              </a:solidFill>
              <a:latin typeface="Consolas"/>
            </a:endParaRPr>
          </a:p>
          <a:p>
            <a:pPr>
              <a:buNone/>
            </a:pP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Queue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&gt; rad = </a:t>
            </a:r>
            <a:r>
              <a:rPr lang="sk-SK" sz="1600" b="1" dirty="0" smtClean="0">
                <a:solidFill>
                  <a:srgbClr val="7F0055"/>
                </a:solidFill>
                <a:latin typeface="Consolas"/>
              </a:rPr>
              <a:t>new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LinkedList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&gt;();</a:t>
            </a:r>
            <a:endParaRPr lang="en-US" sz="1600" dirty="0" smtClean="0">
              <a:solidFill>
                <a:srgbClr val="000000"/>
              </a:solidFill>
              <a:latin typeface="Consolas"/>
            </a:endParaRPr>
          </a:p>
          <a:p>
            <a:pPr>
              <a:buNone/>
            </a:pP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navstiveny.put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start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sz="1600" b="1" dirty="0" err="1" smtClean="0">
                <a:solidFill>
                  <a:srgbClr val="7F0055"/>
                </a:solidFill>
                <a:latin typeface="Consolas"/>
              </a:rPr>
              <a:t>true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);</a:t>
            </a:r>
            <a:r>
              <a:rPr lang="en-US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rad.offer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start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);</a:t>
            </a:r>
            <a:endParaRPr lang="en-US" sz="1600" dirty="0" smtClean="0">
              <a:solidFill>
                <a:srgbClr val="000000"/>
              </a:solidFill>
              <a:latin typeface="Consolas"/>
            </a:endParaRPr>
          </a:p>
          <a:p>
            <a:pPr>
              <a:buNone/>
            </a:pPr>
            <a:endParaRPr lang="sk-SK" sz="300" dirty="0" smtClean="0">
              <a:solidFill>
                <a:srgbClr val="000000"/>
              </a:solidFill>
              <a:latin typeface="Consolas"/>
            </a:endParaRPr>
          </a:p>
          <a:p>
            <a:pPr>
              <a:buNone/>
            </a:pPr>
            <a:r>
              <a:rPr lang="en-US" sz="1600" b="1" dirty="0" smtClean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sz="1600" b="1" dirty="0" err="1" smtClean="0">
                <a:solidFill>
                  <a:srgbClr val="7F0055"/>
                </a:solidFill>
                <a:latin typeface="Consolas"/>
              </a:rPr>
              <a:t>while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(!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rad.isEmpty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()) {</a:t>
            </a:r>
          </a:p>
          <a:p>
            <a:pPr>
              <a:buNone/>
            </a:pP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      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 v =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rad.poll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();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7F0055"/>
                </a:solidFill>
                <a:latin typeface="Consolas"/>
              </a:rPr>
              <a:t>        </a:t>
            </a:r>
            <a:r>
              <a:rPr lang="sk-SK" sz="1600" b="1" dirty="0" err="1" smtClean="0">
                <a:solidFill>
                  <a:srgbClr val="7F0055"/>
                </a:solidFill>
                <a:latin typeface="Consolas"/>
              </a:rPr>
              <a:t>for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 sused :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v.getOutNeighbours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())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7F0055"/>
                </a:solidFill>
                <a:latin typeface="Consolas"/>
              </a:rPr>
              <a:t>        </a:t>
            </a:r>
            <a:r>
              <a:rPr lang="sk-SK" sz="1600" b="1" dirty="0" smtClean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sz="1600" b="1" dirty="0" err="1" smtClean="0">
                <a:solidFill>
                  <a:srgbClr val="7F0055"/>
                </a:solidFill>
                <a:latin typeface="Consolas"/>
              </a:rPr>
              <a:t>if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600" dirty="0" smtClean="0">
                <a:solidFill>
                  <a:srgbClr val="FF0000"/>
                </a:solidFill>
                <a:latin typeface="Consolas"/>
              </a:rPr>
              <a:t>!</a:t>
            </a:r>
            <a:r>
              <a:rPr lang="sk-SK" sz="1600" dirty="0" err="1" smtClean="0">
                <a:solidFill>
                  <a:srgbClr val="FF0000"/>
                </a:solidFill>
                <a:latin typeface="Consolas"/>
              </a:rPr>
              <a:t>navstiveny.get</a:t>
            </a:r>
            <a:r>
              <a:rPr lang="sk-SK" sz="1600" dirty="0" smtClean="0">
                <a:solidFill>
                  <a:srgbClr val="FF0000"/>
                </a:solidFill>
                <a:latin typeface="Consolas"/>
              </a:rPr>
              <a:t>(sused)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) {</a:t>
            </a:r>
          </a:p>
          <a:p>
            <a:pPr>
              <a:buNone/>
            </a:pP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sz="1600" dirty="0" err="1" smtClean="0">
                <a:solidFill>
                  <a:srgbClr val="008000"/>
                </a:solidFill>
                <a:latin typeface="Consolas"/>
              </a:rPr>
              <a:t>navstiveny.put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(sused, </a:t>
            </a:r>
            <a:r>
              <a:rPr lang="sk-SK" sz="1600" b="1" dirty="0" err="1" smtClean="0">
                <a:solidFill>
                  <a:srgbClr val="7F0055"/>
                </a:solidFill>
                <a:latin typeface="Consolas"/>
              </a:rPr>
              <a:t>true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);</a:t>
            </a:r>
          </a:p>
          <a:p>
            <a:pPr>
              <a:buNone/>
            </a:pP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            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sk-SK" sz="1600" dirty="0" err="1" smtClean="0">
                <a:solidFill>
                  <a:srgbClr val="0070C0"/>
                </a:solidFill>
                <a:latin typeface="Consolas"/>
              </a:rPr>
              <a:t>rad.offer</a:t>
            </a:r>
            <a:r>
              <a:rPr lang="sk-SK" sz="1600" dirty="0" smtClean="0">
                <a:solidFill>
                  <a:srgbClr val="0070C0"/>
                </a:solidFill>
                <a:latin typeface="Consolas"/>
              </a:rPr>
              <a:t>(sused);</a:t>
            </a:r>
          </a:p>
          <a:p>
            <a:pPr>
              <a:buNone/>
            </a:pP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       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    }</a:t>
            </a:r>
          </a:p>
          <a:p>
            <a:pPr>
              <a:buNone/>
            </a:pP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    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}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7F0055"/>
                </a:solidFill>
                <a:latin typeface="Consolas"/>
              </a:rPr>
              <a:t>     </a:t>
            </a:r>
            <a:r>
              <a:rPr lang="sk-SK" sz="1600" b="1" dirty="0" err="1" smtClean="0">
                <a:solidFill>
                  <a:srgbClr val="7F0055"/>
                </a:solidFill>
                <a:latin typeface="Consolas"/>
              </a:rPr>
              <a:t>return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navstiveny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;</a:t>
            </a:r>
          </a:p>
          <a:p>
            <a:pPr>
              <a:buNone/>
            </a:pP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}</a:t>
            </a:r>
            <a:endParaRPr lang="sk-SK" sz="16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309784" y="3982241"/>
            <a:ext cx="2609929" cy="132343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sz="1600" dirty="0" err="1" smtClean="0">
                <a:solidFill>
                  <a:srgbClr val="008000"/>
                </a:solidFill>
                <a:ea typeface="MS Gothic" charset="-128"/>
              </a:rPr>
              <a:t>Navštívime</a:t>
            </a:r>
            <a:r>
              <a:rPr lang="cs-CZ" sz="1600" dirty="0" smtClean="0">
                <a:solidFill>
                  <a:srgbClr val="008000"/>
                </a:solidFill>
                <a:ea typeface="MS Gothic" charset="-128"/>
              </a:rPr>
              <a:t> </a:t>
            </a:r>
            <a:r>
              <a:rPr lang="cs-CZ" sz="1600" dirty="0" smtClean="0">
                <a:solidFill>
                  <a:srgbClr val="FF0000"/>
                </a:solidFill>
                <a:ea typeface="MS Gothic" charset="-128"/>
              </a:rPr>
              <a:t>nenavštívených </a:t>
            </a:r>
            <a:r>
              <a:rPr lang="cs-CZ" sz="1600" dirty="0" err="1" smtClean="0">
                <a:solidFill>
                  <a:srgbClr val="FF0000"/>
                </a:solidFill>
                <a:ea typeface="MS Gothic" charset="-128"/>
              </a:rPr>
              <a:t>susedov</a:t>
            </a:r>
            <a:r>
              <a:rPr lang="cs-CZ" sz="1600" dirty="0" smtClean="0">
                <a:solidFill>
                  <a:srgbClr val="FF0000"/>
                </a:solidFill>
                <a:ea typeface="MS Gothic" charset="-128"/>
              </a:rPr>
              <a:t> </a:t>
            </a:r>
            <a:r>
              <a:rPr lang="cs-CZ" sz="1600" dirty="0" smtClean="0">
                <a:ea typeface="MS Gothic" charset="-128"/>
              </a:rPr>
              <a:t>a </a:t>
            </a:r>
            <a:r>
              <a:rPr lang="cs-CZ" sz="1600" dirty="0" err="1" smtClean="0">
                <a:solidFill>
                  <a:srgbClr val="0070C0"/>
                </a:solidFill>
                <a:ea typeface="MS Gothic" charset="-128"/>
              </a:rPr>
              <a:t>pridáme</a:t>
            </a:r>
            <a:r>
              <a:rPr lang="cs-CZ" sz="1600" dirty="0" smtClean="0">
                <a:solidFill>
                  <a:srgbClr val="0070C0"/>
                </a:solidFill>
                <a:ea typeface="MS Gothic" charset="-128"/>
              </a:rPr>
              <a:t> </a:t>
            </a:r>
            <a:r>
              <a:rPr lang="cs-CZ" sz="1600" dirty="0" err="1" smtClean="0">
                <a:solidFill>
                  <a:srgbClr val="0070C0"/>
                </a:solidFill>
                <a:ea typeface="MS Gothic" charset="-128"/>
              </a:rPr>
              <a:t>ich</a:t>
            </a:r>
            <a:r>
              <a:rPr lang="cs-CZ" sz="1600" dirty="0" smtClean="0">
                <a:solidFill>
                  <a:srgbClr val="0070C0"/>
                </a:solidFill>
                <a:ea typeface="MS Gothic" charset="-128"/>
              </a:rPr>
              <a:t> do radu</a:t>
            </a:r>
            <a:r>
              <a:rPr lang="cs-CZ" sz="1600" dirty="0" smtClean="0">
                <a:ea typeface="MS Gothic" charset="-128"/>
              </a:rPr>
              <a:t>, aby </a:t>
            </a:r>
            <a:r>
              <a:rPr lang="cs-CZ" sz="1600" dirty="0" err="1" smtClean="0">
                <a:ea typeface="MS Gothic" charset="-128"/>
              </a:rPr>
              <a:t>sme</a:t>
            </a:r>
            <a:r>
              <a:rPr lang="cs-CZ" sz="1600" dirty="0" smtClean="0">
                <a:ea typeface="MS Gothic" charset="-128"/>
              </a:rPr>
              <a:t> nezabudli navštívit aj </a:t>
            </a:r>
            <a:r>
              <a:rPr lang="cs-CZ" sz="1600" dirty="0" err="1" smtClean="0">
                <a:ea typeface="MS Gothic" charset="-128"/>
              </a:rPr>
              <a:t>ich</a:t>
            </a:r>
            <a:r>
              <a:rPr lang="cs-CZ" sz="1600" dirty="0" smtClean="0">
                <a:ea typeface="MS Gothic" charset="-128"/>
              </a:rPr>
              <a:t> </a:t>
            </a:r>
            <a:r>
              <a:rPr lang="cs-CZ" sz="1600" dirty="0" err="1" smtClean="0">
                <a:ea typeface="MS Gothic" charset="-128"/>
              </a:rPr>
              <a:t>susedov</a:t>
            </a:r>
            <a:r>
              <a:rPr lang="cs-CZ" sz="1600" dirty="0" smtClean="0">
                <a:ea typeface="MS Gothic" charset="-128"/>
              </a:rPr>
              <a:t>.</a:t>
            </a:r>
            <a:endParaRPr lang="cs-CZ" sz="1600" dirty="0">
              <a:ea typeface="MS Gothic" charset="-12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Prehľadávanie do šírky - BFS</a:t>
            </a:r>
            <a:endParaRPr lang="sk-SK" sz="3200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sk-SK" dirty="0" smtClean="0"/>
              <a:t>BFS spustený z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A, B,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C, D</a:t>
            </a:r>
            <a:r>
              <a:rPr lang="sk-SK" dirty="0" smtClean="0"/>
              <a:t> alebo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sk-SK" dirty="0" smtClean="0"/>
              <a:t> nikdy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k-SK" dirty="0" smtClean="0"/>
              <a:t>nenavštívi vrchol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sk-SK" dirty="0" smtClean="0"/>
              <a:t> a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G</a:t>
            </a:r>
          </a:p>
          <a:p>
            <a:pPr lvl="1" eaLnBrk="1" hangingPunct="1">
              <a:spcAft>
                <a:spcPct val="0"/>
              </a:spcAft>
            </a:pPr>
            <a:r>
              <a:rPr lang="sk-SK" dirty="0" smtClean="0"/>
              <a:t>graf nie je súvislý</a:t>
            </a:r>
          </a:p>
          <a:p>
            <a:pPr eaLnBrk="1" hangingPunct="1">
              <a:spcAft>
                <a:spcPct val="0"/>
              </a:spcAft>
              <a:buFont typeface="Arial" charset="0"/>
              <a:buChar char="•"/>
            </a:pPr>
            <a:endParaRPr lang="sk-SK" dirty="0" smtClean="0"/>
          </a:p>
          <a:p>
            <a:pPr eaLnBrk="1" hangingPunct="1">
              <a:spcAft>
                <a:spcPct val="0"/>
              </a:spcAft>
            </a:pPr>
            <a:r>
              <a:rPr lang="sk-SK" b="1" dirty="0" smtClean="0">
                <a:solidFill>
                  <a:srgbClr val="FF0000"/>
                </a:solidFill>
              </a:rPr>
              <a:t>Komponent grafu</a:t>
            </a:r>
          </a:p>
          <a:p>
            <a:pPr lvl="1" eaLnBrk="1" hangingPunct="1">
              <a:spcAft>
                <a:spcPct val="0"/>
              </a:spcAft>
            </a:pPr>
            <a:r>
              <a:rPr lang="sk-SK" b="1" dirty="0" smtClean="0"/>
              <a:t>maximálny súvislý </a:t>
            </a:r>
            <a:r>
              <a:rPr lang="sk-SK" b="1" dirty="0" err="1" smtClean="0"/>
              <a:t>podgraf</a:t>
            </a:r>
            <a:endParaRPr lang="sk-SK" b="1" dirty="0" smtClean="0"/>
          </a:p>
          <a:p>
            <a:pPr lvl="1" eaLnBrk="1" hangingPunct="1">
              <a:spcAft>
                <a:spcPct val="0"/>
              </a:spcAft>
            </a:pPr>
            <a:r>
              <a:rPr lang="sk-SK" dirty="0" smtClean="0"/>
              <a:t>množina vrcholov, ktoré sú navzájom prepojené cestami v grafe</a:t>
            </a:r>
          </a:p>
          <a:p>
            <a:pPr lvl="1" eaLnBrk="1" hangingPunct="1">
              <a:spcAft>
                <a:spcPct val="0"/>
              </a:spcAft>
            </a:pPr>
            <a:r>
              <a:rPr lang="sk-SK" dirty="0" smtClean="0"/>
              <a:t>na hľadanie komponentov ide použiť napr. BFS </a:t>
            </a:r>
            <a:r>
              <a:rPr lang="en-US" dirty="0" smtClean="0"/>
              <a:t>(ale </a:t>
            </a:r>
            <a:r>
              <a:rPr lang="en-US" dirty="0" err="1" smtClean="0"/>
              <a:t>aj</a:t>
            </a:r>
            <a:r>
              <a:rPr lang="en-US" dirty="0" smtClean="0"/>
              <a:t> in</a:t>
            </a:r>
            <a:r>
              <a:rPr lang="sk-SK" dirty="0" smtClean="0"/>
              <a:t>é algoritmy na testovanie súvislosti</a:t>
            </a:r>
            <a:r>
              <a:rPr lang="en-US" dirty="0" smtClean="0"/>
              <a:t>)</a:t>
            </a:r>
            <a:endParaRPr lang="sk-SK" dirty="0" smtClean="0"/>
          </a:p>
        </p:txBody>
      </p:sp>
      <p:sp>
        <p:nvSpPr>
          <p:cNvPr id="22532" name="Oval 3"/>
          <p:cNvSpPr>
            <a:spLocks noChangeArrowheads="1"/>
          </p:cNvSpPr>
          <p:nvPr/>
        </p:nvSpPr>
        <p:spPr bwMode="auto">
          <a:xfrm>
            <a:off x="7072313" y="26781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2533" name="Oval 4"/>
          <p:cNvSpPr>
            <a:spLocks noChangeArrowheads="1"/>
          </p:cNvSpPr>
          <p:nvPr/>
        </p:nvSpPr>
        <p:spPr bwMode="auto">
          <a:xfrm>
            <a:off x="5929313" y="2749550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2534" name="Oval 5"/>
          <p:cNvSpPr>
            <a:spLocks noChangeArrowheads="1"/>
          </p:cNvSpPr>
          <p:nvPr/>
        </p:nvSpPr>
        <p:spPr bwMode="auto">
          <a:xfrm>
            <a:off x="7143750" y="1892300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22535" name="Oval 6"/>
          <p:cNvSpPr>
            <a:spLocks noChangeArrowheads="1"/>
          </p:cNvSpPr>
          <p:nvPr/>
        </p:nvSpPr>
        <p:spPr bwMode="auto">
          <a:xfrm>
            <a:off x="8286750" y="1892300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2536" name="Oval 7"/>
          <p:cNvSpPr>
            <a:spLocks noChangeArrowheads="1"/>
          </p:cNvSpPr>
          <p:nvPr/>
        </p:nvSpPr>
        <p:spPr bwMode="auto">
          <a:xfrm>
            <a:off x="8318500" y="292417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22537" name="Straight Connector 8"/>
          <p:cNvCxnSpPr>
            <a:cxnSpLocks noChangeShapeType="1"/>
            <a:stCxn id="22533" idx="7"/>
            <a:endCxn id="22534" idx="2"/>
          </p:cNvCxnSpPr>
          <p:nvPr/>
        </p:nvCxnSpPr>
        <p:spPr bwMode="auto">
          <a:xfrm rot="5400000" flipH="1" flipV="1">
            <a:off x="6237288" y="1874837"/>
            <a:ext cx="781050" cy="10318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38" name="Straight Connector 9"/>
          <p:cNvCxnSpPr>
            <a:cxnSpLocks noChangeShapeType="1"/>
            <a:stCxn id="22534" idx="6"/>
            <a:endCxn id="22535" idx="2"/>
          </p:cNvCxnSpPr>
          <p:nvPr/>
        </p:nvCxnSpPr>
        <p:spPr bwMode="auto">
          <a:xfrm>
            <a:off x="7358063" y="2000250"/>
            <a:ext cx="928687" cy="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39" name="Straight Connector 10"/>
          <p:cNvCxnSpPr>
            <a:cxnSpLocks noChangeShapeType="1"/>
            <a:stCxn id="22532" idx="7"/>
            <a:endCxn id="22534" idx="4"/>
          </p:cNvCxnSpPr>
          <p:nvPr/>
        </p:nvCxnSpPr>
        <p:spPr bwMode="auto">
          <a:xfrm rot="16200000" flipV="1">
            <a:off x="6951663" y="2406650"/>
            <a:ext cx="603250" cy="31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40" name="Straight Connector 11"/>
          <p:cNvCxnSpPr>
            <a:cxnSpLocks noChangeShapeType="1"/>
            <a:stCxn id="22532" idx="6"/>
            <a:endCxn id="22536" idx="2"/>
          </p:cNvCxnSpPr>
          <p:nvPr/>
        </p:nvCxnSpPr>
        <p:spPr bwMode="auto">
          <a:xfrm>
            <a:off x="7286625" y="2786063"/>
            <a:ext cx="1031875" cy="2460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41" name="Straight Connector 12"/>
          <p:cNvCxnSpPr>
            <a:cxnSpLocks noChangeShapeType="1"/>
            <a:stCxn id="22536" idx="0"/>
            <a:endCxn id="22535" idx="4"/>
          </p:cNvCxnSpPr>
          <p:nvPr/>
        </p:nvCxnSpPr>
        <p:spPr bwMode="auto">
          <a:xfrm rot="16200000" flipV="1">
            <a:off x="8001001" y="2500312"/>
            <a:ext cx="817562" cy="3016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4" name="TextBox 13"/>
          <p:cNvSpPr txBox="1"/>
          <p:nvPr/>
        </p:nvSpPr>
        <p:spPr>
          <a:xfrm>
            <a:off x="5786438" y="3035300"/>
            <a:ext cx="346075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A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58000" y="2892425"/>
            <a:ext cx="33655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B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86750" y="3178175"/>
            <a:ext cx="341313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C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72313" y="1463675"/>
            <a:ext cx="34925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D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286750" y="1463675"/>
            <a:ext cx="33020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E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547" name="Oval 18"/>
          <p:cNvSpPr>
            <a:spLocks noChangeArrowheads="1"/>
          </p:cNvSpPr>
          <p:nvPr/>
        </p:nvSpPr>
        <p:spPr bwMode="auto">
          <a:xfrm>
            <a:off x="4643438" y="19288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2548" name="Oval 19"/>
          <p:cNvSpPr>
            <a:spLocks noChangeArrowheads="1"/>
          </p:cNvSpPr>
          <p:nvPr/>
        </p:nvSpPr>
        <p:spPr bwMode="auto">
          <a:xfrm>
            <a:off x="5138738" y="274637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22549" name="Straight Connector 20"/>
          <p:cNvCxnSpPr>
            <a:cxnSpLocks noChangeShapeType="1"/>
            <a:stCxn id="22548" idx="1"/>
            <a:endCxn id="22547" idx="5"/>
          </p:cNvCxnSpPr>
          <p:nvPr/>
        </p:nvCxnSpPr>
        <p:spPr bwMode="auto">
          <a:xfrm rot="16200000" flipV="1">
            <a:off x="4664869" y="2272506"/>
            <a:ext cx="666750" cy="3444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2" name="TextBox 21"/>
          <p:cNvSpPr txBox="1"/>
          <p:nvPr/>
        </p:nvSpPr>
        <p:spPr>
          <a:xfrm>
            <a:off x="5108575" y="3000375"/>
            <a:ext cx="3556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73575" y="1598613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F</a:t>
            </a: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5714561" y="3680316"/>
            <a:ext cx="2998120" cy="36933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 smtClean="0">
                <a:latin typeface="Trebuchet MS" pitchFamily="34" charset="0"/>
              </a:rPr>
              <a:t>dva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dirty="0" err="1" smtClean="0">
                <a:latin typeface="Trebuchet MS" pitchFamily="34" charset="0"/>
              </a:rPr>
              <a:t>komponenty</a:t>
            </a:r>
            <a:r>
              <a:rPr lang="en-US" sz="1800" dirty="0" smtClean="0">
                <a:latin typeface="Trebuchet MS" pitchFamily="34" charset="0"/>
              </a:rPr>
              <a:t> s</a:t>
            </a:r>
            <a:r>
              <a:rPr lang="sk-SK" sz="1800" dirty="0" err="1" smtClean="0">
                <a:latin typeface="Trebuchet MS" pitchFamily="34" charset="0"/>
              </a:rPr>
              <a:t>úvislosti</a:t>
            </a:r>
            <a:endParaRPr lang="cs-CZ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Prehľadávanie do šírky - BFS</a:t>
            </a:r>
            <a:endParaRPr lang="sk-SK" sz="3200" dirty="0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245019" y="1497292"/>
            <a:ext cx="8574505" cy="5300326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ct val="0"/>
              </a:spcAft>
            </a:pPr>
            <a:endParaRPr lang="en-US" sz="3200" dirty="0" smtClean="0"/>
          </a:p>
          <a:p>
            <a:pPr eaLnBrk="1" hangingPunct="1">
              <a:spcBef>
                <a:spcPts val="600"/>
              </a:spcBef>
              <a:spcAft>
                <a:spcPct val="0"/>
              </a:spcAft>
            </a:pPr>
            <a:r>
              <a:rPr lang="sk-SK" dirty="0" smtClean="0"/>
              <a:t>Graf je </a:t>
            </a:r>
            <a:r>
              <a:rPr lang="sk-SK" b="1" dirty="0" smtClean="0">
                <a:solidFill>
                  <a:srgbClr val="FF0000"/>
                </a:solidFill>
              </a:rPr>
              <a:t>súvislý</a:t>
            </a:r>
            <a:r>
              <a:rPr lang="sk-SK" dirty="0" smtClean="0"/>
              <a:t>, ak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k-SK" dirty="0" smtClean="0"/>
              <a:t>BFS prechod </a:t>
            </a:r>
            <a:r>
              <a:rPr lang="sk-SK" b="1" dirty="0" smtClean="0">
                <a:solidFill>
                  <a:srgbClr val="FF0000"/>
                </a:solidFill>
              </a:rPr>
              <a:t>navštívi</a:t>
            </a: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sk-SK" b="1" dirty="0" smtClean="0">
                <a:solidFill>
                  <a:srgbClr val="FF0000"/>
                </a:solidFill>
              </a:rPr>
              <a:t>všetky vrcholy </a:t>
            </a:r>
            <a:r>
              <a:rPr lang="sk-SK" dirty="0" smtClean="0"/>
              <a:t>grafu</a:t>
            </a:r>
            <a:endParaRPr lang="en-US" dirty="0" smtClean="0"/>
          </a:p>
          <a:p>
            <a:pPr eaLnBrk="1" hangingPunct="1">
              <a:spcBef>
                <a:spcPts val="600"/>
              </a:spcBef>
              <a:spcAft>
                <a:spcPct val="0"/>
              </a:spcAft>
            </a:pPr>
            <a:endParaRPr lang="sk-SK" sz="1600" dirty="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BFS </a:t>
            </a:r>
            <a:r>
              <a:rPr lang="en-US" dirty="0" err="1" smtClean="0"/>
              <a:t>vieme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sk-SK" dirty="0" smtClean="0"/>
              <a:t>žiť</a:t>
            </a:r>
            <a:r>
              <a:rPr lang="en-US" dirty="0" smtClean="0"/>
              <a:t> </a:t>
            </a:r>
            <a:r>
              <a:rPr lang="sk-SK" dirty="0" smtClean="0"/>
              <a:t>na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k-SK" dirty="0" smtClean="0"/>
              <a:t>výpočet </a:t>
            </a:r>
            <a:r>
              <a:rPr lang="sk-SK" b="1" dirty="0" smtClean="0">
                <a:solidFill>
                  <a:srgbClr val="FF0000"/>
                </a:solidFill>
              </a:rPr>
              <a:t>najkratšej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sk-SK" b="1" dirty="0" smtClean="0">
                <a:solidFill>
                  <a:srgbClr val="FF0000"/>
                </a:solidFill>
              </a:rPr>
              <a:t>cesty</a:t>
            </a:r>
            <a:r>
              <a:rPr lang="sk-SK" dirty="0" smtClean="0"/>
              <a:t> z daného vrcholu</a:t>
            </a:r>
            <a:r>
              <a:rPr lang="en-US" dirty="0" smtClean="0"/>
              <a:t> </a:t>
            </a:r>
            <a:r>
              <a:rPr lang="sk-SK" dirty="0" smtClean="0"/>
              <a:t>do všetkých ostatných</a:t>
            </a:r>
          </a:p>
          <a:p>
            <a:pPr eaLnBrk="1" hangingPunct="1">
              <a:spcBef>
                <a:spcPts val="600"/>
              </a:spcBef>
              <a:spcAft>
                <a:spcPct val="0"/>
              </a:spcAft>
            </a:pPr>
            <a:r>
              <a:rPr lang="sk-SK" dirty="0" smtClean="0"/>
              <a:t>Červené hrany </a:t>
            </a:r>
            <a:r>
              <a:rPr lang="en-US" dirty="0" smtClean="0"/>
              <a:t>(</a:t>
            </a:r>
            <a:r>
              <a:rPr lang="en-US" dirty="0" err="1" smtClean="0"/>
              <a:t>obja</a:t>
            </a:r>
            <a:r>
              <a:rPr lang="sk-SK" dirty="0" err="1" smtClean="0"/>
              <a:t>viteľské</a:t>
            </a:r>
            <a:r>
              <a:rPr lang="sk-SK" dirty="0" smtClean="0"/>
              <a:t> hrany</a:t>
            </a:r>
            <a:r>
              <a:rPr lang="en-US" dirty="0" smtClean="0"/>
              <a:t>) </a:t>
            </a:r>
            <a:r>
              <a:rPr lang="sk-SK" dirty="0" smtClean="0"/>
              <a:t>vytvárajú </a:t>
            </a:r>
            <a:r>
              <a:rPr lang="sk-SK" dirty="0" smtClean="0">
                <a:solidFill>
                  <a:srgbClr val="FF0000"/>
                </a:solidFill>
              </a:rPr>
              <a:t>súvislý </a:t>
            </a:r>
            <a:r>
              <a:rPr lang="en-US" dirty="0" err="1" smtClean="0">
                <a:solidFill>
                  <a:srgbClr val="FF0000"/>
                </a:solidFill>
              </a:rPr>
              <a:t>podgraf</a:t>
            </a:r>
            <a:r>
              <a:rPr lang="sk-SK" dirty="0" smtClean="0">
                <a:solidFill>
                  <a:srgbClr val="FF0000"/>
                </a:solidFill>
              </a:rPr>
              <a:t> bez cyklov</a:t>
            </a:r>
            <a:r>
              <a:rPr lang="en-US" dirty="0" smtClean="0"/>
              <a:t>:</a:t>
            </a:r>
          </a:p>
          <a:p>
            <a:pPr lvl="1" eaLnBrk="1" hangingPunct="1">
              <a:spcAft>
                <a:spcPct val="0"/>
              </a:spcAft>
            </a:pPr>
            <a:r>
              <a:rPr lang="sk-SK" dirty="0" smtClean="0"/>
              <a:t>m</a:t>
            </a:r>
            <a:r>
              <a:rPr lang="en-US" dirty="0" err="1" smtClean="0"/>
              <a:t>inim</a:t>
            </a:r>
            <a:r>
              <a:rPr lang="sk-SK" dirty="0" err="1" smtClean="0"/>
              <a:t>álna</a:t>
            </a:r>
            <a:r>
              <a:rPr lang="sk-SK" dirty="0" smtClean="0"/>
              <a:t> množina hrán, ktoré musíme zachovať, aby graf ešte ostal súvislý</a:t>
            </a:r>
          </a:p>
        </p:txBody>
      </p:sp>
      <p:sp>
        <p:nvSpPr>
          <p:cNvPr id="23556" name="Oval 3"/>
          <p:cNvSpPr>
            <a:spLocks noChangeArrowheads="1"/>
          </p:cNvSpPr>
          <p:nvPr/>
        </p:nvSpPr>
        <p:spPr bwMode="auto">
          <a:xfrm>
            <a:off x="6015577" y="3078433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3557" name="Oval 4"/>
          <p:cNvSpPr>
            <a:spLocks noChangeArrowheads="1"/>
          </p:cNvSpPr>
          <p:nvPr/>
        </p:nvSpPr>
        <p:spPr bwMode="auto">
          <a:xfrm>
            <a:off x="4658264" y="2506933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3558" name="Oval 5"/>
          <p:cNvSpPr>
            <a:spLocks noChangeArrowheads="1"/>
          </p:cNvSpPr>
          <p:nvPr/>
        </p:nvSpPr>
        <p:spPr bwMode="auto">
          <a:xfrm>
            <a:off x="6087014" y="1863996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23559" name="Oval 6"/>
          <p:cNvSpPr>
            <a:spLocks noChangeArrowheads="1"/>
          </p:cNvSpPr>
          <p:nvPr/>
        </p:nvSpPr>
        <p:spPr bwMode="auto">
          <a:xfrm>
            <a:off x="8515889" y="2506933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3560" name="Oval 7"/>
          <p:cNvSpPr>
            <a:spLocks noChangeArrowheads="1"/>
          </p:cNvSpPr>
          <p:nvPr/>
        </p:nvSpPr>
        <p:spPr bwMode="auto">
          <a:xfrm>
            <a:off x="7444327" y="3508646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23561" name="Straight Connector 8"/>
          <p:cNvCxnSpPr>
            <a:cxnSpLocks noChangeShapeType="1"/>
            <a:stCxn id="23557" idx="7"/>
            <a:endCxn id="23558" idx="2"/>
          </p:cNvCxnSpPr>
          <p:nvPr/>
        </p:nvCxnSpPr>
        <p:spPr bwMode="auto">
          <a:xfrm flipV="1">
            <a:off x="4841192" y="1971152"/>
            <a:ext cx="1245822" cy="567166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3562" name="Straight Connector 9"/>
          <p:cNvCxnSpPr>
            <a:cxnSpLocks noChangeShapeType="1"/>
            <a:stCxn id="23558" idx="6"/>
            <a:endCxn id="23559" idx="2"/>
          </p:cNvCxnSpPr>
          <p:nvPr/>
        </p:nvCxnSpPr>
        <p:spPr bwMode="auto">
          <a:xfrm>
            <a:off x="6301327" y="1971152"/>
            <a:ext cx="2214562" cy="6429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3563" name="Straight Connector 10"/>
          <p:cNvCxnSpPr>
            <a:cxnSpLocks noChangeShapeType="1"/>
            <a:stCxn id="23556" idx="0"/>
            <a:endCxn id="23558" idx="4"/>
          </p:cNvCxnSpPr>
          <p:nvPr/>
        </p:nvCxnSpPr>
        <p:spPr bwMode="auto">
          <a:xfrm flipV="1">
            <a:off x="6122733" y="2078308"/>
            <a:ext cx="71438" cy="100012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64" name="Straight Connector 11"/>
          <p:cNvCxnSpPr>
            <a:cxnSpLocks noChangeShapeType="1"/>
            <a:stCxn id="23560" idx="0"/>
            <a:endCxn id="23559" idx="4"/>
          </p:cNvCxnSpPr>
          <p:nvPr/>
        </p:nvCxnSpPr>
        <p:spPr bwMode="auto">
          <a:xfrm flipV="1">
            <a:off x="7551483" y="2721246"/>
            <a:ext cx="1071563" cy="787400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3565" name="Straight Connector 12"/>
          <p:cNvCxnSpPr>
            <a:cxnSpLocks noChangeShapeType="1"/>
            <a:stCxn id="23556" idx="6"/>
            <a:endCxn id="23560" idx="1"/>
          </p:cNvCxnSpPr>
          <p:nvPr/>
        </p:nvCxnSpPr>
        <p:spPr bwMode="auto">
          <a:xfrm>
            <a:off x="6229889" y="3185590"/>
            <a:ext cx="1245823" cy="354441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3566" name="Oval 13"/>
          <p:cNvSpPr>
            <a:spLocks noChangeArrowheads="1"/>
          </p:cNvSpPr>
          <p:nvPr/>
        </p:nvSpPr>
        <p:spPr bwMode="auto">
          <a:xfrm>
            <a:off x="4586827" y="3651521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23567" name="Straight Connector 14"/>
          <p:cNvCxnSpPr>
            <a:cxnSpLocks noChangeShapeType="1"/>
            <a:stCxn id="23566" idx="0"/>
            <a:endCxn id="23557" idx="4"/>
          </p:cNvCxnSpPr>
          <p:nvPr/>
        </p:nvCxnSpPr>
        <p:spPr bwMode="auto">
          <a:xfrm flipV="1">
            <a:off x="4693983" y="2721246"/>
            <a:ext cx="71438" cy="93027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3568" name="Straight Connector 15"/>
          <p:cNvCxnSpPr>
            <a:cxnSpLocks noChangeShapeType="1"/>
            <a:stCxn id="23566" idx="7"/>
            <a:endCxn id="23556" idx="2"/>
          </p:cNvCxnSpPr>
          <p:nvPr/>
        </p:nvCxnSpPr>
        <p:spPr bwMode="auto">
          <a:xfrm flipV="1">
            <a:off x="4769754" y="3185590"/>
            <a:ext cx="1245823" cy="497316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7" name="TextBox 16"/>
          <p:cNvSpPr txBox="1"/>
          <p:nvPr/>
        </p:nvSpPr>
        <p:spPr>
          <a:xfrm>
            <a:off x="8515889" y="2078308"/>
            <a:ext cx="334963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0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444327" y="3794396"/>
            <a:ext cx="3349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87014" y="1435371"/>
            <a:ext cx="334963" cy="401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86827" y="2006871"/>
            <a:ext cx="334962" cy="401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44139" y="3364183"/>
            <a:ext cx="334963" cy="4016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51902" y="3865833"/>
            <a:ext cx="3365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4284452" y="1684669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6" name="Straight Connector 8"/>
          <p:cNvCxnSpPr>
            <a:cxnSpLocks noChangeShapeType="1"/>
            <a:stCxn id="25" idx="6"/>
            <a:endCxn id="23558" idx="1"/>
          </p:cNvCxnSpPr>
          <p:nvPr/>
        </p:nvCxnSpPr>
        <p:spPr bwMode="auto">
          <a:xfrm>
            <a:off x="4498765" y="1791826"/>
            <a:ext cx="1619634" cy="10355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7" name="Oval 5"/>
          <p:cNvSpPr>
            <a:spLocks noChangeArrowheads="1"/>
          </p:cNvSpPr>
          <p:nvPr/>
        </p:nvSpPr>
        <p:spPr bwMode="auto">
          <a:xfrm>
            <a:off x="3194648" y="1724926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8" name="Straight Connector 8"/>
          <p:cNvCxnSpPr>
            <a:cxnSpLocks noChangeShapeType="1"/>
            <a:stCxn id="27" idx="6"/>
            <a:endCxn id="25" idx="2"/>
          </p:cNvCxnSpPr>
          <p:nvPr/>
        </p:nvCxnSpPr>
        <p:spPr bwMode="auto">
          <a:xfrm flipV="1">
            <a:off x="3408961" y="1791826"/>
            <a:ext cx="875491" cy="4025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7" name="TextBox 36"/>
          <p:cNvSpPr txBox="1"/>
          <p:nvPr/>
        </p:nvSpPr>
        <p:spPr>
          <a:xfrm>
            <a:off x="4247521" y="1210366"/>
            <a:ext cx="334962" cy="401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143341" y="1348389"/>
            <a:ext cx="334962" cy="401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Kostra grafu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6886575" cy="2903537"/>
          </a:xfrm>
        </p:spPr>
        <p:txBody>
          <a:bodyPr/>
          <a:lstStyle/>
          <a:p>
            <a:pPr marL="533400" indent="-533400" eaLnBrk="1" hangingPunct="1">
              <a:defRPr/>
            </a:pPr>
            <a:r>
              <a:rPr lang="en-GB" b="1" dirty="0" err="1" smtClean="0">
                <a:solidFill>
                  <a:srgbClr val="FF0000"/>
                </a:solidFill>
              </a:rPr>
              <a:t>Kostra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</a:rPr>
              <a:t>grafu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je </a:t>
            </a:r>
            <a:r>
              <a:rPr lang="en-GB" dirty="0" err="1" smtClean="0"/>
              <a:t>tak</a:t>
            </a:r>
            <a:r>
              <a:rPr lang="sk-SK" dirty="0" smtClean="0"/>
              <a:t>á </a:t>
            </a:r>
            <a:r>
              <a:rPr lang="sk-SK" b="1" dirty="0" smtClean="0">
                <a:solidFill>
                  <a:srgbClr val="FF0000"/>
                </a:solidFill>
              </a:rPr>
              <a:t>podmnožina</a:t>
            </a:r>
            <a:r>
              <a:rPr lang="sk-SK" dirty="0" smtClean="0"/>
              <a:t> T </a:t>
            </a:r>
            <a:r>
              <a:rPr lang="sk-SK" b="1" dirty="0" smtClean="0">
                <a:solidFill>
                  <a:srgbClr val="FF0000"/>
                </a:solidFill>
              </a:rPr>
              <a:t>hrán</a:t>
            </a:r>
            <a:r>
              <a:rPr lang="sk-SK" dirty="0" smtClean="0"/>
              <a:t> grafu G, že platí:</a:t>
            </a:r>
          </a:p>
          <a:p>
            <a:pPr marL="1082675" lvl="1" indent="-457200" eaLnBrk="1" hangingPunct="1">
              <a:buFontTx/>
              <a:buAutoNum type="arabicPeriod"/>
              <a:defRPr/>
            </a:pPr>
            <a:r>
              <a:rPr lang="sk-SK" dirty="0" smtClean="0"/>
              <a:t>Medzi každými 2 vrcholmi grafu </a:t>
            </a:r>
            <a:r>
              <a:rPr lang="sk-SK" dirty="0" smtClean="0">
                <a:solidFill>
                  <a:srgbClr val="FF0000"/>
                </a:solidFill>
              </a:rPr>
              <a:t>existuje cesta</a:t>
            </a:r>
            <a:r>
              <a:rPr lang="sk-SK" dirty="0" smtClean="0"/>
              <a:t> využívajúca len hrany kostry T</a:t>
            </a:r>
          </a:p>
          <a:p>
            <a:pPr marL="1082675" lvl="1" indent="-457200" eaLnBrk="1" hangingPunct="1">
              <a:buFontTx/>
              <a:buAutoNum type="arabicPeriod"/>
              <a:defRPr/>
            </a:pPr>
            <a:r>
              <a:rPr lang="sk-SK" dirty="0" smtClean="0">
                <a:solidFill>
                  <a:srgbClr val="FF0000"/>
                </a:solidFill>
              </a:rPr>
              <a:t>Odobratím</a:t>
            </a:r>
            <a:r>
              <a:rPr lang="sk-SK" dirty="0" smtClean="0"/>
              <a:t> </a:t>
            </a:r>
            <a:r>
              <a:rPr lang="sk-SK" dirty="0" err="1" smtClean="0"/>
              <a:t>ľu</a:t>
            </a:r>
            <a:r>
              <a:rPr lang="en-GB" dirty="0" smtClean="0"/>
              <a:t>b</a:t>
            </a:r>
            <a:r>
              <a:rPr lang="sk-SK" dirty="0" err="1" smtClean="0"/>
              <a:t>ovoľnej</a:t>
            </a:r>
            <a:r>
              <a:rPr lang="sk-SK" dirty="0" smtClean="0"/>
              <a:t> hrany kostry už vlastnosť 1 </a:t>
            </a:r>
            <a:r>
              <a:rPr lang="sk-SK" dirty="0" smtClean="0">
                <a:solidFill>
                  <a:srgbClr val="FF0000"/>
                </a:solidFill>
              </a:rPr>
              <a:t>nebude platiť</a:t>
            </a:r>
          </a:p>
          <a:p>
            <a:pPr eaLnBrk="1" hangingPunct="1">
              <a:buFont typeface="Times New Roman" pitchFamily="16" charset="0"/>
              <a:buNone/>
              <a:defRPr/>
            </a:pPr>
            <a:endParaRPr lang="sk-SK" dirty="0" smtClean="0"/>
          </a:p>
          <a:p>
            <a:pPr eaLnBrk="1" hangingPunct="1">
              <a:buFont typeface="Arial" pitchFamily="34" charset="0"/>
              <a:buChar char="•"/>
              <a:defRPr/>
            </a:pPr>
            <a:endParaRPr lang="sk-SK" dirty="0" smtClean="0"/>
          </a:p>
        </p:txBody>
      </p:sp>
      <p:pic>
        <p:nvPicPr>
          <p:cNvPr id="24580" name="Picture 5" descr="skelet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5762" y="1824217"/>
            <a:ext cx="2408238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88340" y="4464898"/>
            <a:ext cx="8574505" cy="1858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57188" indent="-357188">
              <a:spcBef>
                <a:spcPct val="20000"/>
              </a:spcBef>
              <a:spcAft>
                <a:spcPct val="20000"/>
              </a:spcAft>
              <a:buClr>
                <a:srgbClr val="E5EEC2"/>
              </a:buClr>
              <a:buSzPct val="120000"/>
              <a:buFont typeface="Trebuchet MS" pitchFamily="34" charset="0"/>
              <a:buChar char="●"/>
            </a:pPr>
            <a:r>
              <a:rPr lang="sk-SK" sz="2800" kern="0" dirty="0" smtClean="0">
                <a:solidFill>
                  <a:srgbClr val="2B3212"/>
                </a:solidFill>
                <a:ea typeface="Lucida Sans Unicode" pitchFamily="34" charset="0"/>
                <a:cs typeface="Lucida Sans Unicode" pitchFamily="34" charset="0"/>
              </a:rPr>
              <a:t>Kostra grafu – minimálna množina hrán grafu, ktorá „drží graf pokope“</a:t>
            </a:r>
          </a:p>
          <a:p>
            <a:pPr marL="987425" lvl="1" indent="-36195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</a:pPr>
            <a:r>
              <a:rPr lang="sk-SK" sz="2400" kern="0" dirty="0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graf môže mať veľa kostier</a:t>
            </a:r>
            <a:endParaRPr lang="en-US" sz="2400" kern="0" dirty="0" smtClean="0">
              <a:solidFill>
                <a:srgbClr val="2B3212"/>
              </a:solidFill>
              <a:latin typeface="+mn-lt"/>
              <a:ea typeface="Lucida Sans Unicode" pitchFamily="34" charset="0"/>
              <a:cs typeface="Lucida Sans Unicode" pitchFamily="34" charset="0"/>
            </a:endParaRPr>
          </a:p>
          <a:p>
            <a:pPr marL="357188" indent="-357188">
              <a:spcBef>
                <a:spcPct val="20000"/>
              </a:spcBef>
              <a:spcAft>
                <a:spcPct val="20000"/>
              </a:spcAft>
              <a:buClr>
                <a:srgbClr val="E5EEC2"/>
              </a:buClr>
              <a:buSzPct val="120000"/>
              <a:buFont typeface="Trebuchet MS" pitchFamily="34" charset="0"/>
              <a:buChar char="●"/>
            </a:pPr>
            <a:r>
              <a:rPr lang="sk-SK" sz="2800" kern="0" dirty="0" smtClean="0">
                <a:solidFill>
                  <a:srgbClr val="2B3212"/>
                </a:solidFill>
                <a:ea typeface="Lucida Sans Unicode" pitchFamily="34" charset="0"/>
                <a:cs typeface="Lucida Sans Unicode" pitchFamily="34" charset="0"/>
              </a:rPr>
              <a:t>Objaviteľské hrany v BFS definujú </a:t>
            </a:r>
            <a:r>
              <a:rPr lang="sk-SK" sz="2800" b="1" kern="0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</a:rPr>
              <a:t>BFS kostru</a:t>
            </a:r>
            <a:endParaRPr lang="en-US" sz="2800" b="1" kern="0" dirty="0" smtClean="0">
              <a:solidFill>
                <a:srgbClr val="FF0000"/>
              </a:solidFill>
              <a:ea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Aplikácie BFS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b="1" dirty="0" smtClean="0"/>
              <a:t>Sociálna sieť </a:t>
            </a:r>
            <a:r>
              <a:rPr lang="sk-SK" dirty="0" smtClean="0"/>
              <a:t>– nájdenie sociálnej vzdialenosti medzi osobami</a:t>
            </a:r>
          </a:p>
          <a:p>
            <a:pPr lvl="1" eaLnBrk="1" hangingPunct="1"/>
            <a:r>
              <a:rPr lang="sk-SK" dirty="0" smtClean="0"/>
              <a:t>fenomén malého sveta – </a:t>
            </a:r>
            <a:r>
              <a:rPr lang="sk-SK" dirty="0" err="1" smtClean="0"/>
              <a:t>six</a:t>
            </a:r>
            <a:r>
              <a:rPr lang="sk-SK" dirty="0" smtClean="0"/>
              <a:t> </a:t>
            </a:r>
            <a:r>
              <a:rPr lang="sk-SK" dirty="0" err="1" smtClean="0"/>
              <a:t>degrees</a:t>
            </a:r>
            <a:r>
              <a:rPr lang="sk-SK" dirty="0" smtClean="0"/>
              <a:t> </a:t>
            </a:r>
            <a:r>
              <a:rPr lang="sk-SK" dirty="0" err="1" smtClean="0"/>
              <a:t>of</a:t>
            </a:r>
            <a:r>
              <a:rPr lang="sk-SK" dirty="0" smtClean="0"/>
              <a:t> </a:t>
            </a:r>
            <a:r>
              <a:rPr lang="sk-SK" dirty="0" err="1" smtClean="0"/>
              <a:t>separation</a:t>
            </a:r>
            <a:endParaRPr lang="sk-SK" dirty="0" smtClean="0"/>
          </a:p>
          <a:p>
            <a:pPr eaLnBrk="1" hangingPunct="1"/>
            <a:r>
              <a:rPr lang="sk-SK" b="1" dirty="0" smtClean="0"/>
              <a:t>Sieť dopravných spojení </a:t>
            </a:r>
            <a:r>
              <a:rPr lang="sk-SK" dirty="0" smtClean="0"/>
              <a:t>– nájdenie spojenia s minimálnym počtom prestupov</a:t>
            </a:r>
            <a:r>
              <a:rPr lang="en-US" dirty="0" smtClean="0"/>
              <a:t> </a:t>
            </a:r>
          </a:p>
          <a:p>
            <a:pPr lvl="1" eaLnBrk="1" hangingPunct="1"/>
            <a:r>
              <a:rPr lang="en-US" dirty="0" err="1" smtClean="0"/>
              <a:t>vrchol</a:t>
            </a:r>
            <a:r>
              <a:rPr lang="en-US" dirty="0" smtClean="0"/>
              <a:t> – </a:t>
            </a:r>
            <a:r>
              <a:rPr lang="en-US" dirty="0" err="1" smtClean="0"/>
              <a:t>stanica</a:t>
            </a:r>
            <a:r>
              <a:rPr lang="en-US" dirty="0" smtClean="0"/>
              <a:t>, </a:t>
            </a:r>
            <a:r>
              <a:rPr lang="en-US" dirty="0" err="1" smtClean="0"/>
              <a:t>hrana</a:t>
            </a:r>
            <a:r>
              <a:rPr lang="en-US" dirty="0" smtClean="0"/>
              <a:t> – </a:t>
            </a:r>
            <a:r>
              <a:rPr lang="en-US" dirty="0" err="1" smtClean="0"/>
              <a:t>dopravn</a:t>
            </a:r>
            <a:r>
              <a:rPr lang="sk-SK" dirty="0" smtClean="0"/>
              <a:t>é spojenie</a:t>
            </a:r>
            <a:endParaRPr lang="en-US" dirty="0" smtClean="0"/>
          </a:p>
          <a:p>
            <a:pPr eaLnBrk="1" hangingPunct="1"/>
            <a:r>
              <a:rPr lang="sk-SK" b="1" dirty="0" err="1" smtClean="0"/>
              <a:t>Komunikáčná</a:t>
            </a:r>
            <a:r>
              <a:rPr lang="sk-SK" b="1" dirty="0" smtClean="0"/>
              <a:t> sieť</a:t>
            </a:r>
          </a:p>
          <a:p>
            <a:pPr lvl="1" eaLnBrk="1" hangingPunct="1"/>
            <a:r>
              <a:rPr lang="sk-SK" dirty="0" smtClean="0"/>
              <a:t>nájdenie minimálnej množiny spojení na </a:t>
            </a:r>
            <a:r>
              <a:rPr lang="sk-SK" dirty="0" err="1" smtClean="0"/>
              <a:t>upgrade</a:t>
            </a:r>
            <a:r>
              <a:rPr lang="sk-SK" dirty="0" smtClean="0"/>
              <a:t>, aby medzi každými 2 uzlami bolo spojenie po upgradovaných </a:t>
            </a:r>
            <a:r>
              <a:rPr lang="en-US" dirty="0" smtClean="0"/>
              <a:t>(</a:t>
            </a:r>
            <a:r>
              <a:rPr lang="en-US" dirty="0" err="1" smtClean="0"/>
              <a:t>optick</a:t>
            </a:r>
            <a:r>
              <a:rPr lang="sk-SK" dirty="0" err="1" smtClean="0"/>
              <a:t>ých</a:t>
            </a:r>
            <a:r>
              <a:rPr lang="en-US" dirty="0" smtClean="0"/>
              <a:t>) link</a:t>
            </a:r>
            <a:r>
              <a:rPr lang="sk-SK" dirty="0" smtClean="0"/>
              <a:t>ách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Prehľadávanie do hĺbky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Prehľadávanie do hĺbky</a:t>
            </a:r>
          </a:p>
          <a:p>
            <a:pPr lvl="1" eaLnBrk="1" hangingPunct="1"/>
            <a:r>
              <a:rPr lang="sk-SK" b="1" dirty="0" err="1" smtClean="0">
                <a:solidFill>
                  <a:srgbClr val="FF0000"/>
                </a:solidFill>
              </a:rPr>
              <a:t>depth-first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sk-SK" b="1" dirty="0" err="1" smtClean="0">
                <a:solidFill>
                  <a:srgbClr val="FF0000"/>
                </a:solidFill>
              </a:rPr>
              <a:t>search</a:t>
            </a:r>
            <a:r>
              <a:rPr lang="sk-SK" b="1" dirty="0" smtClean="0">
                <a:solidFill>
                  <a:srgbClr val="FF0000"/>
                </a:solidFill>
              </a:rPr>
              <a:t> DFS</a:t>
            </a:r>
          </a:p>
          <a:p>
            <a:pPr eaLnBrk="1" hangingPunct="1"/>
            <a:r>
              <a:rPr lang="sk-SK" b="1" dirty="0" smtClean="0"/>
              <a:t>Stratégia</a:t>
            </a:r>
            <a:r>
              <a:rPr lang="sk-SK" dirty="0" smtClean="0"/>
              <a:t> návštevy vrcholu:</a:t>
            </a:r>
            <a:endParaRPr lang="en-US" dirty="0" smtClean="0"/>
          </a:p>
          <a:p>
            <a:pPr lvl="1" eaLnBrk="1" hangingPunct="1"/>
            <a:r>
              <a:rPr lang="sk-SK" dirty="0" smtClean="0">
                <a:solidFill>
                  <a:srgbClr val="FF0000"/>
                </a:solidFill>
              </a:rPr>
              <a:t>o</a:t>
            </a:r>
            <a:r>
              <a:rPr lang="en-US" dirty="0" err="1" smtClean="0">
                <a:solidFill>
                  <a:srgbClr val="FF0000"/>
                </a:solidFill>
              </a:rPr>
              <a:t>zna</a:t>
            </a:r>
            <a:r>
              <a:rPr lang="sk-SK" dirty="0" smtClean="0">
                <a:solidFill>
                  <a:srgbClr val="FF0000"/>
                </a:solidFill>
              </a:rPr>
              <a:t>č </a:t>
            </a:r>
            <a:r>
              <a:rPr lang="sk-SK" dirty="0" smtClean="0"/>
              <a:t>vrchol ako navštívený</a:t>
            </a:r>
          </a:p>
          <a:p>
            <a:pPr lvl="1" eaLnBrk="1" hangingPunct="1"/>
            <a:r>
              <a:rPr lang="sk-SK" dirty="0" smtClean="0"/>
              <a:t>postupne </a:t>
            </a:r>
            <a:r>
              <a:rPr lang="sk-SK" dirty="0" smtClean="0">
                <a:solidFill>
                  <a:srgbClr val="FF0000"/>
                </a:solidFill>
              </a:rPr>
              <a:t>navštív</a:t>
            </a:r>
            <a:r>
              <a:rPr lang="sk-SK" dirty="0" smtClean="0"/>
              <a:t> všetky jeho susedné nenavštívené vrcholy</a:t>
            </a:r>
            <a:endParaRPr lang="en-US" dirty="0" smtClean="0"/>
          </a:p>
          <a:p>
            <a:pPr lvl="1" eaLnBrk="1" hangingPunct="1"/>
            <a:r>
              <a:rPr lang="sk-SK" dirty="0" smtClean="0">
                <a:solidFill>
                  <a:srgbClr val="FF0000"/>
                </a:solidFill>
              </a:rPr>
              <a:t>v</a:t>
            </a:r>
            <a:r>
              <a:rPr lang="en-US" dirty="0" smtClean="0">
                <a:solidFill>
                  <a:srgbClr val="FF0000"/>
                </a:solidFill>
              </a:rPr>
              <a:t>r</a:t>
            </a:r>
            <a:r>
              <a:rPr lang="sk-SK" dirty="0" err="1" smtClean="0">
                <a:solidFill>
                  <a:srgbClr val="FF0000"/>
                </a:solidFill>
              </a:rPr>
              <a:t>áť</a:t>
            </a:r>
            <a:r>
              <a:rPr lang="sk-SK" dirty="0" smtClean="0">
                <a:solidFill>
                  <a:srgbClr val="FF0000"/>
                </a:solidFill>
              </a:rPr>
              <a:t> sa </a:t>
            </a:r>
            <a:r>
              <a:rPr lang="sk-SK" dirty="0" smtClean="0"/>
              <a:t>do vrcholu, z ktorého si sem prišiel</a:t>
            </a:r>
          </a:p>
          <a:p>
            <a:pPr eaLnBrk="1" hangingPunct="1"/>
            <a:endParaRPr lang="sk-SK" sz="1800" dirty="0" smtClean="0"/>
          </a:p>
          <a:p>
            <a:pPr eaLnBrk="1" hangingPunct="1"/>
            <a:r>
              <a:rPr lang="sk-SK" dirty="0" err="1" smtClean="0"/>
              <a:t>Narozdiel</a:t>
            </a:r>
            <a:r>
              <a:rPr lang="sk-SK" dirty="0" smtClean="0"/>
              <a:t> od BFS </a:t>
            </a:r>
            <a:r>
              <a:rPr lang="en-US" dirty="0" smtClean="0"/>
              <a:t>(</a:t>
            </a:r>
            <a:r>
              <a:rPr lang="sk-SK" dirty="0" smtClean="0"/>
              <a:t>„</a:t>
            </a:r>
            <a:r>
              <a:rPr lang="en-US" dirty="0" err="1" smtClean="0"/>
              <a:t>vlna</a:t>
            </a:r>
            <a:r>
              <a:rPr lang="en-US" dirty="0" smtClean="0"/>
              <a:t> </a:t>
            </a:r>
            <a:r>
              <a:rPr lang="sk-SK" dirty="0" smtClean="0"/>
              <a:t>šíriaca sa v grafe“</a:t>
            </a:r>
            <a:r>
              <a:rPr lang="en-US" dirty="0" smtClean="0"/>
              <a:t>)</a:t>
            </a:r>
            <a:r>
              <a:rPr lang="sk-SK" dirty="0" smtClean="0"/>
              <a:t> je DFS predstaviteľné ako „</a:t>
            </a:r>
            <a:r>
              <a:rPr lang="sk-SK" dirty="0" smtClean="0">
                <a:solidFill>
                  <a:srgbClr val="FF0000"/>
                </a:solidFill>
              </a:rPr>
              <a:t>putovanie v grafe</a:t>
            </a:r>
            <a:r>
              <a:rPr lang="sk-SK" dirty="0" smtClean="0"/>
              <a:t>“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DFS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 smtClean="0">
                <a:solidFill>
                  <a:srgbClr val="FF0000"/>
                </a:solidFill>
              </a:rPr>
              <a:t>Červené hrany sú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sk-SK" sz="2400" dirty="0" smtClean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 smtClean="0">
                <a:solidFill>
                  <a:srgbClr val="FF0000"/>
                </a:solidFill>
              </a:rPr>
              <a:t> (</a:t>
            </a:r>
            <a:r>
              <a:rPr lang="en-US" sz="2400" dirty="0" err="1" smtClean="0">
                <a:solidFill>
                  <a:srgbClr val="FF0000"/>
                </a:solidFill>
              </a:rPr>
              <a:t>objavite</a:t>
            </a:r>
            <a:r>
              <a:rPr lang="sk-SK" sz="2400" dirty="0" err="1" smtClean="0">
                <a:solidFill>
                  <a:srgbClr val="FF0000"/>
                </a:solidFill>
              </a:rPr>
              <a:t>ľské</a:t>
            </a:r>
            <a:r>
              <a:rPr lang="sk-SK" sz="2400" dirty="0" smtClean="0">
                <a:solidFill>
                  <a:srgbClr val="FF0000"/>
                </a:solidFill>
              </a:rPr>
              <a:t> hrany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endParaRPr lang="sk-SK" sz="2400" dirty="0" smtClean="0">
              <a:solidFill>
                <a:srgbClr val="FF0000"/>
              </a:solidFill>
            </a:endParaRPr>
          </a:p>
          <a:p>
            <a:pPr eaLnBrk="1" hangingPunct="1"/>
            <a:endParaRPr lang="sk-SK" dirty="0" smtClean="0"/>
          </a:p>
        </p:txBody>
      </p:sp>
      <p:sp>
        <p:nvSpPr>
          <p:cNvPr id="27652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7653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7654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27655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7656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27657" name="Straight Connector 8"/>
          <p:cNvCxnSpPr>
            <a:cxnSpLocks noChangeShapeType="1"/>
            <a:stCxn id="27653" idx="7"/>
            <a:endCxn id="27654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7658" name="Straight Connector 9"/>
          <p:cNvCxnSpPr>
            <a:cxnSpLocks noChangeShapeType="1"/>
            <a:stCxn id="27654" idx="6"/>
            <a:endCxn id="27655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7659" name="Straight Connector 10"/>
          <p:cNvCxnSpPr>
            <a:cxnSpLocks noChangeShapeType="1"/>
            <a:stCxn id="27652" idx="0"/>
            <a:endCxn id="27654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7660" name="Straight Connector 11"/>
          <p:cNvCxnSpPr>
            <a:cxnSpLocks noChangeShapeType="1"/>
            <a:stCxn id="27656" idx="0"/>
            <a:endCxn id="27655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7661" name="Straight Connector 12"/>
          <p:cNvCxnSpPr>
            <a:cxnSpLocks noChangeShapeType="1"/>
            <a:stCxn id="27652" idx="6"/>
            <a:endCxn id="27656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7662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27663" name="Straight Connector 14"/>
          <p:cNvCxnSpPr>
            <a:cxnSpLocks noChangeShapeType="1"/>
            <a:stCxn id="27662" idx="0"/>
            <a:endCxn id="27653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7664" name="Straight Connector 15"/>
          <p:cNvCxnSpPr>
            <a:cxnSpLocks noChangeShapeType="1"/>
            <a:stCxn id="27662" idx="7"/>
            <a:endCxn id="27652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19" name="Straight Connector 8"/>
          <p:cNvCxnSpPr>
            <a:cxnSpLocks noChangeShapeType="1"/>
            <a:stCxn id="18" idx="6"/>
            <a:endCxn id="27654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1" name="Straight Connector 8"/>
          <p:cNvCxnSpPr>
            <a:cxnSpLocks noChangeShapeType="1"/>
            <a:stCxn id="20" idx="6"/>
            <a:endCxn id="18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DFS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 smtClean="0">
                <a:solidFill>
                  <a:srgbClr val="FF0000"/>
                </a:solidFill>
              </a:rPr>
              <a:t>Červené hrany sú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sk-SK" sz="2400" dirty="0" smtClean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 smtClean="0">
                <a:solidFill>
                  <a:srgbClr val="FF0000"/>
                </a:solidFill>
              </a:rPr>
              <a:t> (</a:t>
            </a:r>
            <a:r>
              <a:rPr lang="en-US" sz="2400" dirty="0" err="1" smtClean="0">
                <a:solidFill>
                  <a:srgbClr val="FF0000"/>
                </a:solidFill>
              </a:rPr>
              <a:t>objavite</a:t>
            </a:r>
            <a:r>
              <a:rPr lang="sk-SK" sz="2400" dirty="0" err="1" smtClean="0">
                <a:solidFill>
                  <a:srgbClr val="FF0000"/>
                </a:solidFill>
              </a:rPr>
              <a:t>ľské</a:t>
            </a:r>
            <a:r>
              <a:rPr lang="sk-SK" sz="2400" dirty="0" smtClean="0">
                <a:solidFill>
                  <a:srgbClr val="FF0000"/>
                </a:solidFill>
              </a:rPr>
              <a:t> hrany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endParaRPr lang="sk-SK" sz="2400" dirty="0" smtClean="0">
              <a:solidFill>
                <a:srgbClr val="FF0000"/>
              </a:solidFill>
            </a:endParaRPr>
          </a:p>
          <a:p>
            <a:pPr eaLnBrk="1" hangingPunct="1"/>
            <a:endParaRPr lang="sk-SK" dirty="0" smtClean="0"/>
          </a:p>
        </p:txBody>
      </p:sp>
      <p:sp>
        <p:nvSpPr>
          <p:cNvPr id="28676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8677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8678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28679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8680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28681" name="Straight Connector 8"/>
          <p:cNvCxnSpPr>
            <a:cxnSpLocks noChangeShapeType="1"/>
            <a:stCxn id="28677" idx="7"/>
            <a:endCxn id="28678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682" name="Straight Connector 9"/>
          <p:cNvCxnSpPr>
            <a:cxnSpLocks noChangeShapeType="1"/>
            <a:stCxn id="28678" idx="6"/>
            <a:endCxn id="28679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683" name="Straight Connector 10"/>
          <p:cNvCxnSpPr>
            <a:cxnSpLocks noChangeShapeType="1"/>
            <a:stCxn id="28676" idx="0"/>
            <a:endCxn id="28678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684" name="Straight Connector 11"/>
          <p:cNvCxnSpPr>
            <a:cxnSpLocks noChangeShapeType="1"/>
            <a:stCxn id="28680" idx="0"/>
            <a:endCxn id="28679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8685" name="Straight Connector 12"/>
          <p:cNvCxnSpPr>
            <a:cxnSpLocks noChangeShapeType="1"/>
            <a:stCxn id="28676" idx="6"/>
            <a:endCxn id="28680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686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28687" name="Straight Connector 14"/>
          <p:cNvCxnSpPr>
            <a:cxnSpLocks noChangeShapeType="1"/>
            <a:stCxn id="28686" idx="0"/>
            <a:endCxn id="28677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688" name="Straight Connector 15"/>
          <p:cNvCxnSpPr>
            <a:cxnSpLocks noChangeShapeType="1"/>
            <a:stCxn id="28686" idx="7"/>
            <a:endCxn id="28676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0" name="Straight Connector 8"/>
          <p:cNvCxnSpPr>
            <a:cxnSpLocks noChangeShapeType="1"/>
            <a:stCxn id="19" idx="6"/>
            <a:endCxn id="28678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2" name="Straight Connector 8"/>
          <p:cNvCxnSpPr>
            <a:cxnSpLocks noChangeShapeType="1"/>
            <a:stCxn id="21" idx="6"/>
            <a:endCxn id="19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DFS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 smtClean="0">
                <a:solidFill>
                  <a:srgbClr val="FF0000"/>
                </a:solidFill>
              </a:rPr>
              <a:t>Červené hrany sú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sk-SK" sz="2400" dirty="0" smtClean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 smtClean="0">
                <a:solidFill>
                  <a:srgbClr val="FF0000"/>
                </a:solidFill>
              </a:rPr>
              <a:t> (</a:t>
            </a:r>
            <a:r>
              <a:rPr lang="en-US" sz="2400" dirty="0" err="1" smtClean="0">
                <a:solidFill>
                  <a:srgbClr val="FF0000"/>
                </a:solidFill>
              </a:rPr>
              <a:t>objavite</a:t>
            </a:r>
            <a:r>
              <a:rPr lang="sk-SK" sz="2400" dirty="0" err="1" smtClean="0">
                <a:solidFill>
                  <a:srgbClr val="FF0000"/>
                </a:solidFill>
              </a:rPr>
              <a:t>ľské</a:t>
            </a:r>
            <a:r>
              <a:rPr lang="sk-SK" sz="2400" dirty="0" smtClean="0">
                <a:solidFill>
                  <a:srgbClr val="FF0000"/>
                </a:solidFill>
              </a:rPr>
              <a:t> hrany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endParaRPr lang="sk-SK" sz="2400" dirty="0" smtClean="0">
              <a:solidFill>
                <a:srgbClr val="FF0000"/>
              </a:solidFill>
            </a:endParaRPr>
          </a:p>
          <a:p>
            <a:pPr eaLnBrk="1" hangingPunct="1"/>
            <a:endParaRPr lang="sk-SK" dirty="0" smtClean="0"/>
          </a:p>
        </p:txBody>
      </p:sp>
      <p:sp>
        <p:nvSpPr>
          <p:cNvPr id="29700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9701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9702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29703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9704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29705" name="Straight Connector 8"/>
          <p:cNvCxnSpPr>
            <a:cxnSpLocks noChangeShapeType="1"/>
            <a:stCxn id="29701" idx="7"/>
            <a:endCxn id="29702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06" name="Straight Connector 9"/>
          <p:cNvCxnSpPr>
            <a:cxnSpLocks noChangeShapeType="1"/>
            <a:stCxn id="29702" idx="6"/>
            <a:endCxn id="29703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07" name="Straight Connector 10"/>
          <p:cNvCxnSpPr>
            <a:cxnSpLocks noChangeShapeType="1"/>
            <a:stCxn id="29700" idx="0"/>
            <a:endCxn id="29702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08" name="Straight Connector 11"/>
          <p:cNvCxnSpPr>
            <a:cxnSpLocks noChangeShapeType="1"/>
            <a:stCxn id="29704" idx="0"/>
            <a:endCxn id="29703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9709" name="Straight Connector 12"/>
          <p:cNvCxnSpPr>
            <a:cxnSpLocks noChangeShapeType="1"/>
            <a:stCxn id="29700" idx="6"/>
            <a:endCxn id="29704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9710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29711" name="Straight Connector 14"/>
          <p:cNvCxnSpPr>
            <a:cxnSpLocks noChangeShapeType="1"/>
            <a:stCxn id="29710" idx="0"/>
            <a:endCxn id="29701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12" name="Straight Connector 15"/>
          <p:cNvCxnSpPr>
            <a:cxnSpLocks noChangeShapeType="1"/>
            <a:stCxn id="29710" idx="7"/>
            <a:endCxn id="29700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1" name="Straight Connector 8"/>
          <p:cNvCxnSpPr>
            <a:cxnSpLocks noChangeShapeType="1"/>
            <a:stCxn id="20" idx="6"/>
            <a:endCxn id="29702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20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Graphs are everywhere</a:t>
            </a:r>
            <a:r>
              <a:rPr lang="en-US" smtClean="0"/>
              <a:t>!</a:t>
            </a:r>
            <a:endParaRPr lang="sk-SK" smtClean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3" y="1357313"/>
            <a:ext cx="3509962" cy="240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2" descr="http://www.multimex.sk/images/facebook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00" y="3357563"/>
            <a:ext cx="2762250" cy="103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4" descr="http://www.manchesterairport.co.uk/manweb.nsf/AttachmentsByTitle/map_road.gif/$FILE/map_road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88" y="1785938"/>
            <a:ext cx="4725987" cy="435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Callout 6"/>
          <p:cNvSpPr/>
          <p:nvPr/>
        </p:nvSpPr>
        <p:spPr bwMode="auto">
          <a:xfrm>
            <a:off x="5348377" y="4546120"/>
            <a:ext cx="3348633" cy="1861006"/>
          </a:xfrm>
          <a:prstGeom prst="wedgeEllipseCallout">
            <a:avLst>
              <a:gd name="adj1" fmla="val 46734"/>
              <a:gd name="adj2" fmla="val 66630"/>
            </a:avLst>
          </a:prstGeom>
          <a:solidFill>
            <a:srgbClr val="E7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 smtClean="0">
                <a:latin typeface="Trebuchet MS" pitchFamily="34" charset="0"/>
              </a:rPr>
              <a:t>Takto vnímajú pojem </a:t>
            </a:r>
            <a:r>
              <a:rPr lang="sk-SK" b="1" dirty="0" smtClean="0">
                <a:latin typeface="Trebuchet MS" pitchFamily="34" charset="0"/>
              </a:rPr>
              <a:t>graf</a:t>
            </a:r>
            <a:r>
              <a:rPr lang="sk-SK" dirty="0" smtClean="0">
                <a:latin typeface="Trebuchet MS" pitchFamily="34" charset="0"/>
              </a:rPr>
              <a:t> informatici a matematici</a:t>
            </a:r>
            <a:endParaRPr lang="cs-CZ" dirty="0"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DFS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 smtClean="0">
                <a:solidFill>
                  <a:srgbClr val="FF0000"/>
                </a:solidFill>
              </a:rPr>
              <a:t>Červené hrany sú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sk-SK" sz="2400" dirty="0" smtClean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 smtClean="0">
                <a:solidFill>
                  <a:srgbClr val="FF0000"/>
                </a:solidFill>
              </a:rPr>
              <a:t> (</a:t>
            </a:r>
            <a:r>
              <a:rPr lang="en-US" sz="2400" dirty="0" err="1" smtClean="0">
                <a:solidFill>
                  <a:srgbClr val="FF0000"/>
                </a:solidFill>
              </a:rPr>
              <a:t>objavite</a:t>
            </a:r>
            <a:r>
              <a:rPr lang="sk-SK" sz="2400" dirty="0" err="1" smtClean="0">
                <a:solidFill>
                  <a:srgbClr val="FF0000"/>
                </a:solidFill>
              </a:rPr>
              <a:t>ľské</a:t>
            </a:r>
            <a:r>
              <a:rPr lang="sk-SK" sz="2400" dirty="0" smtClean="0">
                <a:solidFill>
                  <a:srgbClr val="FF0000"/>
                </a:solidFill>
              </a:rPr>
              <a:t> hrany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endParaRPr lang="sk-SK" sz="2400" dirty="0" smtClean="0">
              <a:solidFill>
                <a:srgbClr val="FF0000"/>
              </a:solidFill>
            </a:endParaRPr>
          </a:p>
          <a:p>
            <a:pPr eaLnBrk="1" hangingPunct="1"/>
            <a:endParaRPr lang="sk-SK" dirty="0" smtClean="0"/>
          </a:p>
        </p:txBody>
      </p:sp>
      <p:sp>
        <p:nvSpPr>
          <p:cNvPr id="30724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0725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0726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30727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0728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0729" name="Straight Connector 8"/>
          <p:cNvCxnSpPr>
            <a:cxnSpLocks noChangeShapeType="1"/>
            <a:stCxn id="30725" idx="7"/>
            <a:endCxn id="30726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730" name="Straight Connector 9"/>
          <p:cNvCxnSpPr>
            <a:cxnSpLocks noChangeShapeType="1"/>
            <a:stCxn id="30726" idx="6"/>
            <a:endCxn id="30727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731" name="Straight Connector 10"/>
          <p:cNvCxnSpPr>
            <a:cxnSpLocks noChangeShapeType="1"/>
            <a:stCxn id="30724" idx="0"/>
            <a:endCxn id="30726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0732" name="Straight Connector 11"/>
          <p:cNvCxnSpPr>
            <a:cxnSpLocks noChangeShapeType="1"/>
            <a:stCxn id="30728" idx="0"/>
            <a:endCxn id="30727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0733" name="Straight Connector 12"/>
          <p:cNvCxnSpPr>
            <a:cxnSpLocks noChangeShapeType="1"/>
            <a:stCxn id="30724" idx="6"/>
            <a:endCxn id="30728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0734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0735" name="Straight Connector 14"/>
          <p:cNvCxnSpPr>
            <a:cxnSpLocks noChangeShapeType="1"/>
            <a:stCxn id="30734" idx="0"/>
            <a:endCxn id="30725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736" name="Straight Connector 15"/>
          <p:cNvCxnSpPr>
            <a:cxnSpLocks noChangeShapeType="1"/>
            <a:stCxn id="30734" idx="7"/>
            <a:endCxn id="30724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2" name="Straight Connector 8"/>
          <p:cNvCxnSpPr>
            <a:cxnSpLocks noChangeShapeType="1"/>
            <a:stCxn id="21" idx="6"/>
            <a:endCxn id="30726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3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4" name="Straight Connector 8"/>
          <p:cNvCxnSpPr>
            <a:cxnSpLocks noChangeShapeType="1"/>
            <a:stCxn id="23" idx="6"/>
            <a:endCxn id="21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DFS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 smtClean="0">
                <a:solidFill>
                  <a:srgbClr val="FF0000"/>
                </a:solidFill>
              </a:rPr>
              <a:t>Červené hrany sú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sk-SK" sz="2400" dirty="0" smtClean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 smtClean="0">
                <a:solidFill>
                  <a:srgbClr val="FF0000"/>
                </a:solidFill>
              </a:rPr>
              <a:t> (</a:t>
            </a:r>
            <a:r>
              <a:rPr lang="en-US" sz="2400" dirty="0" err="1" smtClean="0">
                <a:solidFill>
                  <a:srgbClr val="FF0000"/>
                </a:solidFill>
              </a:rPr>
              <a:t>objavite</a:t>
            </a:r>
            <a:r>
              <a:rPr lang="sk-SK" sz="2400" dirty="0" err="1" smtClean="0">
                <a:solidFill>
                  <a:srgbClr val="FF0000"/>
                </a:solidFill>
              </a:rPr>
              <a:t>ľské</a:t>
            </a:r>
            <a:r>
              <a:rPr lang="sk-SK" sz="2400" dirty="0" smtClean="0">
                <a:solidFill>
                  <a:srgbClr val="FF0000"/>
                </a:solidFill>
              </a:rPr>
              <a:t> hrany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endParaRPr lang="sk-SK" sz="2400" dirty="0" smtClean="0">
              <a:solidFill>
                <a:srgbClr val="FF0000"/>
              </a:solidFill>
            </a:endParaRPr>
          </a:p>
          <a:p>
            <a:pPr eaLnBrk="1" hangingPunct="1"/>
            <a:endParaRPr lang="sk-SK" dirty="0" smtClean="0"/>
          </a:p>
        </p:txBody>
      </p:sp>
      <p:sp>
        <p:nvSpPr>
          <p:cNvPr id="31748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1749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1750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31751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1752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1753" name="Straight Connector 8"/>
          <p:cNvCxnSpPr>
            <a:cxnSpLocks noChangeShapeType="1"/>
            <a:stCxn id="31749" idx="7"/>
            <a:endCxn id="31750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1754" name="Straight Connector 9"/>
          <p:cNvCxnSpPr>
            <a:cxnSpLocks noChangeShapeType="1"/>
            <a:stCxn id="31750" idx="6"/>
            <a:endCxn id="31751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1755" name="Straight Connector 10"/>
          <p:cNvCxnSpPr>
            <a:cxnSpLocks noChangeShapeType="1"/>
            <a:stCxn id="31748" idx="0"/>
            <a:endCxn id="31750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1756" name="Straight Connector 11"/>
          <p:cNvCxnSpPr>
            <a:cxnSpLocks noChangeShapeType="1"/>
            <a:stCxn id="31752" idx="0"/>
            <a:endCxn id="31751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1757" name="Straight Connector 12"/>
          <p:cNvCxnSpPr>
            <a:cxnSpLocks noChangeShapeType="1"/>
            <a:stCxn id="31748" idx="6"/>
            <a:endCxn id="31752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1758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1759" name="Straight Connector 14"/>
          <p:cNvCxnSpPr>
            <a:cxnSpLocks noChangeShapeType="1"/>
            <a:stCxn id="31758" idx="0"/>
            <a:endCxn id="31749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1760" name="Straight Connector 15"/>
          <p:cNvCxnSpPr>
            <a:cxnSpLocks noChangeShapeType="1"/>
            <a:stCxn id="31758" idx="7"/>
            <a:endCxn id="31748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71938" y="20002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5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31750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2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DFS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 smtClean="0">
                <a:solidFill>
                  <a:srgbClr val="FF0000"/>
                </a:solidFill>
              </a:rPr>
              <a:t>Červené hrany sú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sk-SK" sz="2400" dirty="0" smtClean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 smtClean="0">
                <a:solidFill>
                  <a:srgbClr val="FF0000"/>
                </a:solidFill>
              </a:rPr>
              <a:t> (</a:t>
            </a:r>
            <a:r>
              <a:rPr lang="en-US" sz="2400" dirty="0" err="1" smtClean="0">
                <a:solidFill>
                  <a:srgbClr val="FF0000"/>
                </a:solidFill>
              </a:rPr>
              <a:t>objavite</a:t>
            </a:r>
            <a:r>
              <a:rPr lang="sk-SK" sz="2400" dirty="0" err="1" smtClean="0">
                <a:solidFill>
                  <a:srgbClr val="FF0000"/>
                </a:solidFill>
              </a:rPr>
              <a:t>ľské</a:t>
            </a:r>
            <a:r>
              <a:rPr lang="sk-SK" sz="2400" dirty="0" smtClean="0">
                <a:solidFill>
                  <a:srgbClr val="FF0000"/>
                </a:solidFill>
              </a:rPr>
              <a:t> hrany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endParaRPr lang="sk-SK" sz="2400" dirty="0" smtClean="0">
              <a:solidFill>
                <a:srgbClr val="FF0000"/>
              </a:solidFill>
            </a:endParaRPr>
          </a:p>
          <a:p>
            <a:pPr eaLnBrk="1" hangingPunct="1"/>
            <a:endParaRPr lang="sk-SK" dirty="0" smtClean="0"/>
          </a:p>
        </p:txBody>
      </p:sp>
      <p:sp>
        <p:nvSpPr>
          <p:cNvPr id="32772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3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4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32775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6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77" name="Straight Connector 8"/>
          <p:cNvCxnSpPr>
            <a:cxnSpLocks noChangeShapeType="1"/>
            <a:stCxn id="32773" idx="7"/>
            <a:endCxn id="32774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78" name="Straight Connector 9"/>
          <p:cNvCxnSpPr>
            <a:cxnSpLocks noChangeShapeType="1"/>
            <a:stCxn id="32774" idx="6"/>
            <a:endCxn id="32775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79" name="Straight Connector 10"/>
          <p:cNvCxnSpPr>
            <a:cxnSpLocks noChangeShapeType="1"/>
            <a:stCxn id="32772" idx="0"/>
            <a:endCxn id="32774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0" name="Straight Connector 11"/>
          <p:cNvCxnSpPr>
            <a:cxnSpLocks noChangeShapeType="1"/>
            <a:stCxn id="32776" idx="0"/>
            <a:endCxn id="32775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1" name="Straight Connector 12"/>
          <p:cNvCxnSpPr>
            <a:cxnSpLocks noChangeShapeType="1"/>
            <a:stCxn id="32772" idx="6"/>
            <a:endCxn id="32776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2782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83" name="Straight Connector 14"/>
          <p:cNvCxnSpPr>
            <a:cxnSpLocks noChangeShapeType="1"/>
            <a:stCxn id="32782" idx="0"/>
            <a:endCxn id="32773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4" name="Straight Connector 15"/>
          <p:cNvCxnSpPr>
            <a:cxnSpLocks noChangeShapeType="1"/>
            <a:stCxn id="32782" idx="7"/>
            <a:endCxn id="32772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71938" y="20002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5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32774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2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7" name="TextBox 26"/>
          <p:cNvSpPr txBox="1"/>
          <p:nvPr/>
        </p:nvSpPr>
        <p:spPr>
          <a:xfrm>
            <a:off x="3827523" y="3420733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6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 flipH="1" flipV="1">
            <a:off x="4554747" y="3709358"/>
            <a:ext cx="2009952" cy="145485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5015821" y="5043289"/>
            <a:ext cx="2998120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sz="1800" dirty="0" err="1" smtClean="0">
                <a:ea typeface="MS Gothic" charset="-128"/>
              </a:rPr>
              <a:t>Niet</a:t>
            </a:r>
            <a:r>
              <a:rPr lang="cs-CZ" sz="1800" dirty="0" smtClean="0">
                <a:ea typeface="MS Gothic" charset="-128"/>
              </a:rPr>
              <a:t> nenavštívených </a:t>
            </a:r>
            <a:r>
              <a:rPr lang="cs-CZ" sz="1800" dirty="0" err="1" smtClean="0">
                <a:ea typeface="MS Gothic" charset="-128"/>
              </a:rPr>
              <a:t>susedov</a:t>
            </a:r>
            <a:r>
              <a:rPr lang="cs-CZ" sz="1800" dirty="0" smtClean="0">
                <a:ea typeface="MS Gothic" charset="-128"/>
              </a:rPr>
              <a:t> – </a:t>
            </a:r>
            <a:r>
              <a:rPr lang="cs-CZ" sz="1800" dirty="0" err="1" smtClean="0">
                <a:ea typeface="MS Gothic" charset="-128"/>
              </a:rPr>
              <a:t>vraciame</a:t>
            </a:r>
            <a:r>
              <a:rPr lang="cs-CZ" sz="1800" dirty="0" smtClean="0">
                <a:ea typeface="MS Gothic" charset="-128"/>
              </a:rPr>
              <a:t> </a:t>
            </a:r>
            <a:r>
              <a:rPr lang="cs-CZ" sz="1800" dirty="0" err="1" smtClean="0">
                <a:ea typeface="MS Gothic" charset="-128"/>
              </a:rPr>
              <a:t>sa</a:t>
            </a:r>
            <a:r>
              <a:rPr lang="cs-CZ" sz="1800" dirty="0" smtClean="0">
                <a:ea typeface="MS Gothic" charset="-128"/>
              </a:rPr>
              <a:t> </a:t>
            </a:r>
            <a:r>
              <a:rPr lang="cs-CZ" sz="1800" dirty="0" err="1" smtClean="0">
                <a:ea typeface="MS Gothic" charset="-128"/>
              </a:rPr>
              <a:t>späť</a:t>
            </a:r>
            <a:r>
              <a:rPr lang="cs-CZ" sz="1800" dirty="0" smtClean="0">
                <a:ea typeface="MS Gothic" charset="-128"/>
              </a:rPr>
              <a:t>.</a:t>
            </a:r>
            <a:endParaRPr lang="cs-CZ" sz="1800" dirty="0">
              <a:ea typeface="MS Gothic" charset="-128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DFS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 smtClean="0">
                <a:solidFill>
                  <a:srgbClr val="FF0000"/>
                </a:solidFill>
              </a:rPr>
              <a:t>Červené hrany sú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sk-SK" sz="2400" dirty="0" smtClean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 smtClean="0">
                <a:solidFill>
                  <a:srgbClr val="FF0000"/>
                </a:solidFill>
              </a:rPr>
              <a:t> (</a:t>
            </a:r>
            <a:r>
              <a:rPr lang="en-US" sz="2400" dirty="0" err="1" smtClean="0">
                <a:solidFill>
                  <a:srgbClr val="FF0000"/>
                </a:solidFill>
              </a:rPr>
              <a:t>objavite</a:t>
            </a:r>
            <a:r>
              <a:rPr lang="sk-SK" sz="2400" dirty="0" err="1" smtClean="0">
                <a:solidFill>
                  <a:srgbClr val="FF0000"/>
                </a:solidFill>
              </a:rPr>
              <a:t>ľské</a:t>
            </a:r>
            <a:r>
              <a:rPr lang="sk-SK" sz="2400" dirty="0" smtClean="0">
                <a:solidFill>
                  <a:srgbClr val="FF0000"/>
                </a:solidFill>
              </a:rPr>
              <a:t> hrany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endParaRPr lang="sk-SK" sz="2400" dirty="0" smtClean="0">
              <a:solidFill>
                <a:srgbClr val="FF0000"/>
              </a:solidFill>
            </a:endParaRPr>
          </a:p>
          <a:p>
            <a:pPr eaLnBrk="1" hangingPunct="1"/>
            <a:endParaRPr lang="sk-SK" dirty="0" smtClean="0"/>
          </a:p>
        </p:txBody>
      </p:sp>
      <p:sp>
        <p:nvSpPr>
          <p:cNvPr id="32772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3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4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32775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6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77" name="Straight Connector 8"/>
          <p:cNvCxnSpPr>
            <a:cxnSpLocks noChangeShapeType="1"/>
            <a:stCxn id="32773" idx="7"/>
            <a:endCxn id="32774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78" name="Straight Connector 9"/>
          <p:cNvCxnSpPr>
            <a:cxnSpLocks noChangeShapeType="1"/>
            <a:stCxn id="32774" idx="6"/>
            <a:endCxn id="32775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79" name="Straight Connector 10"/>
          <p:cNvCxnSpPr>
            <a:cxnSpLocks noChangeShapeType="1"/>
            <a:stCxn id="32772" idx="0"/>
            <a:endCxn id="32774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0" name="Straight Connector 11"/>
          <p:cNvCxnSpPr>
            <a:cxnSpLocks noChangeShapeType="1"/>
            <a:stCxn id="32776" idx="0"/>
            <a:endCxn id="32775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1" name="Straight Connector 12"/>
          <p:cNvCxnSpPr>
            <a:cxnSpLocks noChangeShapeType="1"/>
            <a:stCxn id="32772" idx="6"/>
            <a:endCxn id="32776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2782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83" name="Straight Connector 14"/>
          <p:cNvCxnSpPr>
            <a:cxnSpLocks noChangeShapeType="1"/>
            <a:stCxn id="32782" idx="0"/>
            <a:endCxn id="32773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4" name="Straight Connector 15"/>
          <p:cNvCxnSpPr>
            <a:cxnSpLocks noChangeShapeType="1"/>
            <a:stCxn id="32782" idx="7"/>
            <a:endCxn id="32772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71938" y="20002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5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32774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2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" name="TextBox 25"/>
          <p:cNvSpPr txBox="1"/>
          <p:nvPr/>
        </p:nvSpPr>
        <p:spPr>
          <a:xfrm>
            <a:off x="3827523" y="3420733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6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7" name="Line 5"/>
          <p:cNvSpPr>
            <a:spLocks noChangeShapeType="1"/>
          </p:cNvSpPr>
          <p:nvPr/>
        </p:nvSpPr>
        <p:spPr bwMode="auto">
          <a:xfrm flipV="1">
            <a:off x="3209025" y="2475781"/>
            <a:ext cx="1026545" cy="33342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461075" y="2325969"/>
            <a:ext cx="2998120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sz="1800" dirty="0" err="1" smtClean="0">
                <a:ea typeface="MS Gothic" charset="-128"/>
              </a:rPr>
              <a:t>Niet</a:t>
            </a:r>
            <a:r>
              <a:rPr lang="cs-CZ" sz="1800" dirty="0" smtClean="0">
                <a:ea typeface="MS Gothic" charset="-128"/>
              </a:rPr>
              <a:t> nenavštívených </a:t>
            </a:r>
            <a:r>
              <a:rPr lang="cs-CZ" sz="1800" dirty="0" err="1" smtClean="0">
                <a:ea typeface="MS Gothic" charset="-128"/>
              </a:rPr>
              <a:t>susedov</a:t>
            </a:r>
            <a:r>
              <a:rPr lang="cs-CZ" sz="1800" dirty="0" smtClean="0">
                <a:ea typeface="MS Gothic" charset="-128"/>
              </a:rPr>
              <a:t> – </a:t>
            </a:r>
            <a:r>
              <a:rPr lang="cs-CZ" sz="1800" dirty="0" err="1" smtClean="0">
                <a:ea typeface="MS Gothic" charset="-128"/>
              </a:rPr>
              <a:t>vraciame</a:t>
            </a:r>
            <a:r>
              <a:rPr lang="cs-CZ" sz="1800" dirty="0" smtClean="0">
                <a:ea typeface="MS Gothic" charset="-128"/>
              </a:rPr>
              <a:t> </a:t>
            </a:r>
            <a:r>
              <a:rPr lang="cs-CZ" sz="1800" dirty="0" err="1" smtClean="0">
                <a:ea typeface="MS Gothic" charset="-128"/>
              </a:rPr>
              <a:t>sa</a:t>
            </a:r>
            <a:r>
              <a:rPr lang="cs-CZ" sz="1800" dirty="0" smtClean="0">
                <a:ea typeface="MS Gothic" charset="-128"/>
              </a:rPr>
              <a:t> </a:t>
            </a:r>
            <a:r>
              <a:rPr lang="cs-CZ" sz="1800" dirty="0" err="1" smtClean="0">
                <a:ea typeface="MS Gothic" charset="-128"/>
              </a:rPr>
              <a:t>späť</a:t>
            </a:r>
            <a:r>
              <a:rPr lang="cs-CZ" sz="1800" dirty="0" smtClean="0">
                <a:ea typeface="MS Gothic" charset="-128"/>
              </a:rPr>
              <a:t>.</a:t>
            </a:r>
            <a:endParaRPr lang="cs-CZ" sz="1800" dirty="0">
              <a:ea typeface="MS Gothic" charset="-128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DFS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 smtClean="0">
                <a:solidFill>
                  <a:srgbClr val="FF0000"/>
                </a:solidFill>
              </a:rPr>
              <a:t>Červené hrany sú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sk-SK" sz="2400" dirty="0" smtClean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 smtClean="0">
                <a:solidFill>
                  <a:srgbClr val="FF0000"/>
                </a:solidFill>
              </a:rPr>
              <a:t> (</a:t>
            </a:r>
            <a:r>
              <a:rPr lang="en-US" sz="2400" dirty="0" err="1" smtClean="0">
                <a:solidFill>
                  <a:srgbClr val="FF0000"/>
                </a:solidFill>
              </a:rPr>
              <a:t>objavite</a:t>
            </a:r>
            <a:r>
              <a:rPr lang="sk-SK" sz="2400" dirty="0" err="1" smtClean="0">
                <a:solidFill>
                  <a:srgbClr val="FF0000"/>
                </a:solidFill>
              </a:rPr>
              <a:t>ľské</a:t>
            </a:r>
            <a:r>
              <a:rPr lang="sk-SK" sz="2400" dirty="0" smtClean="0">
                <a:solidFill>
                  <a:srgbClr val="FF0000"/>
                </a:solidFill>
              </a:rPr>
              <a:t> hrany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endParaRPr lang="sk-SK" sz="2400" dirty="0" smtClean="0">
              <a:solidFill>
                <a:srgbClr val="FF0000"/>
              </a:solidFill>
            </a:endParaRPr>
          </a:p>
          <a:p>
            <a:pPr eaLnBrk="1" hangingPunct="1"/>
            <a:endParaRPr lang="sk-SK" dirty="0" smtClean="0"/>
          </a:p>
        </p:txBody>
      </p:sp>
      <p:sp>
        <p:nvSpPr>
          <p:cNvPr id="32772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3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4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32775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6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77" name="Straight Connector 8"/>
          <p:cNvCxnSpPr>
            <a:cxnSpLocks noChangeShapeType="1"/>
            <a:stCxn id="32773" idx="7"/>
            <a:endCxn id="32774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78" name="Straight Connector 9"/>
          <p:cNvCxnSpPr>
            <a:cxnSpLocks noChangeShapeType="1"/>
            <a:stCxn id="32774" idx="6"/>
            <a:endCxn id="32775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79" name="Straight Connector 10"/>
          <p:cNvCxnSpPr>
            <a:cxnSpLocks noChangeShapeType="1"/>
            <a:stCxn id="32772" idx="0"/>
            <a:endCxn id="32774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0" name="Straight Connector 11"/>
          <p:cNvCxnSpPr>
            <a:cxnSpLocks noChangeShapeType="1"/>
            <a:stCxn id="32776" idx="0"/>
            <a:endCxn id="32775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1" name="Straight Connector 12"/>
          <p:cNvCxnSpPr>
            <a:cxnSpLocks noChangeShapeType="1"/>
            <a:stCxn id="32772" idx="6"/>
            <a:endCxn id="32776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2782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83" name="Straight Connector 14"/>
          <p:cNvCxnSpPr>
            <a:cxnSpLocks noChangeShapeType="1"/>
            <a:stCxn id="32782" idx="0"/>
            <a:endCxn id="32773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4" name="Straight Connector 15"/>
          <p:cNvCxnSpPr>
            <a:cxnSpLocks noChangeShapeType="1"/>
            <a:stCxn id="32782" idx="7"/>
            <a:endCxn id="32772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71938" y="20002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5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32774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2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" name="TextBox 25"/>
          <p:cNvSpPr txBox="1"/>
          <p:nvPr/>
        </p:nvSpPr>
        <p:spPr>
          <a:xfrm>
            <a:off x="3827523" y="3420733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6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DFS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 smtClean="0">
                <a:solidFill>
                  <a:srgbClr val="FF0000"/>
                </a:solidFill>
              </a:rPr>
              <a:t>Červené hrany sú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sk-SK" sz="2400" dirty="0" smtClean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 smtClean="0">
                <a:solidFill>
                  <a:srgbClr val="FF0000"/>
                </a:solidFill>
              </a:rPr>
              <a:t> (</a:t>
            </a:r>
            <a:r>
              <a:rPr lang="en-US" sz="2400" dirty="0" err="1" smtClean="0">
                <a:solidFill>
                  <a:srgbClr val="FF0000"/>
                </a:solidFill>
              </a:rPr>
              <a:t>objavite</a:t>
            </a:r>
            <a:r>
              <a:rPr lang="sk-SK" sz="2400" dirty="0" err="1" smtClean="0">
                <a:solidFill>
                  <a:srgbClr val="FF0000"/>
                </a:solidFill>
              </a:rPr>
              <a:t>ľské</a:t>
            </a:r>
            <a:r>
              <a:rPr lang="sk-SK" sz="2400" dirty="0" smtClean="0">
                <a:solidFill>
                  <a:srgbClr val="FF0000"/>
                </a:solidFill>
              </a:rPr>
              <a:t> hrany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endParaRPr lang="sk-SK" sz="2400" dirty="0" smtClean="0">
              <a:solidFill>
                <a:srgbClr val="FF0000"/>
              </a:solidFill>
            </a:endParaRPr>
          </a:p>
          <a:p>
            <a:pPr eaLnBrk="1" hangingPunct="1"/>
            <a:endParaRPr lang="sk-SK" dirty="0" smtClean="0"/>
          </a:p>
        </p:txBody>
      </p:sp>
      <p:sp>
        <p:nvSpPr>
          <p:cNvPr id="32772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3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4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32775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6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77" name="Straight Connector 8"/>
          <p:cNvCxnSpPr>
            <a:cxnSpLocks noChangeShapeType="1"/>
            <a:stCxn id="32773" idx="7"/>
            <a:endCxn id="32774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78" name="Straight Connector 9"/>
          <p:cNvCxnSpPr>
            <a:cxnSpLocks noChangeShapeType="1"/>
            <a:stCxn id="32774" idx="6"/>
            <a:endCxn id="32775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79" name="Straight Connector 10"/>
          <p:cNvCxnSpPr>
            <a:cxnSpLocks noChangeShapeType="1"/>
            <a:stCxn id="32772" idx="0"/>
            <a:endCxn id="32774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0" name="Straight Connector 11"/>
          <p:cNvCxnSpPr>
            <a:cxnSpLocks noChangeShapeType="1"/>
            <a:stCxn id="32776" idx="0"/>
            <a:endCxn id="32775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1" name="Straight Connector 12"/>
          <p:cNvCxnSpPr>
            <a:cxnSpLocks noChangeShapeType="1"/>
            <a:stCxn id="32772" idx="6"/>
            <a:endCxn id="32776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2782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83" name="Straight Connector 14"/>
          <p:cNvCxnSpPr>
            <a:cxnSpLocks noChangeShapeType="1"/>
            <a:stCxn id="32782" idx="0"/>
            <a:endCxn id="32773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4" name="Straight Connector 15"/>
          <p:cNvCxnSpPr>
            <a:cxnSpLocks noChangeShapeType="1"/>
            <a:stCxn id="32782" idx="7"/>
            <a:endCxn id="32772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71938" y="20002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5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32774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2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" name="TextBox 25"/>
          <p:cNvSpPr txBox="1"/>
          <p:nvPr/>
        </p:nvSpPr>
        <p:spPr>
          <a:xfrm>
            <a:off x="3827523" y="3420733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6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772888" y="168394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7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DFS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 smtClean="0">
                <a:solidFill>
                  <a:srgbClr val="FF0000"/>
                </a:solidFill>
              </a:rPr>
              <a:t>Červené hrany sú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sk-SK" sz="2400" dirty="0" smtClean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 smtClean="0">
                <a:solidFill>
                  <a:srgbClr val="FF0000"/>
                </a:solidFill>
              </a:rPr>
              <a:t> (</a:t>
            </a:r>
            <a:r>
              <a:rPr lang="en-US" sz="2400" dirty="0" err="1" smtClean="0">
                <a:solidFill>
                  <a:srgbClr val="FF0000"/>
                </a:solidFill>
              </a:rPr>
              <a:t>objavite</a:t>
            </a:r>
            <a:r>
              <a:rPr lang="sk-SK" sz="2400" dirty="0" err="1" smtClean="0">
                <a:solidFill>
                  <a:srgbClr val="FF0000"/>
                </a:solidFill>
              </a:rPr>
              <a:t>ľské</a:t>
            </a:r>
            <a:r>
              <a:rPr lang="sk-SK" sz="2400" dirty="0" smtClean="0">
                <a:solidFill>
                  <a:srgbClr val="FF0000"/>
                </a:solidFill>
              </a:rPr>
              <a:t> hrany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endParaRPr lang="sk-SK" sz="2400" dirty="0" smtClean="0">
              <a:solidFill>
                <a:srgbClr val="FF0000"/>
              </a:solidFill>
            </a:endParaRPr>
          </a:p>
          <a:p>
            <a:pPr eaLnBrk="1" hangingPunct="1"/>
            <a:endParaRPr lang="sk-SK" dirty="0" smtClean="0"/>
          </a:p>
        </p:txBody>
      </p:sp>
      <p:sp>
        <p:nvSpPr>
          <p:cNvPr id="32772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3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4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32775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6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77" name="Straight Connector 8"/>
          <p:cNvCxnSpPr>
            <a:cxnSpLocks noChangeShapeType="1"/>
            <a:stCxn id="32773" idx="7"/>
            <a:endCxn id="32774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78" name="Straight Connector 9"/>
          <p:cNvCxnSpPr>
            <a:cxnSpLocks noChangeShapeType="1"/>
            <a:stCxn id="32774" idx="6"/>
            <a:endCxn id="32775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79" name="Straight Connector 10"/>
          <p:cNvCxnSpPr>
            <a:cxnSpLocks noChangeShapeType="1"/>
            <a:stCxn id="32772" idx="0"/>
            <a:endCxn id="32774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0" name="Straight Connector 11"/>
          <p:cNvCxnSpPr>
            <a:cxnSpLocks noChangeShapeType="1"/>
            <a:stCxn id="32776" idx="0"/>
            <a:endCxn id="32775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1" name="Straight Connector 12"/>
          <p:cNvCxnSpPr>
            <a:cxnSpLocks noChangeShapeType="1"/>
            <a:stCxn id="32772" idx="6"/>
            <a:endCxn id="32776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2782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83" name="Straight Connector 14"/>
          <p:cNvCxnSpPr>
            <a:cxnSpLocks noChangeShapeType="1"/>
            <a:stCxn id="32782" idx="0"/>
            <a:endCxn id="32773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4" name="Straight Connector 15"/>
          <p:cNvCxnSpPr>
            <a:cxnSpLocks noChangeShapeType="1"/>
            <a:stCxn id="32782" idx="7"/>
            <a:endCxn id="32772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71938" y="20002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5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32774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2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6" name="TextBox 25"/>
          <p:cNvSpPr txBox="1"/>
          <p:nvPr/>
        </p:nvSpPr>
        <p:spPr>
          <a:xfrm>
            <a:off x="3827523" y="3420733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6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772888" y="168394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7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58798" y="1448159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8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 flipV="1">
            <a:off x="2009951" y="1802920"/>
            <a:ext cx="750501" cy="95452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461074" y="2636519"/>
            <a:ext cx="2998120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sz="1800" dirty="0" err="1" smtClean="0">
                <a:ea typeface="MS Gothic" charset="-128"/>
              </a:rPr>
              <a:t>Niet</a:t>
            </a:r>
            <a:r>
              <a:rPr lang="cs-CZ" sz="1800" dirty="0" smtClean="0">
                <a:ea typeface="MS Gothic" charset="-128"/>
              </a:rPr>
              <a:t> nenavštívených </a:t>
            </a:r>
            <a:r>
              <a:rPr lang="cs-CZ" sz="1800" dirty="0" err="1" smtClean="0">
                <a:ea typeface="MS Gothic" charset="-128"/>
              </a:rPr>
              <a:t>susedov</a:t>
            </a:r>
            <a:r>
              <a:rPr lang="cs-CZ" sz="1800" dirty="0" smtClean="0">
                <a:ea typeface="MS Gothic" charset="-128"/>
              </a:rPr>
              <a:t> – </a:t>
            </a:r>
            <a:r>
              <a:rPr lang="cs-CZ" sz="1800" dirty="0" err="1" smtClean="0">
                <a:ea typeface="MS Gothic" charset="-128"/>
              </a:rPr>
              <a:t>vraciame</a:t>
            </a:r>
            <a:r>
              <a:rPr lang="cs-CZ" sz="1800" dirty="0" smtClean="0">
                <a:ea typeface="MS Gothic" charset="-128"/>
              </a:rPr>
              <a:t> </a:t>
            </a:r>
            <a:r>
              <a:rPr lang="cs-CZ" sz="1800" dirty="0" err="1" smtClean="0">
                <a:ea typeface="MS Gothic" charset="-128"/>
              </a:rPr>
              <a:t>sa</a:t>
            </a:r>
            <a:r>
              <a:rPr lang="cs-CZ" sz="1800" dirty="0" smtClean="0">
                <a:ea typeface="MS Gothic" charset="-128"/>
              </a:rPr>
              <a:t> </a:t>
            </a:r>
            <a:r>
              <a:rPr lang="cs-CZ" sz="1800" dirty="0" err="1" smtClean="0">
                <a:ea typeface="MS Gothic" charset="-128"/>
              </a:rPr>
              <a:t>späť</a:t>
            </a:r>
            <a:r>
              <a:rPr lang="cs-CZ" sz="1800" dirty="0" smtClean="0">
                <a:ea typeface="MS Gothic" charset="-128"/>
              </a:rPr>
              <a:t>.</a:t>
            </a:r>
            <a:endParaRPr lang="cs-CZ" sz="1800" dirty="0">
              <a:ea typeface="MS Gothic" charset="-128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DFS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 smtClean="0">
                <a:solidFill>
                  <a:srgbClr val="FF0000"/>
                </a:solidFill>
              </a:rPr>
              <a:t>Červené hrany sú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sk-SK" sz="2400" dirty="0" smtClean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 smtClean="0">
                <a:solidFill>
                  <a:srgbClr val="FF0000"/>
                </a:solidFill>
              </a:rPr>
              <a:t> (</a:t>
            </a:r>
            <a:r>
              <a:rPr lang="en-US" sz="2400" dirty="0" err="1" smtClean="0">
                <a:solidFill>
                  <a:srgbClr val="FF0000"/>
                </a:solidFill>
              </a:rPr>
              <a:t>objavite</a:t>
            </a:r>
            <a:r>
              <a:rPr lang="sk-SK" sz="2400" dirty="0" err="1" smtClean="0">
                <a:solidFill>
                  <a:srgbClr val="FF0000"/>
                </a:solidFill>
              </a:rPr>
              <a:t>ľské</a:t>
            </a:r>
            <a:r>
              <a:rPr lang="sk-SK" sz="2400" dirty="0" smtClean="0">
                <a:solidFill>
                  <a:srgbClr val="FF0000"/>
                </a:solidFill>
              </a:rPr>
              <a:t> hrany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endParaRPr lang="sk-SK" sz="2400" dirty="0" smtClean="0">
              <a:solidFill>
                <a:srgbClr val="FF0000"/>
              </a:solidFill>
            </a:endParaRPr>
          </a:p>
          <a:p>
            <a:pPr eaLnBrk="1" hangingPunct="1"/>
            <a:endParaRPr lang="sk-SK" dirty="0" smtClean="0"/>
          </a:p>
        </p:txBody>
      </p:sp>
      <p:sp>
        <p:nvSpPr>
          <p:cNvPr id="32772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3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4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32775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6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77" name="Straight Connector 8"/>
          <p:cNvCxnSpPr>
            <a:cxnSpLocks noChangeShapeType="1"/>
            <a:stCxn id="32773" idx="7"/>
            <a:endCxn id="32774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78" name="Straight Connector 9"/>
          <p:cNvCxnSpPr>
            <a:cxnSpLocks noChangeShapeType="1"/>
            <a:stCxn id="32774" idx="6"/>
            <a:endCxn id="32775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79" name="Straight Connector 10"/>
          <p:cNvCxnSpPr>
            <a:cxnSpLocks noChangeShapeType="1"/>
            <a:stCxn id="32772" idx="0"/>
            <a:endCxn id="32774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0" name="Straight Connector 11"/>
          <p:cNvCxnSpPr>
            <a:cxnSpLocks noChangeShapeType="1"/>
            <a:stCxn id="32776" idx="0"/>
            <a:endCxn id="32775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1" name="Straight Connector 12"/>
          <p:cNvCxnSpPr>
            <a:cxnSpLocks noChangeShapeType="1"/>
            <a:stCxn id="32772" idx="6"/>
            <a:endCxn id="32776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2782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83" name="Straight Connector 14"/>
          <p:cNvCxnSpPr>
            <a:cxnSpLocks noChangeShapeType="1"/>
            <a:stCxn id="32782" idx="0"/>
            <a:endCxn id="32773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4" name="Straight Connector 15"/>
          <p:cNvCxnSpPr>
            <a:cxnSpLocks noChangeShapeType="1"/>
            <a:stCxn id="32782" idx="7"/>
            <a:endCxn id="32772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71938" y="20002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5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32774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2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6" name="TextBox 25"/>
          <p:cNvSpPr txBox="1"/>
          <p:nvPr/>
        </p:nvSpPr>
        <p:spPr>
          <a:xfrm>
            <a:off x="3827523" y="3420733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6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772888" y="168394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7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58798" y="1448159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8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 flipV="1">
            <a:off x="1820170" y="1708029"/>
            <a:ext cx="1966825" cy="1014911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271293" y="2602014"/>
            <a:ext cx="2998120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sz="1800" dirty="0" err="1" smtClean="0">
                <a:ea typeface="MS Gothic" charset="-128"/>
              </a:rPr>
              <a:t>Niet</a:t>
            </a:r>
            <a:r>
              <a:rPr lang="cs-CZ" sz="1800" dirty="0" smtClean="0">
                <a:ea typeface="MS Gothic" charset="-128"/>
              </a:rPr>
              <a:t> nenavštívených </a:t>
            </a:r>
            <a:r>
              <a:rPr lang="cs-CZ" sz="1800" dirty="0" err="1" smtClean="0">
                <a:ea typeface="MS Gothic" charset="-128"/>
              </a:rPr>
              <a:t>susedov</a:t>
            </a:r>
            <a:r>
              <a:rPr lang="cs-CZ" sz="1800" dirty="0" smtClean="0">
                <a:ea typeface="MS Gothic" charset="-128"/>
              </a:rPr>
              <a:t> – </a:t>
            </a:r>
            <a:r>
              <a:rPr lang="cs-CZ" sz="1800" dirty="0" err="1" smtClean="0">
                <a:ea typeface="MS Gothic" charset="-128"/>
              </a:rPr>
              <a:t>vraciame</a:t>
            </a:r>
            <a:r>
              <a:rPr lang="cs-CZ" sz="1800" dirty="0" smtClean="0">
                <a:ea typeface="MS Gothic" charset="-128"/>
              </a:rPr>
              <a:t> </a:t>
            </a:r>
            <a:r>
              <a:rPr lang="cs-CZ" sz="1800" dirty="0" err="1" smtClean="0">
                <a:ea typeface="MS Gothic" charset="-128"/>
              </a:rPr>
              <a:t>sa</a:t>
            </a:r>
            <a:r>
              <a:rPr lang="cs-CZ" sz="1800" dirty="0" smtClean="0">
                <a:ea typeface="MS Gothic" charset="-128"/>
              </a:rPr>
              <a:t> </a:t>
            </a:r>
            <a:r>
              <a:rPr lang="cs-CZ" sz="1800" dirty="0" err="1" smtClean="0">
                <a:ea typeface="MS Gothic" charset="-128"/>
              </a:rPr>
              <a:t>späť</a:t>
            </a:r>
            <a:r>
              <a:rPr lang="cs-CZ" sz="1800" dirty="0" smtClean="0">
                <a:ea typeface="MS Gothic" charset="-128"/>
              </a:rPr>
              <a:t>.</a:t>
            </a:r>
            <a:endParaRPr lang="cs-CZ" sz="1800" dirty="0">
              <a:ea typeface="MS Gothic" charset="-128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DFS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 smtClean="0">
                <a:solidFill>
                  <a:srgbClr val="FF0000"/>
                </a:solidFill>
              </a:rPr>
              <a:t>Červené hrany sú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sk-SK" sz="2400" dirty="0" smtClean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 smtClean="0">
                <a:solidFill>
                  <a:srgbClr val="FF0000"/>
                </a:solidFill>
              </a:rPr>
              <a:t> (</a:t>
            </a:r>
            <a:r>
              <a:rPr lang="en-US" sz="2400" dirty="0" err="1" smtClean="0">
                <a:solidFill>
                  <a:srgbClr val="FF0000"/>
                </a:solidFill>
              </a:rPr>
              <a:t>objavite</a:t>
            </a:r>
            <a:r>
              <a:rPr lang="sk-SK" sz="2400" dirty="0" err="1" smtClean="0">
                <a:solidFill>
                  <a:srgbClr val="FF0000"/>
                </a:solidFill>
              </a:rPr>
              <a:t>ľské</a:t>
            </a:r>
            <a:r>
              <a:rPr lang="sk-SK" sz="2400" dirty="0" smtClean="0">
                <a:solidFill>
                  <a:srgbClr val="FF0000"/>
                </a:solidFill>
              </a:rPr>
              <a:t> hrany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endParaRPr lang="sk-SK" sz="2400" dirty="0" smtClean="0">
              <a:solidFill>
                <a:srgbClr val="FF0000"/>
              </a:solidFill>
            </a:endParaRPr>
          </a:p>
          <a:p>
            <a:pPr eaLnBrk="1" hangingPunct="1"/>
            <a:endParaRPr lang="sk-SK" dirty="0" smtClean="0"/>
          </a:p>
        </p:txBody>
      </p:sp>
      <p:sp>
        <p:nvSpPr>
          <p:cNvPr id="32772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3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4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32775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6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77" name="Straight Connector 8"/>
          <p:cNvCxnSpPr>
            <a:cxnSpLocks noChangeShapeType="1"/>
            <a:stCxn id="32773" idx="7"/>
            <a:endCxn id="32774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78" name="Straight Connector 9"/>
          <p:cNvCxnSpPr>
            <a:cxnSpLocks noChangeShapeType="1"/>
            <a:stCxn id="32774" idx="6"/>
            <a:endCxn id="32775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79" name="Straight Connector 10"/>
          <p:cNvCxnSpPr>
            <a:cxnSpLocks noChangeShapeType="1"/>
            <a:stCxn id="32772" idx="0"/>
            <a:endCxn id="32774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0" name="Straight Connector 11"/>
          <p:cNvCxnSpPr>
            <a:cxnSpLocks noChangeShapeType="1"/>
            <a:stCxn id="32776" idx="0"/>
            <a:endCxn id="32775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1" name="Straight Connector 12"/>
          <p:cNvCxnSpPr>
            <a:cxnSpLocks noChangeShapeType="1"/>
            <a:stCxn id="32772" idx="6"/>
            <a:endCxn id="32776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2782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83" name="Straight Connector 14"/>
          <p:cNvCxnSpPr>
            <a:cxnSpLocks noChangeShapeType="1"/>
            <a:stCxn id="32782" idx="0"/>
            <a:endCxn id="32773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4" name="Straight Connector 15"/>
          <p:cNvCxnSpPr>
            <a:cxnSpLocks noChangeShapeType="1"/>
            <a:stCxn id="32782" idx="7"/>
            <a:endCxn id="32772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71938" y="20002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5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32774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2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6" name="TextBox 25"/>
          <p:cNvSpPr txBox="1"/>
          <p:nvPr/>
        </p:nvSpPr>
        <p:spPr>
          <a:xfrm>
            <a:off x="3827523" y="3420733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6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772888" y="168394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7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58798" y="1448159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8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DFS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 smtClean="0">
                <a:solidFill>
                  <a:srgbClr val="FF0000"/>
                </a:solidFill>
              </a:rPr>
              <a:t>Červené hrany sú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sk-SK" sz="2400" dirty="0" smtClean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 smtClean="0">
                <a:solidFill>
                  <a:srgbClr val="FF0000"/>
                </a:solidFill>
              </a:rPr>
              <a:t> (</a:t>
            </a:r>
            <a:r>
              <a:rPr lang="en-US" sz="2400" dirty="0" err="1" smtClean="0">
                <a:solidFill>
                  <a:srgbClr val="FF0000"/>
                </a:solidFill>
              </a:rPr>
              <a:t>objavite</a:t>
            </a:r>
            <a:r>
              <a:rPr lang="sk-SK" sz="2400" dirty="0" err="1" smtClean="0">
                <a:solidFill>
                  <a:srgbClr val="FF0000"/>
                </a:solidFill>
              </a:rPr>
              <a:t>ľské</a:t>
            </a:r>
            <a:r>
              <a:rPr lang="sk-SK" sz="2400" dirty="0" smtClean="0">
                <a:solidFill>
                  <a:srgbClr val="FF0000"/>
                </a:solidFill>
              </a:rPr>
              <a:t> hrany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endParaRPr lang="sk-SK" sz="2400" dirty="0" smtClean="0">
              <a:solidFill>
                <a:srgbClr val="FF0000"/>
              </a:solidFill>
            </a:endParaRPr>
          </a:p>
          <a:p>
            <a:pPr eaLnBrk="1" hangingPunct="1"/>
            <a:endParaRPr lang="sk-SK" dirty="0" smtClean="0"/>
          </a:p>
        </p:txBody>
      </p:sp>
      <p:sp>
        <p:nvSpPr>
          <p:cNvPr id="32772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3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4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>
              <a:solidFill>
                <a:srgbClr val="92D050"/>
              </a:solidFill>
            </a:endParaRPr>
          </a:p>
        </p:txBody>
      </p:sp>
      <p:sp>
        <p:nvSpPr>
          <p:cNvPr id="32775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6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77" name="Straight Connector 8"/>
          <p:cNvCxnSpPr>
            <a:cxnSpLocks noChangeShapeType="1"/>
            <a:stCxn id="32773" idx="7"/>
            <a:endCxn id="32774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78" name="Straight Connector 9"/>
          <p:cNvCxnSpPr>
            <a:cxnSpLocks noChangeShapeType="1"/>
            <a:stCxn id="32774" idx="6"/>
            <a:endCxn id="32775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79" name="Straight Connector 10"/>
          <p:cNvCxnSpPr>
            <a:cxnSpLocks noChangeShapeType="1"/>
            <a:stCxn id="32772" idx="0"/>
            <a:endCxn id="32774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0" name="Straight Connector 11"/>
          <p:cNvCxnSpPr>
            <a:cxnSpLocks noChangeShapeType="1"/>
            <a:stCxn id="32776" idx="0"/>
            <a:endCxn id="32775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1" name="Straight Connector 12"/>
          <p:cNvCxnSpPr>
            <a:cxnSpLocks noChangeShapeType="1"/>
            <a:stCxn id="32772" idx="6"/>
            <a:endCxn id="32776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2782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83" name="Straight Connector 14"/>
          <p:cNvCxnSpPr>
            <a:cxnSpLocks noChangeShapeType="1"/>
            <a:stCxn id="32782" idx="0"/>
            <a:endCxn id="32773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4" name="Straight Connector 15"/>
          <p:cNvCxnSpPr>
            <a:cxnSpLocks noChangeShapeType="1"/>
            <a:stCxn id="32782" idx="7"/>
            <a:endCxn id="32772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71938" y="20002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5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32774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2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6" name="TextBox 25"/>
          <p:cNvSpPr txBox="1"/>
          <p:nvPr/>
        </p:nvSpPr>
        <p:spPr>
          <a:xfrm>
            <a:off x="3827523" y="3420733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6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772888" y="168394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7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58798" y="1448159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8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Grafy …</a:t>
            </a:r>
            <a:endParaRPr lang="sk-SK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Svet</a:t>
            </a:r>
            <a:r>
              <a:rPr lang="en-US" dirty="0" smtClean="0"/>
              <a:t> </a:t>
            </a:r>
            <a:r>
              <a:rPr lang="en-US" dirty="0" err="1" smtClean="0"/>
              <a:t>okolo</a:t>
            </a:r>
            <a:r>
              <a:rPr lang="en-US" dirty="0" smtClean="0"/>
              <a:t> n</a:t>
            </a:r>
            <a:r>
              <a:rPr lang="sk-SK" dirty="0" err="1" smtClean="0"/>
              <a:t>ás</a:t>
            </a:r>
            <a:r>
              <a:rPr lang="sk-SK" dirty="0" smtClean="0"/>
              <a:t> je plný vzťahov</a:t>
            </a:r>
            <a:r>
              <a:rPr lang="en-US" dirty="0" smtClean="0"/>
              <a:t> – bin</a:t>
            </a:r>
            <a:r>
              <a:rPr lang="sk-SK" dirty="0" err="1" smtClean="0"/>
              <a:t>árnych</a:t>
            </a:r>
            <a:r>
              <a:rPr lang="sk-SK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rel</a:t>
            </a:r>
            <a:r>
              <a:rPr lang="sk-SK" b="1" dirty="0" err="1" smtClean="0">
                <a:solidFill>
                  <a:srgbClr val="FF0000"/>
                </a:solidFill>
              </a:rPr>
              <a:t>ácií</a:t>
            </a:r>
            <a:r>
              <a:rPr lang="sk-SK" b="1" dirty="0" smtClean="0">
                <a:solidFill>
                  <a:srgbClr val="FF0000"/>
                </a:solidFill>
              </a:rPr>
              <a:t> medzi objektmi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sk-SK" dirty="0" smtClean="0"/>
              <a:t>Príklady:</a:t>
            </a:r>
          </a:p>
          <a:p>
            <a:pPr lvl="1" eaLnBrk="1" hangingPunct="1"/>
            <a:r>
              <a:rPr lang="sk-SK" b="1" dirty="0" smtClean="0"/>
              <a:t>objekt: </a:t>
            </a:r>
            <a:r>
              <a:rPr lang="sk-SK" dirty="0" smtClean="0"/>
              <a:t>človek, </a:t>
            </a:r>
            <a:r>
              <a:rPr lang="sk-SK" b="1" dirty="0" smtClean="0"/>
              <a:t>relácia</a:t>
            </a:r>
            <a:r>
              <a:rPr lang="sk-SK" dirty="0" smtClean="0"/>
              <a:t>: poznať sa</a:t>
            </a:r>
          </a:p>
          <a:p>
            <a:pPr lvl="1" eaLnBrk="1" hangingPunct="1"/>
            <a:r>
              <a:rPr lang="sk-SK" b="1" dirty="0" smtClean="0"/>
              <a:t>objekt</a:t>
            </a:r>
            <a:r>
              <a:rPr lang="sk-SK" dirty="0" smtClean="0"/>
              <a:t>: mesto, </a:t>
            </a:r>
            <a:r>
              <a:rPr lang="sk-SK" b="1" dirty="0" smtClean="0"/>
              <a:t>relácia</a:t>
            </a:r>
            <a:r>
              <a:rPr lang="sk-SK" dirty="0" smtClean="0"/>
              <a:t>: byť spojený priamou cestou</a:t>
            </a:r>
          </a:p>
          <a:p>
            <a:pPr lvl="1" eaLnBrk="1" hangingPunct="1"/>
            <a:r>
              <a:rPr lang="sk-SK" b="1" dirty="0" smtClean="0"/>
              <a:t>objekty</a:t>
            </a:r>
            <a:r>
              <a:rPr lang="sk-SK" dirty="0" smtClean="0"/>
              <a:t>: osoby a mestá, </a:t>
            </a:r>
            <a:r>
              <a:rPr lang="sk-SK" b="1" dirty="0" smtClean="0"/>
              <a:t>relácia</a:t>
            </a:r>
            <a:r>
              <a:rPr lang="sk-SK" dirty="0" smtClean="0"/>
              <a:t>: bývať v meste</a:t>
            </a:r>
            <a:endParaRPr lang="en-US" dirty="0" smtClean="0"/>
          </a:p>
          <a:p>
            <a:pPr lvl="2" eaLnBrk="1" hangingPunct="1"/>
            <a:r>
              <a:rPr lang="sk-SK" dirty="0" smtClean="0"/>
              <a:t>relácia je iba medzi objektmi rôzneho typu </a:t>
            </a:r>
            <a:r>
              <a:rPr lang="en-US" dirty="0" smtClean="0"/>
              <a:t>(</a:t>
            </a:r>
            <a:r>
              <a:rPr lang="en-US" dirty="0" err="1" smtClean="0"/>
              <a:t>osoba</a:t>
            </a:r>
            <a:r>
              <a:rPr lang="sk-SK" dirty="0" smtClean="0"/>
              <a:t>-mesto, nie </a:t>
            </a:r>
            <a:r>
              <a:rPr lang="sk-SK" dirty="0" err="1" smtClean="0"/>
              <a:t>osoba-osoba</a:t>
            </a:r>
            <a:r>
              <a:rPr lang="sk-SK" dirty="0" smtClean="0"/>
              <a:t> alebo </a:t>
            </a:r>
            <a:r>
              <a:rPr lang="sk-SK" dirty="0" err="1" smtClean="0"/>
              <a:t>mesto-mesto</a:t>
            </a:r>
            <a:r>
              <a:rPr lang="en-US" dirty="0" smtClean="0"/>
              <a:t>)</a:t>
            </a:r>
          </a:p>
          <a:p>
            <a:pPr lvl="1" eaLnBrk="1" hangingPunct="1"/>
            <a:r>
              <a:rPr lang="en-US" b="1" dirty="0" err="1" smtClean="0"/>
              <a:t>objekt</a:t>
            </a:r>
            <a:r>
              <a:rPr lang="sk-SK" b="1" dirty="0" smtClean="0"/>
              <a:t>y</a:t>
            </a:r>
            <a:r>
              <a:rPr lang="en-US" dirty="0" smtClean="0"/>
              <a:t>: </a:t>
            </a:r>
            <a:r>
              <a:rPr lang="sk-SK" dirty="0" smtClean="0"/>
              <a:t>študenti</a:t>
            </a:r>
            <a:r>
              <a:rPr lang="en-US" dirty="0" smtClean="0"/>
              <a:t> a </a:t>
            </a:r>
            <a:r>
              <a:rPr lang="en-US" dirty="0" err="1" smtClean="0"/>
              <a:t>predn</a:t>
            </a:r>
            <a:r>
              <a:rPr lang="sk-SK" dirty="0" err="1" smtClean="0"/>
              <a:t>ášky</a:t>
            </a:r>
            <a:r>
              <a:rPr lang="sk-SK" dirty="0" smtClean="0"/>
              <a:t>, </a:t>
            </a:r>
            <a:r>
              <a:rPr lang="sk-SK" b="1" dirty="0" smtClean="0"/>
              <a:t>relácia</a:t>
            </a:r>
            <a:r>
              <a:rPr lang="sk-SK" dirty="0" smtClean="0"/>
              <a:t>: študent sa zúčastnil prednášky</a:t>
            </a:r>
          </a:p>
        </p:txBody>
      </p:sp>
      <p:pic>
        <p:nvPicPr>
          <p:cNvPr id="7172" name="Picture 2" descr="http://2.bp.blogspot.com/_MwI8QmHjMwo/SC2iAu7okpI/AAAAAAAAB6Y/e6nSg5kh0w0/s320/cartoon-man-woma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32427" y="2136026"/>
            <a:ext cx="1233488" cy="139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DFS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 smtClean="0">
                <a:solidFill>
                  <a:srgbClr val="FF0000"/>
                </a:solidFill>
              </a:rPr>
              <a:t>Červené hrany sú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sk-SK" sz="2400" dirty="0" smtClean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 smtClean="0">
                <a:solidFill>
                  <a:srgbClr val="FF0000"/>
                </a:solidFill>
              </a:rPr>
              <a:t> (</a:t>
            </a:r>
            <a:r>
              <a:rPr lang="en-US" sz="2400" dirty="0" err="1" smtClean="0">
                <a:solidFill>
                  <a:srgbClr val="FF0000"/>
                </a:solidFill>
              </a:rPr>
              <a:t>objavite</a:t>
            </a:r>
            <a:r>
              <a:rPr lang="sk-SK" sz="2400" dirty="0" err="1" smtClean="0">
                <a:solidFill>
                  <a:srgbClr val="FF0000"/>
                </a:solidFill>
              </a:rPr>
              <a:t>ľské</a:t>
            </a:r>
            <a:r>
              <a:rPr lang="sk-SK" sz="2400" dirty="0" smtClean="0">
                <a:solidFill>
                  <a:srgbClr val="FF0000"/>
                </a:solidFill>
              </a:rPr>
              <a:t> hrany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endParaRPr lang="sk-SK" sz="2400" dirty="0" smtClean="0">
              <a:solidFill>
                <a:srgbClr val="FF0000"/>
              </a:solidFill>
            </a:endParaRPr>
          </a:p>
          <a:p>
            <a:pPr eaLnBrk="1" hangingPunct="1"/>
            <a:endParaRPr lang="sk-SK" dirty="0" smtClean="0"/>
          </a:p>
        </p:txBody>
      </p:sp>
      <p:sp>
        <p:nvSpPr>
          <p:cNvPr id="32772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3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4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>
              <a:solidFill>
                <a:srgbClr val="92D050"/>
              </a:solidFill>
            </a:endParaRPr>
          </a:p>
        </p:txBody>
      </p:sp>
      <p:sp>
        <p:nvSpPr>
          <p:cNvPr id="32775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6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77" name="Straight Connector 8"/>
          <p:cNvCxnSpPr>
            <a:cxnSpLocks noChangeShapeType="1"/>
            <a:stCxn id="32773" idx="7"/>
            <a:endCxn id="32774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78" name="Straight Connector 9"/>
          <p:cNvCxnSpPr>
            <a:cxnSpLocks noChangeShapeType="1"/>
            <a:stCxn id="32774" idx="6"/>
            <a:endCxn id="32775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79" name="Straight Connector 10"/>
          <p:cNvCxnSpPr>
            <a:cxnSpLocks noChangeShapeType="1"/>
            <a:stCxn id="32772" idx="0"/>
            <a:endCxn id="32774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0" name="Straight Connector 11"/>
          <p:cNvCxnSpPr>
            <a:cxnSpLocks noChangeShapeType="1"/>
            <a:stCxn id="32776" idx="0"/>
            <a:endCxn id="32775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1" name="Straight Connector 12"/>
          <p:cNvCxnSpPr>
            <a:cxnSpLocks noChangeShapeType="1"/>
            <a:stCxn id="32772" idx="6"/>
            <a:endCxn id="32776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2782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83" name="Straight Connector 14"/>
          <p:cNvCxnSpPr>
            <a:cxnSpLocks noChangeShapeType="1"/>
            <a:stCxn id="32782" idx="0"/>
            <a:endCxn id="32773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4" name="Straight Connector 15"/>
          <p:cNvCxnSpPr>
            <a:cxnSpLocks noChangeShapeType="1"/>
            <a:stCxn id="32782" idx="7"/>
            <a:endCxn id="32772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71938" y="20002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5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32774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2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6" name="TextBox 25"/>
          <p:cNvSpPr txBox="1"/>
          <p:nvPr/>
        </p:nvSpPr>
        <p:spPr>
          <a:xfrm>
            <a:off x="3827523" y="3420733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6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772888" y="168394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7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58798" y="1448159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8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DFS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28613" y="1525588"/>
            <a:ext cx="3314700" cy="47990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sk-SK" sz="2400" dirty="0" smtClean="0">
                <a:solidFill>
                  <a:srgbClr val="FF0000"/>
                </a:solidFill>
              </a:rPr>
              <a:t>Červené hrany sú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sk-SK" sz="2400" dirty="0" smtClean="0">
                <a:solidFill>
                  <a:srgbClr val="FF0000"/>
                </a:solidFill>
              </a:rPr>
              <a:t>hrany, po ktorých vrchol prvý krát navštívime</a:t>
            </a:r>
            <a:r>
              <a:rPr lang="en-US" sz="2400" dirty="0" smtClean="0">
                <a:solidFill>
                  <a:srgbClr val="FF0000"/>
                </a:solidFill>
              </a:rPr>
              <a:t> (</a:t>
            </a:r>
            <a:r>
              <a:rPr lang="en-US" sz="2400" dirty="0" err="1" smtClean="0">
                <a:solidFill>
                  <a:srgbClr val="FF0000"/>
                </a:solidFill>
              </a:rPr>
              <a:t>objavite</a:t>
            </a:r>
            <a:r>
              <a:rPr lang="sk-SK" sz="2400" dirty="0" err="1" smtClean="0">
                <a:solidFill>
                  <a:srgbClr val="FF0000"/>
                </a:solidFill>
              </a:rPr>
              <a:t>ľské</a:t>
            </a:r>
            <a:r>
              <a:rPr lang="sk-SK" sz="2400" dirty="0" smtClean="0">
                <a:solidFill>
                  <a:srgbClr val="FF0000"/>
                </a:solidFill>
              </a:rPr>
              <a:t> hrany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endParaRPr lang="sk-SK" sz="2400" dirty="0" smtClean="0">
              <a:solidFill>
                <a:srgbClr val="FF0000"/>
              </a:solidFill>
            </a:endParaRPr>
          </a:p>
          <a:p>
            <a:pPr eaLnBrk="1" hangingPunct="1"/>
            <a:endParaRPr lang="sk-SK" dirty="0" smtClean="0"/>
          </a:p>
        </p:txBody>
      </p:sp>
      <p:sp>
        <p:nvSpPr>
          <p:cNvPr id="32772" name="Oval 3"/>
          <p:cNvSpPr>
            <a:spLocks noChangeArrowheads="1"/>
          </p:cNvSpPr>
          <p:nvPr/>
        </p:nvSpPr>
        <p:spPr bwMode="auto">
          <a:xfrm>
            <a:off x="5643563" y="2892425"/>
            <a:ext cx="214312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3" name="Oval 4"/>
          <p:cNvSpPr>
            <a:spLocks noChangeArrowheads="1"/>
          </p:cNvSpPr>
          <p:nvPr/>
        </p:nvSpPr>
        <p:spPr bwMode="auto">
          <a:xfrm>
            <a:off x="4286250" y="2320925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4" name="Oval 5"/>
          <p:cNvSpPr>
            <a:spLocks noChangeArrowheads="1"/>
          </p:cNvSpPr>
          <p:nvPr/>
        </p:nvSpPr>
        <p:spPr bwMode="auto">
          <a:xfrm>
            <a:off x="5715000" y="1677988"/>
            <a:ext cx="214313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>
              <a:solidFill>
                <a:srgbClr val="92D050"/>
              </a:solidFill>
            </a:endParaRPr>
          </a:p>
        </p:txBody>
      </p:sp>
      <p:sp>
        <p:nvSpPr>
          <p:cNvPr id="32775" name="Oval 6"/>
          <p:cNvSpPr>
            <a:spLocks noChangeArrowheads="1"/>
          </p:cNvSpPr>
          <p:nvPr/>
        </p:nvSpPr>
        <p:spPr bwMode="auto">
          <a:xfrm>
            <a:off x="8143875" y="2320925"/>
            <a:ext cx="214313" cy="214313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2776" name="Oval 7"/>
          <p:cNvSpPr>
            <a:spLocks noChangeArrowheads="1"/>
          </p:cNvSpPr>
          <p:nvPr/>
        </p:nvSpPr>
        <p:spPr bwMode="auto">
          <a:xfrm>
            <a:off x="7072313" y="3321050"/>
            <a:ext cx="214312" cy="2159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>
              <a:solidFill>
                <a:srgbClr val="92D050"/>
              </a:solidFill>
            </a:endParaRPr>
          </a:p>
        </p:txBody>
      </p:sp>
      <p:cxnSp>
        <p:nvCxnSpPr>
          <p:cNvPr id="32777" name="Straight Connector 8"/>
          <p:cNvCxnSpPr>
            <a:cxnSpLocks noChangeShapeType="1"/>
            <a:stCxn id="32773" idx="7"/>
            <a:endCxn id="32774" idx="2"/>
          </p:cNvCxnSpPr>
          <p:nvPr/>
        </p:nvCxnSpPr>
        <p:spPr bwMode="auto">
          <a:xfrm rot="5400000" flipH="1" flipV="1">
            <a:off x="4808538" y="1446213"/>
            <a:ext cx="566737" cy="124618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78" name="Straight Connector 9"/>
          <p:cNvCxnSpPr>
            <a:cxnSpLocks noChangeShapeType="1"/>
            <a:stCxn id="32774" idx="6"/>
            <a:endCxn id="32775" idx="2"/>
          </p:cNvCxnSpPr>
          <p:nvPr/>
        </p:nvCxnSpPr>
        <p:spPr bwMode="auto">
          <a:xfrm>
            <a:off x="5929313" y="1785938"/>
            <a:ext cx="2214562" cy="642937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79" name="Straight Connector 10"/>
          <p:cNvCxnSpPr>
            <a:cxnSpLocks noChangeShapeType="1"/>
            <a:stCxn id="32772" idx="0"/>
            <a:endCxn id="32774" idx="4"/>
          </p:cNvCxnSpPr>
          <p:nvPr/>
        </p:nvCxnSpPr>
        <p:spPr bwMode="auto">
          <a:xfrm rot="5400000" flipH="1" flipV="1">
            <a:off x="5287169" y="2356644"/>
            <a:ext cx="1000125" cy="7143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0" name="Straight Connector 11"/>
          <p:cNvCxnSpPr>
            <a:cxnSpLocks noChangeShapeType="1"/>
            <a:stCxn id="32776" idx="0"/>
            <a:endCxn id="32775" idx="4"/>
          </p:cNvCxnSpPr>
          <p:nvPr/>
        </p:nvCxnSpPr>
        <p:spPr bwMode="auto">
          <a:xfrm rot="5400000" flipH="1" flipV="1">
            <a:off x="7323138" y="2392363"/>
            <a:ext cx="785812" cy="1071562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1" name="Straight Connector 12"/>
          <p:cNvCxnSpPr>
            <a:cxnSpLocks noChangeShapeType="1"/>
            <a:stCxn id="32772" idx="6"/>
            <a:endCxn id="32776" idx="1"/>
          </p:cNvCxnSpPr>
          <p:nvPr/>
        </p:nvCxnSpPr>
        <p:spPr bwMode="auto">
          <a:xfrm>
            <a:off x="5857875" y="3000375"/>
            <a:ext cx="1246188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32782" name="Oval 13"/>
          <p:cNvSpPr>
            <a:spLocks noChangeArrowheads="1"/>
          </p:cNvSpPr>
          <p:nvPr/>
        </p:nvSpPr>
        <p:spPr bwMode="auto">
          <a:xfrm>
            <a:off x="4214813" y="3465513"/>
            <a:ext cx="214312" cy="214312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2783" name="Straight Connector 14"/>
          <p:cNvCxnSpPr>
            <a:cxnSpLocks noChangeShapeType="1"/>
            <a:stCxn id="32782" idx="0"/>
            <a:endCxn id="32773" idx="4"/>
          </p:cNvCxnSpPr>
          <p:nvPr/>
        </p:nvCxnSpPr>
        <p:spPr bwMode="auto">
          <a:xfrm rot="5400000" flipH="1" flipV="1">
            <a:off x="3891756" y="2964657"/>
            <a:ext cx="930275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4" name="Straight Connector 15"/>
          <p:cNvCxnSpPr>
            <a:cxnSpLocks noChangeShapeType="1"/>
            <a:stCxn id="32782" idx="7"/>
            <a:endCxn id="32772" idx="2"/>
          </p:cNvCxnSpPr>
          <p:nvPr/>
        </p:nvCxnSpPr>
        <p:spPr bwMode="auto">
          <a:xfrm rot="5400000" flipH="1" flipV="1">
            <a:off x="4772819" y="2624931"/>
            <a:ext cx="495300" cy="12461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TextBox 29"/>
          <p:cNvSpPr txBox="1"/>
          <p:nvPr/>
        </p:nvSpPr>
        <p:spPr>
          <a:xfrm>
            <a:off x="8215313" y="25717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1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3643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2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88" y="321468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3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57875" y="1357313"/>
            <a:ext cx="3349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4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71938" y="2000250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5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3939396" y="1486260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3" name="Straight Connector 8"/>
          <p:cNvCxnSpPr>
            <a:cxnSpLocks noChangeShapeType="1"/>
            <a:stCxn id="22" idx="6"/>
            <a:endCxn id="32774" idx="1"/>
          </p:cNvCxnSpPr>
          <p:nvPr/>
        </p:nvCxnSpPr>
        <p:spPr bwMode="auto">
          <a:xfrm>
            <a:off x="4153709" y="1593417"/>
            <a:ext cx="1592676" cy="115956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2849592" y="1526517"/>
            <a:ext cx="214313" cy="214313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cxnSp>
        <p:nvCxnSpPr>
          <p:cNvPr id="25" name="Straight Connector 8"/>
          <p:cNvCxnSpPr>
            <a:cxnSpLocks noChangeShapeType="1"/>
            <a:stCxn id="24" idx="6"/>
            <a:endCxn id="22" idx="2"/>
          </p:cNvCxnSpPr>
          <p:nvPr/>
        </p:nvCxnSpPr>
        <p:spPr bwMode="auto">
          <a:xfrm flipV="1">
            <a:off x="3063905" y="1593417"/>
            <a:ext cx="875491" cy="40257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6" name="TextBox 25"/>
          <p:cNvSpPr txBox="1"/>
          <p:nvPr/>
        </p:nvSpPr>
        <p:spPr>
          <a:xfrm>
            <a:off x="3827523" y="3420733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6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772888" y="1683948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7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58798" y="1448159"/>
            <a:ext cx="3349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MS Gothic" charset="-128"/>
              </a:rPr>
              <a:t>8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 flipV="1">
            <a:off x="7056404" y="2725947"/>
            <a:ext cx="1138690" cy="259354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5507526" y="5198564"/>
            <a:ext cx="2998120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sz="1800" dirty="0" err="1" smtClean="0">
                <a:ea typeface="MS Gothic" charset="-128"/>
              </a:rPr>
              <a:t>Niet</a:t>
            </a:r>
            <a:r>
              <a:rPr lang="cs-CZ" sz="1800" dirty="0" smtClean="0">
                <a:ea typeface="MS Gothic" charset="-128"/>
              </a:rPr>
              <a:t> nenavštívených </a:t>
            </a:r>
            <a:r>
              <a:rPr lang="cs-CZ" sz="1800" dirty="0" err="1" smtClean="0">
                <a:ea typeface="MS Gothic" charset="-128"/>
              </a:rPr>
              <a:t>susedov</a:t>
            </a:r>
            <a:r>
              <a:rPr lang="cs-CZ" sz="1800" dirty="0" smtClean="0">
                <a:ea typeface="MS Gothic" charset="-128"/>
              </a:rPr>
              <a:t> a </a:t>
            </a:r>
            <a:r>
              <a:rPr lang="cs-CZ" sz="1800" dirty="0" err="1" smtClean="0">
                <a:ea typeface="MS Gothic" charset="-128"/>
              </a:rPr>
              <a:t>sme</a:t>
            </a:r>
            <a:r>
              <a:rPr lang="cs-CZ" sz="1800" dirty="0" smtClean="0">
                <a:ea typeface="MS Gothic" charset="-128"/>
              </a:rPr>
              <a:t> tam, kde </a:t>
            </a:r>
            <a:r>
              <a:rPr lang="cs-CZ" sz="1800" dirty="0" err="1" smtClean="0">
                <a:ea typeface="MS Gothic" charset="-128"/>
              </a:rPr>
              <a:t>sme</a:t>
            </a:r>
            <a:r>
              <a:rPr lang="cs-CZ" sz="1800" dirty="0" smtClean="0">
                <a:ea typeface="MS Gothic" charset="-128"/>
              </a:rPr>
              <a:t> začali: </a:t>
            </a:r>
            <a:r>
              <a:rPr lang="cs-CZ" sz="1800" b="1" dirty="0" smtClean="0">
                <a:solidFill>
                  <a:srgbClr val="FF0000"/>
                </a:solidFill>
                <a:ea typeface="MS Gothic" charset="-128"/>
              </a:rPr>
              <a:t>končíme</a:t>
            </a:r>
            <a:r>
              <a:rPr lang="en-US" sz="1800" b="1" dirty="0" smtClean="0">
                <a:solidFill>
                  <a:srgbClr val="FF0000"/>
                </a:solidFill>
                <a:ea typeface="MS Gothic" charset="-128"/>
              </a:rPr>
              <a:t>!</a:t>
            </a:r>
            <a:endParaRPr lang="cs-CZ" sz="1800" b="1" dirty="0">
              <a:solidFill>
                <a:srgbClr val="FF0000"/>
              </a:solidFill>
              <a:ea typeface="MS Gothic" charset="-128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800" b="1" dirty="0" err="1" smtClean="0">
                <a:solidFill>
                  <a:srgbClr val="7F0055"/>
                </a:solidFill>
                <a:latin typeface="Consolas"/>
              </a:rPr>
              <a:t>p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ublic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void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dfs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 v,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Map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Boolean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&gt;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navstiveny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) {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navstiveny.put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(v, 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true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);</a:t>
            </a:r>
          </a:p>
          <a:p>
            <a:pPr>
              <a:buNone/>
            </a:pPr>
            <a:r>
              <a:rPr lang="en-US" sz="1800" b="1" dirty="0" smtClean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for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 sused :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v.getOutNeighbours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())</a:t>
            </a:r>
          </a:p>
          <a:p>
            <a:pPr>
              <a:buNone/>
            </a:pPr>
            <a:r>
              <a:rPr lang="en-US" sz="1800" b="1" dirty="0" smtClean="0">
                <a:solidFill>
                  <a:srgbClr val="7F0055"/>
                </a:solidFill>
                <a:latin typeface="Consolas"/>
              </a:rPr>
              <a:t>        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if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(!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navstiveny.get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(sused))</a:t>
            </a:r>
          </a:p>
          <a:p>
            <a:pPr>
              <a:buNone/>
            </a:pPr>
            <a:r>
              <a:rPr lang="en-US" sz="1800" i="1" dirty="0" smtClean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sk-SK" sz="1800" i="1" dirty="0" err="1" smtClean="0">
                <a:solidFill>
                  <a:srgbClr val="000000"/>
                </a:solidFill>
                <a:latin typeface="Consolas"/>
              </a:rPr>
              <a:t>dfs</a:t>
            </a:r>
            <a:r>
              <a:rPr lang="sk-SK" sz="1800" i="1" dirty="0" smtClean="0">
                <a:solidFill>
                  <a:srgbClr val="000000"/>
                </a:solidFill>
                <a:latin typeface="Consolas"/>
              </a:rPr>
              <a:t>(sused, </a:t>
            </a:r>
            <a:r>
              <a:rPr lang="sk-SK" sz="1800" i="1" dirty="0" err="1" smtClean="0">
                <a:solidFill>
                  <a:srgbClr val="000000"/>
                </a:solidFill>
                <a:latin typeface="Consolas"/>
              </a:rPr>
              <a:t>navstiveny</a:t>
            </a:r>
            <a:r>
              <a:rPr lang="sk-SK" sz="1800" i="1" dirty="0" smtClean="0">
                <a:solidFill>
                  <a:srgbClr val="000000"/>
                </a:solidFill>
                <a:latin typeface="Consolas"/>
              </a:rPr>
              <a:t>);</a:t>
            </a:r>
          </a:p>
          <a:p>
            <a:pPr>
              <a:buNone/>
            </a:pP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}</a:t>
            </a:r>
          </a:p>
          <a:p>
            <a:pPr>
              <a:buNone/>
            </a:pPr>
            <a:endParaRPr lang="sk-SK" sz="1050" dirty="0" smtClean="0">
              <a:latin typeface="Consolas"/>
            </a:endParaRPr>
          </a:p>
          <a:p>
            <a:pPr>
              <a:buNone/>
            </a:pPr>
            <a:r>
              <a:rPr lang="en-US" sz="1800" b="1" dirty="0" smtClean="0">
                <a:solidFill>
                  <a:srgbClr val="7F0055"/>
                </a:solidFill>
                <a:latin typeface="Consolas"/>
              </a:rPr>
              <a:t>p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ublic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Map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Boolean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&gt;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dfsRekurzivne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Graph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 g,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start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) {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Map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Boolean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&gt;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navstiveny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Consolas"/>
              </a:rPr>
            </a:b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                               </a:t>
            </a:r>
            <a:r>
              <a:rPr lang="sk-SK" sz="1800" b="1" dirty="0" smtClean="0">
                <a:solidFill>
                  <a:srgbClr val="7F0055"/>
                </a:solidFill>
                <a:latin typeface="Consolas"/>
              </a:rPr>
              <a:t>new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HashMap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Boolean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&gt;();</a:t>
            </a:r>
          </a:p>
          <a:p>
            <a:pPr>
              <a:buNone/>
            </a:pPr>
            <a:r>
              <a:rPr lang="en-US" sz="1800" b="1" dirty="0" smtClean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for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 v :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g.getVertices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())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       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navstiveny.put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(v, 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false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);</a:t>
            </a:r>
          </a:p>
          <a:p>
            <a:pPr>
              <a:buNone/>
            </a:pPr>
            <a:r>
              <a:rPr lang="en-US" sz="1800" i="1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sz="1800" i="1" dirty="0" err="1" smtClean="0">
                <a:solidFill>
                  <a:srgbClr val="FF0000"/>
                </a:solidFill>
                <a:latin typeface="Consolas"/>
              </a:rPr>
              <a:t>dfs</a:t>
            </a:r>
            <a:r>
              <a:rPr lang="sk-SK" sz="1800" i="1" dirty="0" smtClean="0">
                <a:solidFill>
                  <a:srgbClr val="FF0000"/>
                </a:solidFill>
                <a:latin typeface="Consolas"/>
              </a:rPr>
              <a:t>(</a:t>
            </a:r>
            <a:r>
              <a:rPr lang="sk-SK" sz="1800" i="1" dirty="0" err="1" smtClean="0">
                <a:solidFill>
                  <a:srgbClr val="FF0000"/>
                </a:solidFill>
                <a:latin typeface="Consolas"/>
              </a:rPr>
              <a:t>start</a:t>
            </a:r>
            <a:r>
              <a:rPr lang="sk-SK" sz="1800" i="1" dirty="0" smtClean="0">
                <a:solidFill>
                  <a:srgbClr val="FF0000"/>
                </a:solidFill>
                <a:latin typeface="Consolas"/>
              </a:rPr>
              <a:t>, </a:t>
            </a:r>
            <a:r>
              <a:rPr lang="sk-SK" sz="1800" i="1" dirty="0" err="1" smtClean="0">
                <a:solidFill>
                  <a:srgbClr val="FF0000"/>
                </a:solidFill>
                <a:latin typeface="Consolas"/>
              </a:rPr>
              <a:t>navstiveny</a:t>
            </a:r>
            <a:r>
              <a:rPr lang="sk-SK" sz="1800" i="1" dirty="0" smtClean="0">
                <a:solidFill>
                  <a:srgbClr val="FF0000"/>
                </a:solidFill>
                <a:latin typeface="Consolas"/>
              </a:rPr>
              <a:t>);</a:t>
            </a:r>
          </a:p>
          <a:p>
            <a:pPr>
              <a:buNone/>
            </a:pPr>
            <a:r>
              <a:rPr lang="en-US" sz="1800" b="1" dirty="0" smtClean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return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navstiveny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;</a:t>
            </a:r>
          </a:p>
          <a:p>
            <a:pPr>
              <a:buNone/>
            </a:pP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}</a:t>
            </a:r>
            <a:endParaRPr lang="sk-SK" sz="18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37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Rekurz</a:t>
            </a:r>
            <a:r>
              <a:rPr lang="sk-SK" smtClean="0"/>
              <a:t>ívne DFS</a:t>
            </a: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H="1" flipV="1">
            <a:off x="5072332" y="2639682"/>
            <a:ext cx="1457862" cy="592217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456432" y="2731410"/>
            <a:ext cx="2540919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sz="1800" dirty="0" err="1" smtClean="0">
                <a:ea typeface="MS Gothic" charset="-128"/>
              </a:rPr>
              <a:t>Postupne</a:t>
            </a:r>
            <a:r>
              <a:rPr lang="cs-CZ" sz="1800" dirty="0" smtClean="0">
                <a:ea typeface="MS Gothic" charset="-128"/>
              </a:rPr>
              <a:t> </a:t>
            </a:r>
            <a:r>
              <a:rPr lang="cs-CZ" sz="1800" dirty="0" err="1" smtClean="0">
                <a:ea typeface="MS Gothic" charset="-128"/>
              </a:rPr>
              <a:t>navštívime</a:t>
            </a:r>
            <a:r>
              <a:rPr lang="cs-CZ" sz="1800" dirty="0" smtClean="0">
                <a:ea typeface="MS Gothic" charset="-128"/>
              </a:rPr>
              <a:t> nenavštívených </a:t>
            </a:r>
            <a:r>
              <a:rPr lang="cs-CZ" sz="1800" dirty="0" err="1" smtClean="0">
                <a:ea typeface="MS Gothic" charset="-128"/>
              </a:rPr>
              <a:t>susedov</a:t>
            </a:r>
            <a:endParaRPr lang="cs-CZ" sz="1800" dirty="0">
              <a:ea typeface="MS Gothic" charset="-128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 flipV="1">
            <a:off x="4037161" y="1837425"/>
            <a:ext cx="2570672" cy="69013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6479436" y="1779628"/>
            <a:ext cx="2540919" cy="36933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s-CZ" sz="1800" dirty="0" smtClean="0">
                <a:ea typeface="MS Gothic" charset="-128"/>
              </a:rPr>
              <a:t>Poznačíme </a:t>
            </a:r>
            <a:r>
              <a:rPr lang="cs-CZ" sz="1800" dirty="0" err="1" smtClean="0">
                <a:ea typeface="MS Gothic" charset="-128"/>
              </a:rPr>
              <a:t>návštevu</a:t>
            </a:r>
            <a:endParaRPr lang="cs-CZ" sz="1800" dirty="0">
              <a:ea typeface="MS Gothic" charset="-12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Nerekurzívne DFS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96778" y="1276938"/>
            <a:ext cx="8574505" cy="5300326"/>
          </a:xfrm>
        </p:spPr>
        <p:txBody>
          <a:bodyPr/>
          <a:lstStyle/>
          <a:p>
            <a:pPr>
              <a:buNone/>
            </a:pPr>
            <a:r>
              <a:rPr lang="sk-SK" sz="1600" b="1" dirty="0" err="1" smtClean="0">
                <a:solidFill>
                  <a:srgbClr val="7F0055"/>
                </a:solidFill>
                <a:latin typeface="Consolas"/>
              </a:rPr>
              <a:t>public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b="1" dirty="0" err="1" smtClean="0">
                <a:solidFill>
                  <a:srgbClr val="7F0055"/>
                </a:solidFill>
                <a:latin typeface="Consolas"/>
              </a:rPr>
              <a:t>static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Map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Boolean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&gt; </a:t>
            </a: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d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fs</a:t>
            </a:r>
            <a:r>
              <a:rPr lang="en-US" sz="1600" dirty="0" err="1" smtClean="0">
                <a:solidFill>
                  <a:srgbClr val="000000"/>
                </a:solidFill>
                <a:latin typeface="Consolas"/>
              </a:rPr>
              <a:t>Nerekurzivne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Graph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 g,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start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) {</a:t>
            </a:r>
          </a:p>
          <a:p>
            <a:pPr>
              <a:buNone/>
            </a:pP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Map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Boolean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&gt;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navstiveny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 = </a:t>
            </a:r>
            <a:r>
              <a:rPr lang="sk-SK" sz="1600" b="1" dirty="0" smtClean="0">
                <a:solidFill>
                  <a:srgbClr val="7F0055"/>
                </a:solidFill>
                <a:latin typeface="Consolas"/>
              </a:rPr>
              <a:t>new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HashMap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Boolean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&gt;();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sz="1600" b="1" dirty="0" err="1" smtClean="0">
                <a:solidFill>
                  <a:srgbClr val="7F0055"/>
                </a:solidFill>
                <a:latin typeface="Consolas"/>
              </a:rPr>
              <a:t>for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 v :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g.getVertices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())</a:t>
            </a: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</a:t>
            </a:r>
            <a:br>
              <a:rPr lang="en-US" sz="1600" dirty="0" smtClean="0">
                <a:solidFill>
                  <a:srgbClr val="000000"/>
                </a:solidFill>
                <a:latin typeface="Consolas"/>
              </a:rPr>
            </a:b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navstiveny.put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(v, </a:t>
            </a:r>
            <a:r>
              <a:rPr lang="sk-SK" sz="1600" b="1" dirty="0" err="1" smtClean="0">
                <a:solidFill>
                  <a:srgbClr val="7F0055"/>
                </a:solidFill>
                <a:latin typeface="Consolas"/>
              </a:rPr>
              <a:t>false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);</a:t>
            </a:r>
            <a:endParaRPr lang="en-US" sz="1600" b="1" dirty="0" smtClean="0">
              <a:solidFill>
                <a:srgbClr val="000000"/>
              </a:solidFill>
              <a:latin typeface="Consolas"/>
            </a:endParaRPr>
          </a:p>
          <a:p>
            <a:pPr>
              <a:buNone/>
            </a:pPr>
            <a:endParaRPr lang="sk-SK" sz="300" b="1" dirty="0" smtClean="0">
              <a:solidFill>
                <a:srgbClr val="000000"/>
              </a:solidFill>
              <a:latin typeface="Consolas"/>
            </a:endParaRPr>
          </a:p>
          <a:p>
            <a:pPr>
              <a:buNone/>
            </a:pP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   Stack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&gt; </a:t>
            </a:r>
            <a:r>
              <a:rPr lang="en-US" sz="1600" b="1" dirty="0" err="1" smtClean="0">
                <a:solidFill>
                  <a:srgbClr val="FF0000"/>
                </a:solidFill>
                <a:latin typeface="Consolas"/>
              </a:rPr>
              <a:t>zasobnik</a:t>
            </a: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= </a:t>
            </a:r>
            <a:r>
              <a:rPr lang="sk-SK" sz="1600" b="1" dirty="0" smtClean="0">
                <a:solidFill>
                  <a:srgbClr val="7F0055"/>
                </a:solidFill>
                <a:latin typeface="Consolas"/>
              </a:rPr>
              <a:t>new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Stack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&gt;();</a:t>
            </a:r>
            <a:endParaRPr lang="en-US" sz="1600" dirty="0" smtClean="0">
              <a:solidFill>
                <a:srgbClr val="000000"/>
              </a:solidFill>
              <a:latin typeface="Consolas"/>
            </a:endParaRPr>
          </a:p>
          <a:p>
            <a:pPr>
              <a:buNone/>
            </a:pP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navstiveny.put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start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sz="1600" b="1" dirty="0" err="1" smtClean="0">
                <a:solidFill>
                  <a:srgbClr val="7F0055"/>
                </a:solidFill>
                <a:latin typeface="Consolas"/>
              </a:rPr>
              <a:t>true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);</a:t>
            </a:r>
            <a:r>
              <a:rPr lang="en-US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Consolas"/>
              </a:rPr>
              <a:t>zasobnik</a:t>
            </a:r>
            <a:r>
              <a:rPr lang="en-US" sz="1600" dirty="0" err="1" smtClean="0">
                <a:solidFill>
                  <a:srgbClr val="000000"/>
                </a:solidFill>
                <a:latin typeface="Consolas"/>
              </a:rPr>
              <a:t>.push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start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);</a:t>
            </a:r>
            <a:endParaRPr lang="en-US" sz="1600" dirty="0" smtClean="0">
              <a:solidFill>
                <a:srgbClr val="000000"/>
              </a:solidFill>
              <a:latin typeface="Consolas"/>
            </a:endParaRPr>
          </a:p>
          <a:p>
            <a:pPr>
              <a:buNone/>
            </a:pPr>
            <a:endParaRPr lang="sk-SK" sz="300" dirty="0" smtClean="0">
              <a:solidFill>
                <a:srgbClr val="000000"/>
              </a:solidFill>
              <a:latin typeface="Consolas"/>
            </a:endParaRPr>
          </a:p>
          <a:p>
            <a:pPr>
              <a:buNone/>
            </a:pPr>
            <a:r>
              <a:rPr lang="en-US" sz="1600" b="1" dirty="0" smtClean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sz="1600" b="1" dirty="0" err="1" smtClean="0">
                <a:solidFill>
                  <a:srgbClr val="7F0055"/>
                </a:solidFill>
                <a:latin typeface="Consolas"/>
              </a:rPr>
              <a:t>while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(!</a:t>
            </a:r>
            <a:r>
              <a:rPr lang="en-US" sz="1600" dirty="0" err="1" smtClean="0">
                <a:solidFill>
                  <a:srgbClr val="000000"/>
                </a:solidFill>
                <a:latin typeface="Consolas"/>
              </a:rPr>
              <a:t>zasobnik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.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isEmpty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()) {</a:t>
            </a:r>
          </a:p>
          <a:p>
            <a:pPr>
              <a:buNone/>
            </a:pP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      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 v = </a:t>
            </a:r>
            <a:r>
              <a:rPr lang="en-US" sz="1600" b="1" dirty="0" err="1" smtClean="0">
                <a:solidFill>
                  <a:srgbClr val="FF0000"/>
                </a:solidFill>
                <a:latin typeface="Consolas"/>
              </a:rPr>
              <a:t>zasobnik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.</a:t>
            </a: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pop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();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7F0055"/>
                </a:solidFill>
                <a:latin typeface="Consolas"/>
              </a:rPr>
              <a:t>        </a:t>
            </a:r>
            <a:r>
              <a:rPr lang="sk-SK" sz="1600" b="1" dirty="0" err="1" smtClean="0">
                <a:solidFill>
                  <a:srgbClr val="7F0055"/>
                </a:solidFill>
                <a:latin typeface="Consolas"/>
              </a:rPr>
              <a:t>for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 sused :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v.getOutNeighbours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())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7F0055"/>
                </a:solidFill>
                <a:latin typeface="Consolas"/>
              </a:rPr>
              <a:t>        </a:t>
            </a:r>
            <a:r>
              <a:rPr lang="sk-SK" sz="1600" b="1" dirty="0" smtClean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sz="1600" b="1" dirty="0" err="1" smtClean="0">
                <a:solidFill>
                  <a:srgbClr val="7F0055"/>
                </a:solidFill>
                <a:latin typeface="Consolas"/>
              </a:rPr>
              <a:t>if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(!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navstiveny.get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(sused)) {</a:t>
            </a:r>
          </a:p>
          <a:p>
            <a:pPr>
              <a:buNone/>
            </a:pP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          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navstiveny.put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(sused, </a:t>
            </a:r>
            <a:r>
              <a:rPr lang="sk-SK" sz="1600" b="1" dirty="0" err="1" smtClean="0">
                <a:solidFill>
                  <a:srgbClr val="7F0055"/>
                </a:solidFill>
                <a:latin typeface="Consolas"/>
              </a:rPr>
              <a:t>true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);</a:t>
            </a:r>
          </a:p>
          <a:p>
            <a:pPr>
              <a:buNone/>
            </a:pP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            </a:t>
            </a:r>
            <a:r>
              <a:rPr lang="en-US" sz="1600" b="1" dirty="0" err="1" smtClean="0">
                <a:solidFill>
                  <a:srgbClr val="FF0000"/>
                </a:solidFill>
                <a:latin typeface="Consolas"/>
              </a:rPr>
              <a:t>zasobnik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.</a:t>
            </a: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push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(sused);</a:t>
            </a:r>
          </a:p>
          <a:p>
            <a:pPr>
              <a:buNone/>
            </a:pP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    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}</a:t>
            </a:r>
          </a:p>
          <a:p>
            <a:pPr>
              <a:buNone/>
            </a:pP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    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}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7F0055"/>
                </a:solidFill>
                <a:latin typeface="Consolas"/>
              </a:rPr>
              <a:t>     </a:t>
            </a:r>
            <a:r>
              <a:rPr lang="sk-SK" sz="1600" b="1" dirty="0" err="1" smtClean="0">
                <a:solidFill>
                  <a:srgbClr val="7F0055"/>
                </a:solidFill>
                <a:latin typeface="Consolas"/>
              </a:rPr>
              <a:t>return</a:t>
            </a:r>
            <a:r>
              <a:rPr lang="sk-SK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600" dirty="0" err="1" smtClean="0">
                <a:solidFill>
                  <a:srgbClr val="000000"/>
                </a:solidFill>
                <a:latin typeface="Consolas"/>
              </a:rPr>
              <a:t>navstiveny</a:t>
            </a: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;</a:t>
            </a:r>
          </a:p>
          <a:p>
            <a:pPr>
              <a:buNone/>
            </a:pPr>
            <a:r>
              <a:rPr lang="sk-SK" sz="1600" dirty="0" smtClean="0">
                <a:solidFill>
                  <a:srgbClr val="000000"/>
                </a:solidFill>
                <a:latin typeface="Consolas"/>
              </a:rPr>
              <a:t>}</a:t>
            </a:r>
            <a:endParaRPr lang="sk-SK" sz="1600" dirty="0" smtClean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Vlastnosti DFS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Objaviteľské hrany </a:t>
            </a:r>
            <a:r>
              <a:rPr lang="en-US" dirty="0" smtClean="0"/>
              <a:t>(</a:t>
            </a:r>
            <a:r>
              <a:rPr lang="en-US" dirty="0" err="1" smtClean="0"/>
              <a:t>hrany</a:t>
            </a:r>
            <a:r>
              <a:rPr lang="en-US" dirty="0" smtClean="0"/>
              <a:t>,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ktor</a:t>
            </a:r>
            <a:r>
              <a:rPr lang="sk-SK" dirty="0" err="1" smtClean="0"/>
              <a:t>ých</a:t>
            </a:r>
            <a:r>
              <a:rPr lang="sk-SK" dirty="0" smtClean="0"/>
              <a:t> sme po prvý krát navštívili vrchol</a:t>
            </a:r>
            <a:r>
              <a:rPr lang="en-US" dirty="0" smtClean="0"/>
              <a:t>) v DFS </a:t>
            </a:r>
            <a:r>
              <a:rPr lang="sk-SK" dirty="0" smtClean="0"/>
              <a:t>definujú </a:t>
            </a:r>
            <a:r>
              <a:rPr lang="sk-SK" b="1" dirty="0" smtClean="0">
                <a:solidFill>
                  <a:srgbClr val="FF0000"/>
                </a:solidFill>
              </a:rPr>
              <a:t>DFS kostru</a:t>
            </a:r>
          </a:p>
          <a:p>
            <a:pPr eaLnBrk="1" hangingPunct="1"/>
            <a:r>
              <a:rPr lang="sk-SK" dirty="0" smtClean="0"/>
              <a:t>DFS kostra – má isté užitočné „</a:t>
            </a:r>
            <a:r>
              <a:rPr lang="sk-SK" dirty="0" err="1" smtClean="0"/>
              <a:t>grafárske</a:t>
            </a:r>
            <a:r>
              <a:rPr lang="sk-SK" dirty="0" smtClean="0"/>
              <a:t>“ vlastnosti týkajúce sa nekostrových </a:t>
            </a:r>
          </a:p>
          <a:p>
            <a:pPr lvl="1" eaLnBrk="1" hangingPunct="1"/>
            <a:r>
              <a:rPr lang="sk-SK" dirty="0" smtClean="0"/>
              <a:t>napr. efektívne hľadanie </a:t>
            </a:r>
            <a:r>
              <a:rPr lang="sk-SK" b="1" dirty="0" smtClean="0"/>
              <a:t>artikulácii</a:t>
            </a:r>
            <a:r>
              <a:rPr lang="sk-SK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vrcholov</a:t>
            </a:r>
            <a:r>
              <a:rPr lang="en-US" dirty="0" smtClean="0"/>
              <a:t>,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ktor</a:t>
            </a:r>
            <a:r>
              <a:rPr lang="sk-SK" dirty="0" err="1" smtClean="0"/>
              <a:t>ých</a:t>
            </a:r>
            <a:r>
              <a:rPr lang="sk-SK" dirty="0" smtClean="0"/>
              <a:t> odstránení sa graf „rozpadne“ </a:t>
            </a:r>
            <a:r>
              <a:rPr lang="en-US" dirty="0" smtClean="0"/>
              <a:t>= </a:t>
            </a:r>
            <a:r>
              <a:rPr lang="en-US" dirty="0" err="1" smtClean="0"/>
              <a:t>nebude</a:t>
            </a:r>
            <a:r>
              <a:rPr lang="en-US" dirty="0" smtClean="0"/>
              <a:t> </a:t>
            </a:r>
            <a:r>
              <a:rPr lang="sk-SK" dirty="0" smtClean="0"/>
              <a:t>súvislý</a:t>
            </a:r>
            <a:r>
              <a:rPr lang="en-US" dirty="0" smtClean="0"/>
              <a:t>) </a:t>
            </a:r>
            <a:r>
              <a:rPr lang="sk-SK" dirty="0" smtClean="0"/>
              <a:t>v grafe</a:t>
            </a:r>
            <a:r>
              <a:rPr lang="en-US" dirty="0" smtClean="0"/>
              <a:t> </a:t>
            </a:r>
            <a:endParaRPr lang="sk-SK" dirty="0" smtClean="0"/>
          </a:p>
        </p:txBody>
      </p:sp>
      <p:pic>
        <p:nvPicPr>
          <p:cNvPr id="37890" name="Picture 2" descr="http://www.cs.washington.edu/education/courses/cse421/12wi/hw/hw2dfsb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64634" y="4821432"/>
            <a:ext cx="4173578" cy="1830937"/>
          </a:xfrm>
          <a:prstGeom prst="rect">
            <a:avLst/>
          </a:prstGeom>
          <a:noFill/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69700" y="5431478"/>
            <a:ext cx="2998120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</a:pPr>
            <a:r>
              <a:rPr lang="sk-SK" sz="1800" dirty="0" smtClean="0">
                <a:latin typeface="Trebuchet MS" pitchFamily="34" charset="0"/>
              </a:rPr>
              <a:t>O</a:t>
            </a:r>
            <a:r>
              <a:rPr lang="en-US" sz="1800" dirty="0" err="1" smtClean="0">
                <a:latin typeface="Trebuchet MS" pitchFamily="34" charset="0"/>
              </a:rPr>
              <a:t>dstr</a:t>
            </a:r>
            <a:r>
              <a:rPr lang="sk-SK" sz="1800" dirty="0" err="1" smtClean="0">
                <a:latin typeface="Trebuchet MS" pitchFamily="34" charset="0"/>
              </a:rPr>
              <a:t>ánením</a:t>
            </a:r>
            <a:r>
              <a:rPr lang="sk-SK" sz="1800" dirty="0" smtClean="0">
                <a:latin typeface="Trebuchet MS" pitchFamily="34" charset="0"/>
              </a:rPr>
              <a:t> </a:t>
            </a:r>
            <a:r>
              <a:rPr lang="sk-SK" sz="18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k-SK" sz="1800" dirty="0" smtClean="0">
                <a:latin typeface="Trebuchet MS" pitchFamily="34" charset="0"/>
              </a:rPr>
              <a:t> alebo </a:t>
            </a:r>
            <a:r>
              <a:rPr lang="sk-SK" sz="18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k-SK" sz="1800" dirty="0" smtClean="0">
                <a:latin typeface="Trebuchet MS" pitchFamily="34" charset="0"/>
              </a:rPr>
              <a:t> sa graf rozpadne.</a:t>
            </a:r>
            <a:endParaRPr lang="cs-CZ" sz="1800" dirty="0" smtClean="0"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BFS vs. DFS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Časová náročnosť oboch algoritmov je pri </a:t>
            </a:r>
            <a:r>
              <a:rPr lang="sk-SK" b="1" dirty="0" smtClean="0"/>
              <a:t>vhodnej reprezentácii </a:t>
            </a:r>
            <a:r>
              <a:rPr lang="sk-SK" dirty="0" smtClean="0"/>
              <a:t>grafu </a:t>
            </a:r>
            <a:r>
              <a:rPr lang="sk-SK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(n + m)</a:t>
            </a:r>
            <a:r>
              <a:rPr lang="en-US" dirty="0" smtClean="0"/>
              <a:t>, </a:t>
            </a:r>
            <a:r>
              <a:rPr lang="en-US" dirty="0" err="1" smtClean="0"/>
              <a:t>kde</a:t>
            </a:r>
            <a:r>
              <a:rPr lang="en-US" dirty="0" smtClean="0"/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/>
              <a:t> je </a:t>
            </a:r>
            <a:r>
              <a:rPr lang="en-US" dirty="0" err="1" smtClean="0"/>
              <a:t>po</a:t>
            </a:r>
            <a:r>
              <a:rPr lang="sk-SK" dirty="0" err="1" smtClean="0"/>
              <a:t>čet</a:t>
            </a:r>
            <a:r>
              <a:rPr lang="sk-SK" dirty="0" smtClean="0"/>
              <a:t> vrcholov a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k-SK" dirty="0" smtClean="0"/>
              <a:t> je počet hrán</a:t>
            </a:r>
          </a:p>
          <a:p>
            <a:pPr lvl="1" eaLnBrk="1" hangingPunct="1"/>
            <a:r>
              <a:rPr lang="sk-SK" dirty="0" smtClean="0"/>
              <a:t>pri použití </a:t>
            </a:r>
            <a:r>
              <a:rPr lang="sk-SK" b="1" dirty="0" smtClean="0"/>
              <a:t>matice </a:t>
            </a:r>
            <a:r>
              <a:rPr lang="sk-SK" b="1" dirty="0" err="1" smtClean="0"/>
              <a:t>susednosti</a:t>
            </a:r>
            <a:r>
              <a:rPr lang="sk-SK" b="1" dirty="0" smtClean="0"/>
              <a:t> </a:t>
            </a:r>
            <a:r>
              <a:rPr lang="sk-SK" dirty="0" smtClean="0"/>
              <a:t>majú </a:t>
            </a:r>
            <a:r>
              <a:rPr lang="sk-SK" dirty="0" err="1" smtClean="0"/>
              <a:t>ob</a:t>
            </a:r>
            <a:r>
              <a:rPr lang="en-US" dirty="0" smtClean="0"/>
              <a:t>a</a:t>
            </a:r>
            <a:r>
              <a:rPr lang="sk-SK" dirty="0" smtClean="0"/>
              <a:t> algoritmy časovú zložitosť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</a:t>
            </a:r>
            <a:r>
              <a:rPr lang="en-US" b="1" i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sk-SK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eaLnBrk="1" hangingPunct="1"/>
            <a:r>
              <a:rPr lang="sk-SK" dirty="0" smtClean="0"/>
              <a:t>každý z n vrcholov navštívime len raz, v každom vrchole preskúmame nanajvýš n jeho susedov</a:t>
            </a:r>
          </a:p>
          <a:p>
            <a:pPr lvl="2" eaLnBrk="1" hangingPunct="1"/>
            <a:endParaRPr lang="sk-SK" dirty="0" smtClean="0"/>
          </a:p>
          <a:p>
            <a:pPr eaLnBrk="1" hangingPunct="1"/>
            <a:r>
              <a:rPr lang="sk-SK" dirty="0" smtClean="0"/>
              <a:t>DFS vo všeobecnosti vyžaduje </a:t>
            </a:r>
            <a:r>
              <a:rPr lang="sk-SK" b="1" dirty="0" smtClean="0"/>
              <a:t>menej pamäte </a:t>
            </a:r>
            <a:r>
              <a:rPr lang="en-US" dirty="0" smtClean="0"/>
              <a:t>(</a:t>
            </a:r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vhodnej</a:t>
            </a:r>
            <a:r>
              <a:rPr lang="en-US" dirty="0" smtClean="0"/>
              <a:t> implement</a:t>
            </a:r>
            <a:r>
              <a:rPr lang="sk-SK" dirty="0" err="1" smtClean="0"/>
              <a:t>ácii</a:t>
            </a:r>
            <a:r>
              <a:rPr lang="en-US" dirty="0" smtClean="0"/>
              <a:t>)</a:t>
            </a:r>
            <a:endParaRPr lang="sk-SK" b="1" dirty="0" smtClean="0"/>
          </a:p>
          <a:p>
            <a:pPr eaLnBrk="1" hangingPunct="1"/>
            <a:r>
              <a:rPr lang="sk-SK" dirty="0" smtClean="0"/>
              <a:t>BFS navyše hľadá aj </a:t>
            </a:r>
            <a:r>
              <a:rPr lang="sk-SK" b="1" dirty="0" smtClean="0"/>
              <a:t>najkratšie cesty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Grafová terminológia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err="1" smtClean="0">
                <a:solidFill>
                  <a:srgbClr val="FF0000"/>
                </a:solidFill>
              </a:rPr>
              <a:t>Excentricita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sk-SK" b="1" dirty="0" smtClean="0">
                <a:solidFill>
                  <a:srgbClr val="FF0000"/>
                </a:solidFill>
              </a:rPr>
              <a:t>vrcholu</a:t>
            </a:r>
            <a:r>
              <a:rPr lang="sk-SK" dirty="0" smtClean="0"/>
              <a:t>:</a:t>
            </a:r>
          </a:p>
          <a:p>
            <a:pPr lvl="1" eaLnBrk="1" hangingPunct="1"/>
            <a:r>
              <a:rPr lang="sk-SK" dirty="0" smtClean="0"/>
              <a:t>vzdialenosť od neho </a:t>
            </a:r>
            <a:r>
              <a:rPr lang="en-US" dirty="0" smtClean="0"/>
              <a:t>k </a:t>
            </a:r>
            <a:r>
              <a:rPr lang="sk-SK" dirty="0" smtClean="0"/>
              <a:t>najvzdialenejšieho </a:t>
            </a:r>
            <a:r>
              <a:rPr lang="sk-SK" dirty="0" smtClean="0"/>
              <a:t>vrcholu</a:t>
            </a:r>
          </a:p>
          <a:p>
            <a:pPr lvl="2" eaLnBrk="1" hangingPunct="1"/>
            <a:r>
              <a:rPr lang="sk-SK" dirty="0" smtClean="0"/>
              <a:t>algoritmus: BFS prehľadávanie</a:t>
            </a:r>
            <a:endParaRPr lang="en-US" dirty="0" smtClean="0"/>
          </a:p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Centrum </a:t>
            </a:r>
            <a:r>
              <a:rPr lang="en-US" b="1" dirty="0" err="1" smtClean="0">
                <a:solidFill>
                  <a:srgbClr val="FF0000"/>
                </a:solidFill>
              </a:rPr>
              <a:t>grafu</a:t>
            </a:r>
            <a:r>
              <a:rPr lang="en-US" dirty="0" smtClean="0"/>
              <a:t>:</a:t>
            </a:r>
          </a:p>
          <a:p>
            <a:pPr lvl="1" eaLnBrk="1" hangingPunct="1"/>
            <a:r>
              <a:rPr lang="sk-SK" dirty="0" smtClean="0"/>
              <a:t>v</a:t>
            </a:r>
            <a:r>
              <a:rPr lang="en-US" dirty="0" err="1" smtClean="0"/>
              <a:t>rchol</a:t>
            </a:r>
            <a:r>
              <a:rPr lang="en-US" dirty="0" smtClean="0"/>
              <a:t> s minim</a:t>
            </a:r>
            <a:r>
              <a:rPr lang="sk-SK" dirty="0" err="1" smtClean="0"/>
              <a:t>áln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excentricitou</a:t>
            </a:r>
            <a:endParaRPr lang="sk-SK" dirty="0" smtClean="0"/>
          </a:p>
          <a:p>
            <a:pPr eaLnBrk="1" hangingPunct="1"/>
            <a:r>
              <a:rPr lang="sk-SK" b="1" dirty="0" smtClean="0">
                <a:solidFill>
                  <a:srgbClr val="FF0000"/>
                </a:solidFill>
              </a:rPr>
              <a:t>Priemer grafu</a:t>
            </a:r>
            <a:r>
              <a:rPr lang="en-US" dirty="0" smtClean="0"/>
              <a:t>:</a:t>
            </a:r>
            <a:endParaRPr lang="sk-SK" dirty="0" smtClean="0"/>
          </a:p>
          <a:p>
            <a:pPr lvl="1" eaLnBrk="1" hangingPunct="1"/>
            <a:r>
              <a:rPr lang="sk-SK" dirty="0" err="1" smtClean="0"/>
              <a:t>maximáln</a:t>
            </a:r>
            <a:r>
              <a:rPr lang="en-US" dirty="0" smtClean="0"/>
              <a:t>a</a:t>
            </a:r>
            <a:r>
              <a:rPr lang="sk-SK" dirty="0" smtClean="0"/>
              <a:t> vzdialenosť medzi 2 vrcholmi grafu</a:t>
            </a:r>
          </a:p>
          <a:p>
            <a:pPr lvl="2" eaLnBrk="1" hangingPunct="1"/>
            <a:r>
              <a:rPr lang="sk-SK" dirty="0" smtClean="0"/>
              <a:t>priemer grafu </a:t>
            </a:r>
            <a:r>
              <a:rPr lang="en-US" dirty="0" smtClean="0"/>
              <a:t>= maxim</a:t>
            </a:r>
            <a:r>
              <a:rPr lang="sk-SK" dirty="0" err="1" smtClean="0"/>
              <a:t>áln</a:t>
            </a:r>
            <a:r>
              <a:rPr lang="en-US" dirty="0" smtClean="0"/>
              <a:t>a</a:t>
            </a:r>
            <a:r>
              <a:rPr lang="sk-SK" dirty="0" smtClean="0"/>
              <a:t> </a:t>
            </a:r>
            <a:r>
              <a:rPr lang="en-US" dirty="0" err="1" smtClean="0"/>
              <a:t>excentricita</a:t>
            </a:r>
            <a:r>
              <a:rPr lang="sk-SK" dirty="0" smtClean="0"/>
              <a:t> </a:t>
            </a:r>
            <a:r>
              <a:rPr lang="sk-SK" dirty="0" smtClean="0"/>
              <a:t>v grafe </a:t>
            </a:r>
            <a:r>
              <a:rPr lang="en-US" dirty="0" smtClean="0"/>
              <a:t>(</a:t>
            </a:r>
            <a:r>
              <a:rPr lang="en-US" dirty="0" err="1" smtClean="0"/>
              <a:t>spomedzi</a:t>
            </a:r>
            <a:r>
              <a:rPr lang="en-US" dirty="0" smtClean="0"/>
              <a:t> v</a:t>
            </a:r>
            <a:r>
              <a:rPr lang="sk-SK" dirty="0" err="1" smtClean="0"/>
              <a:t>šetkých</a:t>
            </a:r>
            <a:r>
              <a:rPr lang="sk-SK" dirty="0" smtClean="0"/>
              <a:t> vrcholov grafu</a:t>
            </a:r>
            <a:r>
              <a:rPr lang="en-US" dirty="0" smtClean="0"/>
              <a:t>)</a:t>
            </a:r>
            <a:endParaRPr lang="sk-SK" dirty="0" smtClean="0"/>
          </a:p>
          <a:p>
            <a:pPr lvl="1" eaLnBrk="1" hangingPunct="1">
              <a:buFont typeface="Arial" charset="0"/>
              <a:buChar char="•"/>
            </a:pPr>
            <a:endParaRPr lang="sk-SK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4896" y="1532797"/>
            <a:ext cx="7742172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ts val="1500"/>
              </a:spcBef>
              <a:spcAft>
                <a:spcPts val="15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k-SK" sz="5400" b="1" dirty="0" err="1" smtClean="0"/>
              <a:t>Topologické</a:t>
            </a:r>
            <a:r>
              <a:rPr lang="sk-SK" sz="5400" b="1" dirty="0" smtClean="0"/>
              <a:t> triedenie</a:t>
            </a:r>
            <a:br>
              <a:rPr lang="sk-SK" sz="5400" b="1" dirty="0" smtClean="0"/>
            </a:br>
            <a:r>
              <a:rPr lang="sk-SK" sz="2400" b="1" dirty="0" smtClean="0"/>
              <a:t>a grafy, kde hrany majú orientáciu</a:t>
            </a:r>
            <a:endParaRPr lang="sk-SK" sz="5400" b="1" dirty="0" smtClean="0"/>
          </a:p>
        </p:txBody>
      </p:sp>
      <p:pic>
        <p:nvPicPr>
          <p:cNvPr id="34818" name="Picture 2" descr="http://2.bp.blogspot.com/_ZTG0gAdd1k8/TDCsSeIWISI/AAAAAAAAAhg/OLnV55nbZqk/s1600/per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4075" y="3310440"/>
            <a:ext cx="5100128" cy="306007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Orientovaný graf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Niekedy vzťahy </a:t>
            </a:r>
            <a:r>
              <a:rPr lang="en-US" dirty="0" smtClean="0"/>
              <a:t>(</a:t>
            </a:r>
            <a:r>
              <a:rPr lang="en-US" dirty="0" err="1" smtClean="0"/>
              <a:t>rel</a:t>
            </a:r>
            <a:r>
              <a:rPr lang="sk-SK" dirty="0" err="1" smtClean="0"/>
              <a:t>ácie</a:t>
            </a:r>
            <a:r>
              <a:rPr lang="en-US" dirty="0" smtClean="0"/>
              <a:t>) </a:t>
            </a:r>
            <a:r>
              <a:rPr lang="sk-SK" b="1" dirty="0" smtClean="0">
                <a:solidFill>
                  <a:srgbClr val="FF0000"/>
                </a:solidFill>
              </a:rPr>
              <a:t>nie sú symetrické</a:t>
            </a:r>
            <a:r>
              <a:rPr lang="en-US" dirty="0" smtClean="0"/>
              <a:t>:</a:t>
            </a:r>
          </a:p>
          <a:p>
            <a:pPr lvl="1" eaLnBrk="1" hangingPunct="1"/>
            <a:r>
              <a:rPr lang="en-US" dirty="0" err="1" smtClean="0"/>
              <a:t>Osoba</a:t>
            </a:r>
            <a:r>
              <a:rPr lang="en-US" dirty="0" smtClean="0"/>
              <a:t> A m</a:t>
            </a:r>
            <a:r>
              <a:rPr lang="sk-SK" dirty="0" smtClean="0"/>
              <a:t>á rada osobu B, ale osoba B nemá rada A</a:t>
            </a:r>
          </a:p>
          <a:p>
            <a:pPr eaLnBrk="1" hangingPunct="1"/>
            <a:r>
              <a:rPr lang="en-US" dirty="0" err="1" smtClean="0"/>
              <a:t>Nesymetrick</a:t>
            </a:r>
            <a:r>
              <a:rPr lang="sk-SK" dirty="0" smtClean="0"/>
              <a:t>á relácia „</a:t>
            </a:r>
            <a:r>
              <a:rPr lang="sk-SK" b="1" dirty="0" smtClean="0">
                <a:solidFill>
                  <a:srgbClr val="FF0000"/>
                </a:solidFill>
              </a:rPr>
              <a:t>začať pred</a:t>
            </a:r>
            <a:r>
              <a:rPr lang="sk-SK" dirty="0" smtClean="0"/>
              <a:t>“</a:t>
            </a:r>
            <a:endParaRPr lang="en-US" dirty="0" smtClean="0"/>
          </a:p>
          <a:p>
            <a:pPr lvl="1" eaLnBrk="1" hangingPunct="1"/>
            <a:r>
              <a:rPr lang="sk-SK" dirty="0" smtClean="0"/>
              <a:t>PAZ</a:t>
            </a:r>
            <a:r>
              <a:rPr lang="en-US" dirty="0" smtClean="0"/>
              <a:t>1a </a:t>
            </a:r>
            <a:r>
              <a:rPr lang="en-US" dirty="0" err="1" smtClean="0"/>
              <a:t>mus</a:t>
            </a:r>
            <a:r>
              <a:rPr lang="sk-SK" dirty="0" smtClean="0"/>
              <a:t>í byť absolvované pred PAZ</a:t>
            </a:r>
            <a:r>
              <a:rPr lang="en-US" dirty="0" smtClean="0"/>
              <a:t>1b</a:t>
            </a:r>
            <a:endParaRPr lang="sk-SK" dirty="0" smtClean="0"/>
          </a:p>
          <a:p>
            <a:pPr eaLnBrk="1" hangingPunct="1">
              <a:buFont typeface="Arial" charset="0"/>
              <a:buChar char="•"/>
            </a:pPr>
            <a:endParaRPr lang="sk-SK" dirty="0" smtClean="0"/>
          </a:p>
          <a:p>
            <a:pPr eaLnBrk="1" hangingPunct="1"/>
            <a:r>
              <a:rPr lang="sk-SK" dirty="0" smtClean="0"/>
              <a:t>Nesymetrické vzťahy </a:t>
            </a:r>
            <a:r>
              <a:rPr lang="en-US" dirty="0" smtClean="0"/>
              <a:t>(</a:t>
            </a:r>
            <a:r>
              <a:rPr lang="sk-SK" dirty="0" smtClean="0"/>
              <a:t>relácie</a:t>
            </a:r>
            <a:r>
              <a:rPr lang="en-US" dirty="0" smtClean="0"/>
              <a:t>)</a:t>
            </a:r>
            <a:r>
              <a:rPr lang="sk-SK" dirty="0" smtClean="0"/>
              <a:t> modelujeme </a:t>
            </a:r>
            <a:r>
              <a:rPr lang="sk-SK" b="1" dirty="0" smtClean="0">
                <a:solidFill>
                  <a:srgbClr val="FF0000"/>
                </a:solidFill>
              </a:rPr>
              <a:t>orientovaný</a:t>
            </a:r>
            <a:r>
              <a:rPr lang="en-US" b="1" dirty="0" smtClean="0">
                <a:solidFill>
                  <a:srgbClr val="FF0000"/>
                </a:solidFill>
              </a:rPr>
              <a:t>m</a:t>
            </a:r>
            <a:r>
              <a:rPr lang="sk-SK" b="1" dirty="0" smtClean="0">
                <a:solidFill>
                  <a:srgbClr val="FF0000"/>
                </a:solidFill>
              </a:rPr>
              <a:t> grafom </a:t>
            </a:r>
            <a:r>
              <a:rPr lang="en-US" dirty="0" smtClean="0"/>
              <a:t>(directed graph)</a:t>
            </a:r>
          </a:p>
          <a:p>
            <a:pPr lvl="1" eaLnBrk="1" hangingPunct="1"/>
            <a:r>
              <a:rPr lang="sk-SK" dirty="0" smtClean="0"/>
              <a:t>orientovanú hranu voláme </a:t>
            </a:r>
            <a:r>
              <a:rPr lang="sk-SK" b="1" dirty="0" smtClean="0">
                <a:solidFill>
                  <a:srgbClr val="FF0000"/>
                </a:solidFill>
              </a:rPr>
              <a:t>šíp</a:t>
            </a:r>
          </a:p>
          <a:p>
            <a:pPr lvl="1" eaLnBrk="1" hangingPunct="1"/>
            <a:r>
              <a:rPr lang="sk-SK" dirty="0" smtClean="0"/>
              <a:t>h</a:t>
            </a:r>
            <a:r>
              <a:rPr lang="en-US" dirty="0" err="1" smtClean="0"/>
              <a:t>rany</a:t>
            </a:r>
            <a:r>
              <a:rPr lang="en-US" dirty="0" smtClean="0"/>
              <a:t> </a:t>
            </a:r>
            <a:r>
              <a:rPr lang="en-US" dirty="0" err="1" smtClean="0"/>
              <a:t>nie</a:t>
            </a:r>
            <a:r>
              <a:rPr lang="en-US" dirty="0" smtClean="0"/>
              <a:t> s</a:t>
            </a:r>
            <a:r>
              <a:rPr lang="sk-SK" dirty="0" smtClean="0"/>
              <a:t>ú čiary, ale šípky</a:t>
            </a:r>
          </a:p>
          <a:p>
            <a:pPr lvl="2" eaLnBrk="1" hangingPunct="1">
              <a:buFont typeface="Arial" charset="0"/>
              <a:buChar char="•"/>
            </a:pPr>
            <a:endParaRPr lang="sk-SK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4500563" y="2714625"/>
          <a:ext cx="4000530" cy="321471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666755"/>
                <a:gridCol w="666755"/>
                <a:gridCol w="666755"/>
                <a:gridCol w="666755"/>
                <a:gridCol w="666755"/>
                <a:gridCol w="666755"/>
              </a:tblGrid>
              <a:tr h="535785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A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B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C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D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E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A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B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C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D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E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00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Orientovaný graf v programe</a:t>
            </a:r>
          </a:p>
        </p:txBody>
      </p:sp>
      <p:sp>
        <p:nvSpPr>
          <p:cNvPr id="400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Matica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susednosti</a:t>
            </a:r>
            <a:r>
              <a:rPr lang="en-US" dirty="0" smtClean="0"/>
              <a:t>:</a:t>
            </a:r>
            <a:endParaRPr lang="sk-SK" dirty="0" smtClean="0"/>
          </a:p>
        </p:txBody>
      </p:sp>
      <p:sp>
        <p:nvSpPr>
          <p:cNvPr id="40003" name="Oval 3"/>
          <p:cNvSpPr>
            <a:spLocks noChangeArrowheads="1"/>
          </p:cNvSpPr>
          <p:nvPr/>
        </p:nvSpPr>
        <p:spPr bwMode="auto">
          <a:xfrm>
            <a:off x="1714500" y="3357563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0004" name="Oval 5"/>
          <p:cNvSpPr>
            <a:spLocks noChangeArrowheads="1"/>
          </p:cNvSpPr>
          <p:nvPr/>
        </p:nvSpPr>
        <p:spPr bwMode="auto">
          <a:xfrm>
            <a:off x="571500" y="342900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0005" name="Oval 6"/>
          <p:cNvSpPr>
            <a:spLocks noChangeArrowheads="1"/>
          </p:cNvSpPr>
          <p:nvPr/>
        </p:nvSpPr>
        <p:spPr bwMode="auto">
          <a:xfrm>
            <a:off x="1785938" y="257175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40006" name="Oval 7"/>
          <p:cNvSpPr>
            <a:spLocks noChangeArrowheads="1"/>
          </p:cNvSpPr>
          <p:nvPr/>
        </p:nvSpPr>
        <p:spPr bwMode="auto">
          <a:xfrm>
            <a:off x="2928938" y="257175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0007" name="Oval 8"/>
          <p:cNvSpPr>
            <a:spLocks noChangeArrowheads="1"/>
          </p:cNvSpPr>
          <p:nvPr/>
        </p:nvSpPr>
        <p:spPr bwMode="auto">
          <a:xfrm>
            <a:off x="2960688" y="360362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40008" name="Straight Connector 12"/>
          <p:cNvCxnSpPr>
            <a:cxnSpLocks noChangeShapeType="1"/>
            <a:stCxn id="40004" idx="7"/>
            <a:endCxn id="40005" idx="2"/>
          </p:cNvCxnSpPr>
          <p:nvPr/>
        </p:nvCxnSpPr>
        <p:spPr bwMode="auto">
          <a:xfrm rot="5400000" flipH="1" flipV="1">
            <a:off x="878682" y="2553494"/>
            <a:ext cx="782637" cy="10318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0009" name="Straight Connector 13"/>
          <p:cNvCxnSpPr>
            <a:cxnSpLocks noChangeShapeType="1"/>
            <a:stCxn id="40005" idx="6"/>
            <a:endCxn id="40006" idx="2"/>
          </p:cNvCxnSpPr>
          <p:nvPr/>
        </p:nvCxnSpPr>
        <p:spPr bwMode="auto">
          <a:xfrm>
            <a:off x="2000250" y="2678113"/>
            <a:ext cx="928688" cy="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0010" name="Straight Connector 15"/>
          <p:cNvCxnSpPr>
            <a:cxnSpLocks noChangeShapeType="1"/>
            <a:stCxn id="40003" idx="7"/>
            <a:endCxn id="40005" idx="4"/>
          </p:cNvCxnSpPr>
          <p:nvPr/>
        </p:nvCxnSpPr>
        <p:spPr bwMode="auto">
          <a:xfrm rot="16200000" flipV="1">
            <a:off x="1593057" y="3085306"/>
            <a:ext cx="603250" cy="476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0011" name="Straight Connector 17"/>
          <p:cNvCxnSpPr>
            <a:cxnSpLocks noChangeShapeType="1"/>
            <a:stCxn id="40003" idx="6"/>
            <a:endCxn id="40007" idx="2"/>
          </p:cNvCxnSpPr>
          <p:nvPr/>
        </p:nvCxnSpPr>
        <p:spPr bwMode="auto">
          <a:xfrm>
            <a:off x="1928813" y="3465513"/>
            <a:ext cx="1031875" cy="2444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 type="arrow" w="med" len="med"/>
            <a:tailEnd/>
          </a:ln>
        </p:spPr>
      </p:cxnSp>
      <p:cxnSp>
        <p:nvCxnSpPr>
          <p:cNvPr id="40012" name="Straight Connector 18"/>
          <p:cNvCxnSpPr>
            <a:cxnSpLocks noChangeShapeType="1"/>
            <a:stCxn id="40007" idx="0"/>
            <a:endCxn id="40006" idx="4"/>
          </p:cNvCxnSpPr>
          <p:nvPr/>
        </p:nvCxnSpPr>
        <p:spPr bwMode="auto">
          <a:xfrm rot="16200000" flipV="1">
            <a:off x="2642394" y="3178969"/>
            <a:ext cx="817562" cy="3175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2" name="TextBox 31"/>
          <p:cNvSpPr txBox="1"/>
          <p:nvPr/>
        </p:nvSpPr>
        <p:spPr>
          <a:xfrm>
            <a:off x="428625" y="3714750"/>
            <a:ext cx="7493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A (0)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500188" y="3571875"/>
            <a:ext cx="7540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B (1)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928938" y="3857625"/>
            <a:ext cx="7588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C (2)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714500" y="2143125"/>
            <a:ext cx="7667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D (3)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928938" y="2143125"/>
            <a:ext cx="74771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E (4)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7" name="Line 5"/>
          <p:cNvSpPr>
            <a:spLocks noChangeShapeType="1"/>
          </p:cNvSpPr>
          <p:nvPr/>
        </p:nvSpPr>
        <p:spPr bwMode="auto">
          <a:xfrm flipV="1">
            <a:off x="2242865" y="4848044"/>
            <a:ext cx="2191112" cy="91139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693987" y="5638512"/>
            <a:ext cx="2998120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</a:pPr>
            <a:r>
              <a:rPr lang="en-US" sz="1800" b="1" dirty="0" err="1" smtClean="0">
                <a:latin typeface="Consolas" pitchFamily="49" charset="0"/>
                <a:cs typeface="Consolas" pitchFamily="49" charset="0"/>
              </a:rPr>
              <a:t>graf</a:t>
            </a:r>
            <a:r>
              <a:rPr lang="en-US" sz="1800" b="1" dirty="0" smtClean="0">
                <a:latin typeface="Consolas" pitchFamily="49" charset="0"/>
                <a:cs typeface="Consolas" pitchFamily="49" charset="0"/>
              </a:rPr>
              <a:t>[u][v] </a:t>
            </a:r>
            <a:r>
              <a:rPr lang="en-US" sz="1800" b="1" dirty="0" smtClean="0">
                <a:latin typeface="Trebuchet MS" pitchFamily="34" charset="0"/>
              </a:rPr>
              <a:t>= </a:t>
            </a:r>
            <a:r>
              <a:rPr lang="sk-SK" sz="1800" dirty="0" smtClean="0">
                <a:latin typeface="Trebuchet MS" pitchFamily="34" charset="0"/>
              </a:rPr>
              <a:t>z </a:t>
            </a:r>
            <a:r>
              <a:rPr lang="sk-SK" sz="1800" b="1" dirty="0" smtClean="0">
                <a:latin typeface="Trebuchet MS" pitchFamily="34" charset="0"/>
              </a:rPr>
              <a:t>u</a:t>
            </a:r>
            <a:r>
              <a:rPr lang="sk-SK" sz="1800" dirty="0" smtClean="0">
                <a:latin typeface="Trebuchet MS" pitchFamily="34" charset="0"/>
              </a:rPr>
              <a:t> do </a:t>
            </a:r>
            <a:r>
              <a:rPr lang="sk-SK" sz="1800" b="1" dirty="0" smtClean="0">
                <a:latin typeface="Trebuchet MS" pitchFamily="34" charset="0"/>
              </a:rPr>
              <a:t>v</a:t>
            </a:r>
            <a:r>
              <a:rPr lang="sk-SK" sz="1800" dirty="0" smtClean="0">
                <a:latin typeface="Trebuchet MS" pitchFamily="34" charset="0"/>
              </a:rPr>
              <a:t> ide hrana v grafe</a:t>
            </a:r>
            <a:endParaRPr lang="cs-CZ" sz="1800" dirty="0" smtClean="0">
              <a:latin typeface="Courier New" pitchFamily="49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735903" y="1694830"/>
            <a:ext cx="42269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1" hangingPunct="1"/>
            <a:r>
              <a:rPr lang="en-US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[][] </a:t>
            </a:r>
            <a:r>
              <a:rPr lang="en-US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graf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b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</a:b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new</a:t>
            </a:r>
            <a:r>
              <a:rPr lang="en-US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[n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][n]</a:t>
            </a:r>
            <a:endParaRPr lang="en-US" dirty="0" smtClean="0">
              <a:solidFill>
                <a:srgbClr val="000000"/>
              </a:solidFill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Zovšeobecnenie relácií ...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66905" y="5312254"/>
            <a:ext cx="8529638" cy="642938"/>
          </a:xfrm>
        </p:spPr>
        <p:txBody>
          <a:bodyPr/>
          <a:lstStyle/>
          <a:p>
            <a:pPr algn="ctr" eaLnBrk="1" hangingPunct="1">
              <a:buNone/>
            </a:pPr>
            <a:r>
              <a:rPr lang="sk-SK" b="1" dirty="0" smtClean="0">
                <a:solidFill>
                  <a:srgbClr val="FF0000"/>
                </a:solidFill>
              </a:rPr>
              <a:t>Graf </a:t>
            </a:r>
            <a:r>
              <a:rPr lang="en-US" b="1" dirty="0" smtClean="0">
                <a:solidFill>
                  <a:srgbClr val="FF0000"/>
                </a:solidFill>
              </a:rPr>
              <a:t>= </a:t>
            </a:r>
            <a:r>
              <a:rPr lang="sk-SK" b="1" dirty="0" smtClean="0">
                <a:solidFill>
                  <a:srgbClr val="FF0000"/>
                </a:solidFill>
              </a:rPr>
              <a:t>krúžky a čiar</a:t>
            </a:r>
            <a:r>
              <a:rPr lang="en-US" b="1" dirty="0" smtClean="0">
                <a:solidFill>
                  <a:srgbClr val="FF0000"/>
                </a:solidFill>
              </a:rPr>
              <a:t>y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alebo</a:t>
            </a:r>
            <a:r>
              <a:rPr lang="en-US" dirty="0" smtClean="0"/>
              <a:t> </a:t>
            </a:r>
            <a:r>
              <a:rPr lang="en-US" dirty="0" err="1" smtClean="0"/>
              <a:t>kr</a:t>
            </a:r>
            <a:r>
              <a:rPr lang="sk-SK" dirty="0" err="1" smtClean="0"/>
              <a:t>úžky</a:t>
            </a:r>
            <a:r>
              <a:rPr lang="sk-SK" dirty="0" smtClean="0"/>
              <a:t> a šípky</a:t>
            </a:r>
            <a:r>
              <a:rPr lang="en-US" dirty="0" smtClean="0"/>
              <a:t>)</a:t>
            </a:r>
            <a:endParaRPr lang="sk-SK" dirty="0" smtClean="0"/>
          </a:p>
        </p:txBody>
      </p:sp>
      <p:pic>
        <p:nvPicPr>
          <p:cNvPr id="819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" y="1571625"/>
            <a:ext cx="3509963" cy="240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Oval 7"/>
          <p:cNvSpPr>
            <a:spLocks noChangeArrowheads="1"/>
          </p:cNvSpPr>
          <p:nvPr/>
        </p:nvSpPr>
        <p:spPr bwMode="auto">
          <a:xfrm>
            <a:off x="6500813" y="25003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198" name="Oval 8"/>
          <p:cNvSpPr>
            <a:spLocks noChangeArrowheads="1"/>
          </p:cNvSpPr>
          <p:nvPr/>
        </p:nvSpPr>
        <p:spPr bwMode="auto">
          <a:xfrm>
            <a:off x="5357813" y="257175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199" name="Oval 9"/>
          <p:cNvSpPr>
            <a:spLocks noChangeArrowheads="1"/>
          </p:cNvSpPr>
          <p:nvPr/>
        </p:nvSpPr>
        <p:spPr bwMode="auto">
          <a:xfrm>
            <a:off x="6000750" y="200025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200" name="Oval 10"/>
          <p:cNvSpPr>
            <a:spLocks noChangeArrowheads="1"/>
          </p:cNvSpPr>
          <p:nvPr/>
        </p:nvSpPr>
        <p:spPr bwMode="auto">
          <a:xfrm>
            <a:off x="7072313" y="171450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201" name="Oval 11"/>
          <p:cNvSpPr>
            <a:spLocks noChangeArrowheads="1"/>
          </p:cNvSpPr>
          <p:nvPr/>
        </p:nvSpPr>
        <p:spPr bwMode="auto">
          <a:xfrm>
            <a:off x="8143875" y="200025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202" name="Oval 12"/>
          <p:cNvSpPr>
            <a:spLocks noChangeArrowheads="1"/>
          </p:cNvSpPr>
          <p:nvPr/>
        </p:nvSpPr>
        <p:spPr bwMode="auto">
          <a:xfrm>
            <a:off x="7215188" y="257175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203" name="Oval 13"/>
          <p:cNvSpPr>
            <a:spLocks noChangeArrowheads="1"/>
          </p:cNvSpPr>
          <p:nvPr/>
        </p:nvSpPr>
        <p:spPr bwMode="auto">
          <a:xfrm>
            <a:off x="7929563" y="2928938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204" name="Oval 14"/>
          <p:cNvSpPr>
            <a:spLocks noChangeArrowheads="1"/>
          </p:cNvSpPr>
          <p:nvPr/>
        </p:nvSpPr>
        <p:spPr bwMode="auto">
          <a:xfrm>
            <a:off x="6929438" y="328612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205" name="Oval 15"/>
          <p:cNvSpPr>
            <a:spLocks noChangeArrowheads="1"/>
          </p:cNvSpPr>
          <p:nvPr/>
        </p:nvSpPr>
        <p:spPr bwMode="auto">
          <a:xfrm>
            <a:off x="6072188" y="314325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206" name="Oval 16"/>
          <p:cNvSpPr>
            <a:spLocks noChangeArrowheads="1"/>
          </p:cNvSpPr>
          <p:nvPr/>
        </p:nvSpPr>
        <p:spPr bwMode="auto">
          <a:xfrm>
            <a:off x="5357813" y="3500438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8207" name="Straight Connector 18"/>
          <p:cNvCxnSpPr>
            <a:cxnSpLocks noChangeShapeType="1"/>
            <a:stCxn id="8198" idx="7"/>
            <a:endCxn id="8199" idx="3"/>
          </p:cNvCxnSpPr>
          <p:nvPr/>
        </p:nvCxnSpPr>
        <p:spPr bwMode="auto">
          <a:xfrm rot="5400000" flipH="1" flipV="1">
            <a:off x="5576094" y="2147094"/>
            <a:ext cx="420687" cy="49212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08" name="Straight Connector 19"/>
          <p:cNvCxnSpPr>
            <a:cxnSpLocks noChangeShapeType="1"/>
            <a:stCxn id="8199" idx="7"/>
            <a:endCxn id="8200" idx="2"/>
          </p:cNvCxnSpPr>
          <p:nvPr/>
        </p:nvCxnSpPr>
        <p:spPr bwMode="auto">
          <a:xfrm rot="5400000" flipH="1" flipV="1">
            <a:off x="6522244" y="1481932"/>
            <a:ext cx="211137" cy="88900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09" name="Straight Connector 23"/>
          <p:cNvCxnSpPr>
            <a:cxnSpLocks noChangeShapeType="1"/>
            <a:stCxn id="8200" idx="6"/>
            <a:endCxn id="8201" idx="2"/>
          </p:cNvCxnSpPr>
          <p:nvPr/>
        </p:nvCxnSpPr>
        <p:spPr bwMode="auto">
          <a:xfrm>
            <a:off x="7286625" y="1820863"/>
            <a:ext cx="857250" cy="28575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10" name="Straight Connector 26"/>
          <p:cNvCxnSpPr>
            <a:cxnSpLocks noChangeShapeType="1"/>
            <a:stCxn id="8206" idx="7"/>
            <a:endCxn id="8205" idx="2"/>
          </p:cNvCxnSpPr>
          <p:nvPr/>
        </p:nvCxnSpPr>
        <p:spPr bwMode="auto">
          <a:xfrm rot="5400000" flipH="1" flipV="1">
            <a:off x="5664994" y="3124994"/>
            <a:ext cx="282575" cy="53181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11" name="Straight Connector 29"/>
          <p:cNvCxnSpPr>
            <a:cxnSpLocks noChangeShapeType="1"/>
            <a:stCxn id="8197" idx="7"/>
            <a:endCxn id="8200" idx="4"/>
          </p:cNvCxnSpPr>
          <p:nvPr/>
        </p:nvCxnSpPr>
        <p:spPr bwMode="auto">
          <a:xfrm rot="5400000" flipH="1" flipV="1">
            <a:off x="6630194" y="1981994"/>
            <a:ext cx="603250" cy="49688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12" name="Straight Connector 32"/>
          <p:cNvCxnSpPr>
            <a:cxnSpLocks noChangeShapeType="1"/>
            <a:stCxn id="8199" idx="5"/>
            <a:endCxn id="8197" idx="1"/>
          </p:cNvCxnSpPr>
          <p:nvPr/>
        </p:nvCxnSpPr>
        <p:spPr bwMode="auto">
          <a:xfrm rot="16200000" flipH="1">
            <a:off x="6183313" y="2182813"/>
            <a:ext cx="349250" cy="34925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13" name="Straight Connector 35"/>
          <p:cNvCxnSpPr>
            <a:cxnSpLocks noChangeShapeType="1"/>
            <a:stCxn id="8198" idx="5"/>
            <a:endCxn id="8205" idx="1"/>
          </p:cNvCxnSpPr>
          <p:nvPr/>
        </p:nvCxnSpPr>
        <p:spPr bwMode="auto">
          <a:xfrm rot="16200000" flipH="1">
            <a:off x="5611813" y="2682875"/>
            <a:ext cx="420687" cy="56356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14" name="Straight Connector 38"/>
          <p:cNvCxnSpPr>
            <a:cxnSpLocks noChangeShapeType="1"/>
            <a:stCxn id="8205" idx="0"/>
            <a:endCxn id="8197" idx="3"/>
          </p:cNvCxnSpPr>
          <p:nvPr/>
        </p:nvCxnSpPr>
        <p:spPr bwMode="auto">
          <a:xfrm rot="5400000" flipH="1" flipV="1">
            <a:off x="6126163" y="2736850"/>
            <a:ext cx="460375" cy="35242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15" name="Straight Connector 44"/>
          <p:cNvCxnSpPr>
            <a:cxnSpLocks noChangeShapeType="1"/>
            <a:stCxn id="8197" idx="5"/>
            <a:endCxn id="8204" idx="1"/>
          </p:cNvCxnSpPr>
          <p:nvPr/>
        </p:nvCxnSpPr>
        <p:spPr bwMode="auto">
          <a:xfrm rot="16200000" flipH="1">
            <a:off x="6504782" y="2861468"/>
            <a:ext cx="635000" cy="27781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16" name="Straight Connector 47"/>
          <p:cNvCxnSpPr>
            <a:cxnSpLocks noChangeShapeType="1"/>
            <a:stCxn id="8197" idx="6"/>
            <a:endCxn id="8202" idx="2"/>
          </p:cNvCxnSpPr>
          <p:nvPr/>
        </p:nvCxnSpPr>
        <p:spPr bwMode="auto">
          <a:xfrm>
            <a:off x="6715125" y="2606675"/>
            <a:ext cx="500063" cy="71438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17" name="Straight Connector 50"/>
          <p:cNvCxnSpPr>
            <a:cxnSpLocks noChangeShapeType="1"/>
            <a:stCxn id="8202" idx="5"/>
            <a:endCxn id="8203" idx="2"/>
          </p:cNvCxnSpPr>
          <p:nvPr/>
        </p:nvCxnSpPr>
        <p:spPr bwMode="auto">
          <a:xfrm rot="16200000" flipH="1">
            <a:off x="7523163" y="2628900"/>
            <a:ext cx="280987" cy="53181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18" name="Straight Connector 53"/>
          <p:cNvCxnSpPr>
            <a:cxnSpLocks noChangeShapeType="1"/>
            <a:stCxn id="8202" idx="6"/>
            <a:endCxn id="8201" idx="3"/>
          </p:cNvCxnSpPr>
          <p:nvPr/>
        </p:nvCxnSpPr>
        <p:spPr bwMode="auto">
          <a:xfrm flipV="1">
            <a:off x="7429500" y="2182813"/>
            <a:ext cx="746125" cy="49530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9" name="Right Arrow 58"/>
          <p:cNvSpPr/>
          <p:nvPr/>
        </p:nvSpPr>
        <p:spPr bwMode="auto">
          <a:xfrm>
            <a:off x="3929063" y="2571750"/>
            <a:ext cx="12858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sk-SK">
              <a:solidFill>
                <a:schemeClr val="bg1"/>
              </a:solidFill>
              <a:latin typeface="Times New Roman" pitchFamily="16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Algoritmy pre </a:t>
            </a:r>
            <a:r>
              <a:rPr lang="sk-SK" sz="4000" smtClean="0"/>
              <a:t>orient. grafy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DFS a BFS prechody vieme použiť na </a:t>
            </a:r>
            <a:r>
              <a:rPr lang="sk-SK" b="1" dirty="0" smtClean="0"/>
              <a:t>nájdenie</a:t>
            </a:r>
            <a:r>
              <a:rPr lang="sk-SK" dirty="0" smtClean="0"/>
              <a:t> vrcholov </a:t>
            </a:r>
            <a:r>
              <a:rPr lang="sk-SK" b="1" dirty="0" smtClean="0"/>
              <a:t>dostupných</a:t>
            </a:r>
            <a:r>
              <a:rPr lang="sk-SK" dirty="0" smtClean="0"/>
              <a:t> zo zadaného vrcholu po orientovaných c</a:t>
            </a:r>
            <a:r>
              <a:rPr lang="en-US" dirty="0" err="1" smtClean="0"/>
              <a:t>est</a:t>
            </a:r>
            <a:r>
              <a:rPr lang="sk-SK" dirty="0" smtClean="0"/>
              <a:t>ách</a:t>
            </a:r>
            <a:endParaRPr lang="en-US" dirty="0" smtClean="0"/>
          </a:p>
          <a:p>
            <a:pPr lvl="1" eaLnBrk="1" hangingPunct="1"/>
            <a:r>
              <a:rPr lang="en-US" dirty="0" err="1" smtClean="0"/>
              <a:t>orientovan</a:t>
            </a:r>
            <a:r>
              <a:rPr lang="sk-SK" dirty="0" smtClean="0"/>
              <a:t>á cesta </a:t>
            </a:r>
            <a:r>
              <a:rPr lang="en-US" dirty="0" smtClean="0"/>
              <a:t>= </a:t>
            </a:r>
            <a:r>
              <a:rPr lang="en-US" dirty="0" err="1" smtClean="0"/>
              <a:t>cesta</a:t>
            </a:r>
            <a:r>
              <a:rPr lang="en-US" dirty="0" smtClean="0"/>
              <a:t> </a:t>
            </a:r>
            <a:r>
              <a:rPr lang="en-US" dirty="0" err="1" smtClean="0"/>
              <a:t>ur</a:t>
            </a:r>
            <a:r>
              <a:rPr lang="sk-SK" dirty="0" err="1" smtClean="0"/>
              <a:t>čená</a:t>
            </a:r>
            <a:r>
              <a:rPr lang="sk-SK" dirty="0" smtClean="0"/>
              <a:t> šípmi</a:t>
            </a:r>
          </a:p>
          <a:p>
            <a:pPr eaLnBrk="1" hangingPunct="1">
              <a:buFont typeface="Arial" charset="0"/>
              <a:buChar char="•"/>
            </a:pPr>
            <a:endParaRPr lang="sk-SK" dirty="0" smtClean="0"/>
          </a:p>
          <a:p>
            <a:pPr eaLnBrk="1" hangingPunct="1"/>
            <a:r>
              <a:rPr lang="sk-SK" b="1" dirty="0" err="1" smtClean="0"/>
              <a:t>Topologické</a:t>
            </a:r>
            <a:r>
              <a:rPr lang="sk-SK" b="1" dirty="0" smtClean="0"/>
              <a:t> usporiadanie</a:t>
            </a:r>
            <a:r>
              <a:rPr lang="sk-SK" dirty="0" smtClean="0"/>
              <a:t>:</a:t>
            </a:r>
          </a:p>
          <a:p>
            <a:pPr lvl="1" eaLnBrk="1" hangingPunct="1"/>
            <a:r>
              <a:rPr lang="sk-SK" dirty="0" smtClean="0"/>
              <a:t>nájsť takú postupnosť vrcholov, aby ak z </a:t>
            </a:r>
            <a:r>
              <a:rPr lang="sk-SK" b="1" dirty="0" smtClean="0"/>
              <a:t>u</a:t>
            </a:r>
            <a:r>
              <a:rPr lang="sk-SK" dirty="0" smtClean="0"/>
              <a:t> do </a:t>
            </a:r>
            <a:r>
              <a:rPr lang="sk-SK" b="1" dirty="0" smtClean="0"/>
              <a:t>v</a:t>
            </a:r>
            <a:r>
              <a:rPr lang="sk-SK" dirty="0" smtClean="0"/>
              <a:t> je v grafe orientovaná </a:t>
            </a:r>
            <a:r>
              <a:rPr lang="en-US" dirty="0" err="1" smtClean="0"/>
              <a:t>hrana</a:t>
            </a:r>
            <a:r>
              <a:rPr lang="sk-SK" dirty="0" smtClean="0"/>
              <a:t>, tak vrchol </a:t>
            </a:r>
            <a:r>
              <a:rPr lang="sk-SK" b="1" dirty="0" smtClean="0"/>
              <a:t>u </a:t>
            </a:r>
            <a:r>
              <a:rPr lang="sk-SK" dirty="0" smtClean="0"/>
              <a:t>je v postupnosti pred vrcholom </a:t>
            </a:r>
            <a:r>
              <a:rPr lang="sk-SK" b="1" dirty="0" smtClean="0"/>
              <a:t>v</a:t>
            </a:r>
          </a:p>
          <a:p>
            <a:pPr eaLnBrk="1" hangingPunct="1">
              <a:buFont typeface="Arial" charset="0"/>
              <a:buChar char="•"/>
            </a:pPr>
            <a:endParaRPr lang="sk-SK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Topologické usporiadanie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b="1" dirty="0" smtClean="0"/>
              <a:t>Motivácia</a:t>
            </a:r>
            <a:r>
              <a:rPr lang="sk-SK" dirty="0" smtClean="0"/>
              <a:t>:</a:t>
            </a:r>
          </a:p>
          <a:p>
            <a:pPr lvl="1" eaLnBrk="1" hangingPunct="1"/>
            <a:r>
              <a:rPr lang="sk-SK" dirty="0" smtClean="0"/>
              <a:t>množina činností</a:t>
            </a:r>
          </a:p>
          <a:p>
            <a:pPr lvl="1" eaLnBrk="1" hangingPunct="1"/>
            <a:r>
              <a:rPr lang="sk-SK" dirty="0" smtClean="0"/>
              <a:t>vieme, čo musí </a:t>
            </a:r>
            <a:r>
              <a:rPr lang="sk-SK" b="1" dirty="0" smtClean="0"/>
              <a:t>byť spravené skôr</a:t>
            </a:r>
            <a:r>
              <a:rPr lang="sk-SK" dirty="0" smtClean="0"/>
              <a:t>: </a:t>
            </a:r>
          </a:p>
          <a:p>
            <a:pPr lvl="1" eaLnBrk="1" hangingPunct="1"/>
            <a:r>
              <a:rPr lang="sk-SK" b="1" dirty="0" smtClean="0"/>
              <a:t>A</a:t>
            </a:r>
            <a:r>
              <a:rPr lang="sk-SK" dirty="0" smtClean="0"/>
              <a:t> musí byť spravená pred </a:t>
            </a:r>
            <a:r>
              <a:rPr lang="sk-SK" b="1" dirty="0" smtClean="0"/>
              <a:t>B</a:t>
            </a:r>
            <a:r>
              <a:rPr lang="sk-SK" dirty="0" smtClean="0"/>
              <a:t>, pretože činnosť </a:t>
            </a:r>
            <a:r>
              <a:rPr lang="sk-SK" b="1" dirty="0" smtClean="0"/>
              <a:t>B</a:t>
            </a:r>
            <a:r>
              <a:rPr lang="sk-SK" dirty="0" smtClean="0"/>
              <a:t> potrebuje použiť výsledok činnosti </a:t>
            </a:r>
            <a:r>
              <a:rPr lang="sk-SK" b="1" dirty="0" smtClean="0"/>
              <a:t>A</a:t>
            </a:r>
            <a:r>
              <a:rPr lang="sk-SK" dirty="0" smtClean="0"/>
              <a:t>:</a:t>
            </a:r>
          </a:p>
          <a:p>
            <a:pPr lvl="2" eaLnBrk="1" hangingPunct="1"/>
            <a:r>
              <a:rPr lang="sk-SK" dirty="0" smtClean="0"/>
              <a:t>košeľa musí byť oblečená skôr ako kabát</a:t>
            </a:r>
          </a:p>
          <a:p>
            <a:pPr lvl="2" eaLnBrk="1" hangingPunct="1"/>
            <a:r>
              <a:rPr lang="sk-SK" dirty="0" smtClean="0"/>
              <a:t>PAZ</a:t>
            </a:r>
            <a:r>
              <a:rPr lang="en-US" dirty="0" smtClean="0"/>
              <a:t>1a </a:t>
            </a:r>
            <a:r>
              <a:rPr lang="en-US" dirty="0" err="1" smtClean="0"/>
              <a:t>mus</a:t>
            </a:r>
            <a:r>
              <a:rPr lang="sk-SK" dirty="0" smtClean="0"/>
              <a:t>í byť spravený pred PAZ</a:t>
            </a:r>
            <a:r>
              <a:rPr lang="en-US" dirty="0" smtClean="0"/>
              <a:t>1b</a:t>
            </a:r>
            <a:endParaRPr lang="sk-SK" dirty="0" smtClean="0"/>
          </a:p>
          <a:p>
            <a:pPr lvl="2" eaLnBrk="1" hangingPunct="1"/>
            <a:r>
              <a:rPr lang="sk-SK" dirty="0" smtClean="0"/>
              <a:t>vodoinštaláciu môžem ťahať, až keď sú hotové múry</a:t>
            </a:r>
          </a:p>
          <a:p>
            <a:pPr eaLnBrk="1" hangingPunct="1"/>
            <a:r>
              <a:rPr lang="sk-SK" dirty="0" smtClean="0"/>
              <a:t>Problém</a:t>
            </a:r>
            <a:r>
              <a:rPr lang="en-US" dirty="0" smtClean="0"/>
              <a:t>: </a:t>
            </a:r>
            <a:r>
              <a:rPr lang="sk-SK" dirty="0" smtClean="0"/>
              <a:t>nájsť takú postupnosť </a:t>
            </a:r>
            <a:r>
              <a:rPr lang="sk-SK" dirty="0" err="1" smtClean="0"/>
              <a:t>vykonávan</a:t>
            </a:r>
            <a:r>
              <a:rPr lang="en-US" dirty="0" err="1" smtClean="0"/>
              <a:t>ia</a:t>
            </a:r>
            <a:r>
              <a:rPr lang="sk-SK" dirty="0" smtClean="0"/>
              <a:t> činností, aby boli splnené všetky podmienky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Topologické usporiadanie</a:t>
            </a:r>
          </a:p>
        </p:txBody>
      </p:sp>
      <p:pic>
        <p:nvPicPr>
          <p:cNvPr id="43011" name="Picture 2" descr="http://ics.upjs.sk/~novotnyr/wiki/uploads/Java/TopologickeTriedenie/prerekv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" y="2214563"/>
            <a:ext cx="8148637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Topologické usporiadanie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err="1" smtClean="0"/>
              <a:t>Topologické</a:t>
            </a:r>
            <a:r>
              <a:rPr lang="sk-SK" dirty="0" smtClean="0"/>
              <a:t> usporiadanie:</a:t>
            </a:r>
          </a:p>
          <a:p>
            <a:pPr lvl="1" eaLnBrk="1" hangingPunct="1"/>
            <a:r>
              <a:rPr lang="sk-SK" dirty="0" smtClean="0"/>
              <a:t>nájsť takú postupnosť vrcholov, aby ak z </a:t>
            </a:r>
            <a:r>
              <a:rPr lang="sk-SK" b="1" dirty="0" smtClean="0"/>
              <a:t>u</a:t>
            </a:r>
            <a:r>
              <a:rPr lang="sk-SK" dirty="0" smtClean="0"/>
              <a:t> do </a:t>
            </a:r>
            <a:r>
              <a:rPr lang="sk-SK" b="1" dirty="0" smtClean="0"/>
              <a:t>v</a:t>
            </a:r>
            <a:r>
              <a:rPr lang="sk-SK" dirty="0" smtClean="0"/>
              <a:t> je v grafe </a:t>
            </a:r>
            <a:r>
              <a:rPr lang="sk-SK" u="sng" dirty="0" smtClean="0"/>
              <a:t>orientovaná </a:t>
            </a:r>
            <a:r>
              <a:rPr lang="en-US" u="sng" dirty="0" err="1" smtClean="0"/>
              <a:t>hrana</a:t>
            </a:r>
            <a:r>
              <a:rPr lang="sk-SK" dirty="0" smtClean="0"/>
              <a:t>, tak </a:t>
            </a:r>
            <a:r>
              <a:rPr lang="sk-SK" b="1" dirty="0" smtClean="0"/>
              <a:t>u </a:t>
            </a:r>
            <a:r>
              <a:rPr lang="sk-SK" dirty="0" smtClean="0"/>
              <a:t>je v postupnosti </a:t>
            </a:r>
            <a:r>
              <a:rPr lang="sk-SK" u="sng" dirty="0" smtClean="0"/>
              <a:t>pred</a:t>
            </a:r>
            <a:r>
              <a:rPr lang="sk-SK" dirty="0" smtClean="0"/>
              <a:t> vrcholom </a:t>
            </a:r>
            <a:r>
              <a:rPr lang="sk-SK" b="1" dirty="0" smtClean="0"/>
              <a:t>v</a:t>
            </a:r>
          </a:p>
          <a:p>
            <a:pPr eaLnBrk="1" hangingPunct="1"/>
            <a:endParaRPr lang="sk-SK" dirty="0" smtClean="0"/>
          </a:p>
        </p:txBody>
      </p:sp>
      <p:sp>
        <p:nvSpPr>
          <p:cNvPr id="44036" name="Oval 3"/>
          <p:cNvSpPr>
            <a:spLocks noChangeArrowheads="1"/>
          </p:cNvSpPr>
          <p:nvPr/>
        </p:nvSpPr>
        <p:spPr bwMode="auto">
          <a:xfrm>
            <a:off x="2286000" y="4465638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4037" name="Oval 4"/>
          <p:cNvSpPr>
            <a:spLocks noChangeArrowheads="1"/>
          </p:cNvSpPr>
          <p:nvPr/>
        </p:nvSpPr>
        <p:spPr bwMode="auto">
          <a:xfrm>
            <a:off x="1143000" y="453707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4038" name="Oval 5"/>
          <p:cNvSpPr>
            <a:spLocks noChangeArrowheads="1"/>
          </p:cNvSpPr>
          <p:nvPr/>
        </p:nvSpPr>
        <p:spPr bwMode="auto">
          <a:xfrm>
            <a:off x="2357438" y="367982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44039" name="Oval 6"/>
          <p:cNvSpPr>
            <a:spLocks noChangeArrowheads="1"/>
          </p:cNvSpPr>
          <p:nvPr/>
        </p:nvSpPr>
        <p:spPr bwMode="auto">
          <a:xfrm>
            <a:off x="3500438" y="367982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4040" name="Oval 7"/>
          <p:cNvSpPr>
            <a:spLocks noChangeArrowheads="1"/>
          </p:cNvSpPr>
          <p:nvPr/>
        </p:nvSpPr>
        <p:spPr bwMode="auto">
          <a:xfrm>
            <a:off x="3532188" y="47101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44041" name="Straight Connector 8"/>
          <p:cNvCxnSpPr>
            <a:cxnSpLocks noChangeShapeType="1"/>
            <a:stCxn id="44037" idx="7"/>
            <a:endCxn id="44038" idx="2"/>
          </p:cNvCxnSpPr>
          <p:nvPr/>
        </p:nvCxnSpPr>
        <p:spPr bwMode="auto">
          <a:xfrm rot="5400000" flipH="1" flipV="1">
            <a:off x="1450976" y="3660775"/>
            <a:ext cx="781050" cy="10318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4042" name="Straight Connector 9"/>
          <p:cNvCxnSpPr>
            <a:cxnSpLocks noChangeShapeType="1"/>
            <a:stCxn id="44038" idx="6"/>
            <a:endCxn id="44039" idx="2"/>
          </p:cNvCxnSpPr>
          <p:nvPr/>
        </p:nvCxnSpPr>
        <p:spPr bwMode="auto">
          <a:xfrm>
            <a:off x="2571750" y="3786188"/>
            <a:ext cx="928688" cy="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4043" name="Straight Connector 10"/>
          <p:cNvCxnSpPr>
            <a:cxnSpLocks noChangeShapeType="1"/>
            <a:stCxn id="44036" idx="7"/>
            <a:endCxn id="44038" idx="4"/>
          </p:cNvCxnSpPr>
          <p:nvPr/>
        </p:nvCxnSpPr>
        <p:spPr bwMode="auto">
          <a:xfrm rot="16200000" flipV="1">
            <a:off x="2165351" y="4192587"/>
            <a:ext cx="601662" cy="476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4044" name="Straight Connector 11"/>
          <p:cNvCxnSpPr>
            <a:cxnSpLocks noChangeShapeType="1"/>
            <a:stCxn id="44036" idx="6"/>
            <a:endCxn id="44040" idx="2"/>
          </p:cNvCxnSpPr>
          <p:nvPr/>
        </p:nvCxnSpPr>
        <p:spPr bwMode="auto">
          <a:xfrm>
            <a:off x="2500313" y="4572000"/>
            <a:ext cx="1031875" cy="24606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 type="arrow" w="med" len="med"/>
            <a:tailEnd/>
          </a:ln>
        </p:spPr>
      </p:cxnSp>
      <p:cxnSp>
        <p:nvCxnSpPr>
          <p:cNvPr id="44045" name="Straight Connector 12"/>
          <p:cNvCxnSpPr>
            <a:cxnSpLocks noChangeShapeType="1"/>
            <a:stCxn id="44040" idx="0"/>
            <a:endCxn id="44039" idx="4"/>
          </p:cNvCxnSpPr>
          <p:nvPr/>
        </p:nvCxnSpPr>
        <p:spPr bwMode="auto">
          <a:xfrm rot="16200000" flipV="1">
            <a:off x="3214687" y="4286251"/>
            <a:ext cx="815975" cy="3175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4" name="TextBox 13"/>
          <p:cNvSpPr txBox="1"/>
          <p:nvPr/>
        </p:nvSpPr>
        <p:spPr>
          <a:xfrm>
            <a:off x="1000125" y="4822825"/>
            <a:ext cx="3460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A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71688" y="4679950"/>
            <a:ext cx="3365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B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00438" y="4965700"/>
            <a:ext cx="34131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C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86000" y="3249613"/>
            <a:ext cx="349250" cy="401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D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00438" y="3249613"/>
            <a:ext cx="330200" cy="401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E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398393" y="5095516"/>
            <a:ext cx="485775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dirty="0" err="1">
                <a:latin typeface="+mn-lt"/>
                <a:ea typeface="MS Gothic" charset="-128"/>
              </a:rPr>
              <a:t>Topologicky</a:t>
            </a:r>
            <a:r>
              <a:rPr lang="sk-SK" dirty="0">
                <a:latin typeface="+mn-lt"/>
                <a:ea typeface="MS Gothic" charset="-128"/>
              </a:rPr>
              <a:t> usporiadané vrcholy:</a:t>
            </a:r>
          </a:p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b="1" dirty="0">
                <a:solidFill>
                  <a:srgbClr val="FF0000"/>
                </a:solidFill>
                <a:latin typeface="+mn-lt"/>
                <a:ea typeface="MS Gothic" charset="-128"/>
              </a:rPr>
              <a:t>A, C, B, D, E</a:t>
            </a:r>
            <a:endParaRPr lang="en-US" b="1" dirty="0">
              <a:solidFill>
                <a:srgbClr val="FF0000"/>
              </a:solidFill>
              <a:latin typeface="+mn-lt"/>
              <a:ea typeface="MS Gothic" charset="-128"/>
            </a:endParaRPr>
          </a:p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b="1" dirty="0">
                <a:solidFill>
                  <a:srgbClr val="FF0000"/>
                </a:solidFill>
                <a:latin typeface="+mn-lt"/>
                <a:ea typeface="MS Gothic" charset="-128"/>
              </a:rPr>
              <a:t>C, B, A, D, E</a:t>
            </a:r>
            <a:endParaRPr lang="sk-SK" b="1" dirty="0">
              <a:solidFill>
                <a:srgbClr val="FF0000"/>
              </a:solidFill>
              <a:latin typeface="+mn-lt"/>
              <a:ea typeface="MS Gothic" charset="-128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5007195" y="3361139"/>
            <a:ext cx="2998120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 smtClean="0">
                <a:latin typeface="Trebuchet MS" pitchFamily="34" charset="0"/>
              </a:rPr>
              <a:t>Orientovaný g</a:t>
            </a:r>
            <a:r>
              <a:rPr lang="en-US" sz="1800" dirty="0" err="1" smtClean="0">
                <a:latin typeface="Trebuchet MS" pitchFamily="34" charset="0"/>
              </a:rPr>
              <a:t>raf</a:t>
            </a:r>
            <a:r>
              <a:rPr lang="en-US" sz="1800" dirty="0" smtClean="0">
                <a:latin typeface="Trebuchet MS" pitchFamily="34" charset="0"/>
              </a:rPr>
              <a:t> m</a:t>
            </a:r>
            <a:r>
              <a:rPr lang="sk-SK" sz="1800" dirty="0" err="1" smtClean="0">
                <a:latin typeface="Trebuchet MS" pitchFamily="34" charset="0"/>
              </a:rPr>
              <a:t>ôže</a:t>
            </a:r>
            <a:r>
              <a:rPr lang="sk-SK" sz="1800" dirty="0" smtClean="0">
                <a:latin typeface="Trebuchet MS" pitchFamily="34" charset="0"/>
              </a:rPr>
              <a:t> mať </a:t>
            </a:r>
            <a:r>
              <a:rPr lang="sk-SK" sz="1800" b="1" dirty="0" smtClean="0">
                <a:latin typeface="Trebuchet MS" pitchFamily="34" charset="0"/>
              </a:rPr>
              <a:t>viacero</a:t>
            </a:r>
            <a:r>
              <a:rPr lang="sk-SK" sz="1800" dirty="0" smtClean="0">
                <a:latin typeface="Trebuchet MS" pitchFamily="34" charset="0"/>
              </a:rPr>
              <a:t> </a:t>
            </a:r>
            <a:r>
              <a:rPr lang="sk-SK" sz="1800" dirty="0" err="1" smtClean="0">
                <a:latin typeface="Trebuchet MS" pitchFamily="34" charset="0"/>
              </a:rPr>
              <a:t>topologických</a:t>
            </a:r>
            <a:r>
              <a:rPr lang="sk-SK" sz="1800" dirty="0" smtClean="0">
                <a:latin typeface="Trebuchet MS" pitchFamily="34" charset="0"/>
              </a:rPr>
              <a:t> </a:t>
            </a:r>
            <a:r>
              <a:rPr lang="sk-SK" sz="1800" b="1" dirty="0" smtClean="0">
                <a:latin typeface="Trebuchet MS" pitchFamily="34" charset="0"/>
              </a:rPr>
              <a:t>usporiadaní</a:t>
            </a:r>
            <a:r>
              <a:rPr lang="en-US" sz="1800" b="1" dirty="0" smtClean="0">
                <a:latin typeface="Trebuchet MS" pitchFamily="34" charset="0"/>
              </a:rPr>
              <a:t>.</a:t>
            </a:r>
            <a:endParaRPr lang="cs-CZ" sz="1800" b="1" dirty="0"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Topologické usporiadanie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err="1" smtClean="0"/>
              <a:t>Topologické</a:t>
            </a:r>
            <a:r>
              <a:rPr lang="sk-SK" dirty="0" smtClean="0"/>
              <a:t> usporiadanie:</a:t>
            </a:r>
          </a:p>
          <a:p>
            <a:pPr lvl="1" eaLnBrk="1" hangingPunct="1"/>
            <a:r>
              <a:rPr lang="sk-SK" dirty="0" smtClean="0"/>
              <a:t>nájsť takú postupnosť vrcholov, aby ak z </a:t>
            </a:r>
            <a:r>
              <a:rPr lang="sk-SK" b="1" dirty="0" smtClean="0"/>
              <a:t>u</a:t>
            </a:r>
            <a:r>
              <a:rPr lang="sk-SK" dirty="0" smtClean="0"/>
              <a:t> do </a:t>
            </a:r>
            <a:r>
              <a:rPr lang="sk-SK" b="1" dirty="0" smtClean="0"/>
              <a:t>v</a:t>
            </a:r>
            <a:r>
              <a:rPr lang="sk-SK" dirty="0" smtClean="0"/>
              <a:t> je v grafe </a:t>
            </a:r>
            <a:r>
              <a:rPr lang="sk-SK" u="sng" dirty="0" smtClean="0"/>
              <a:t>orientovaná </a:t>
            </a:r>
            <a:r>
              <a:rPr lang="en-US" u="sng" dirty="0" err="1" smtClean="0"/>
              <a:t>hrana</a:t>
            </a:r>
            <a:r>
              <a:rPr lang="sk-SK" dirty="0" smtClean="0"/>
              <a:t>, tak </a:t>
            </a:r>
            <a:r>
              <a:rPr lang="sk-SK" b="1" dirty="0" smtClean="0"/>
              <a:t>u </a:t>
            </a:r>
            <a:r>
              <a:rPr lang="sk-SK" dirty="0" smtClean="0"/>
              <a:t>je v postupnosti </a:t>
            </a:r>
            <a:r>
              <a:rPr lang="sk-SK" u="sng" dirty="0" smtClean="0"/>
              <a:t>pred</a:t>
            </a:r>
            <a:r>
              <a:rPr lang="sk-SK" dirty="0" smtClean="0"/>
              <a:t> vrcholom </a:t>
            </a:r>
            <a:r>
              <a:rPr lang="sk-SK" b="1" dirty="0" smtClean="0"/>
              <a:t>v</a:t>
            </a:r>
          </a:p>
          <a:p>
            <a:pPr eaLnBrk="1" hangingPunct="1"/>
            <a:endParaRPr lang="sk-SK" dirty="0" smtClean="0"/>
          </a:p>
        </p:txBody>
      </p:sp>
      <p:sp>
        <p:nvSpPr>
          <p:cNvPr id="45060" name="Oval 3"/>
          <p:cNvSpPr>
            <a:spLocks noChangeArrowheads="1"/>
          </p:cNvSpPr>
          <p:nvPr/>
        </p:nvSpPr>
        <p:spPr bwMode="auto">
          <a:xfrm>
            <a:off x="2286000" y="4465638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5061" name="Oval 4"/>
          <p:cNvSpPr>
            <a:spLocks noChangeArrowheads="1"/>
          </p:cNvSpPr>
          <p:nvPr/>
        </p:nvSpPr>
        <p:spPr bwMode="auto">
          <a:xfrm>
            <a:off x="1143000" y="453707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5062" name="Oval 5"/>
          <p:cNvSpPr>
            <a:spLocks noChangeArrowheads="1"/>
          </p:cNvSpPr>
          <p:nvPr/>
        </p:nvSpPr>
        <p:spPr bwMode="auto">
          <a:xfrm>
            <a:off x="2357438" y="367982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45063" name="Oval 6"/>
          <p:cNvSpPr>
            <a:spLocks noChangeArrowheads="1"/>
          </p:cNvSpPr>
          <p:nvPr/>
        </p:nvSpPr>
        <p:spPr bwMode="auto">
          <a:xfrm>
            <a:off x="3500438" y="367982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5064" name="Oval 7"/>
          <p:cNvSpPr>
            <a:spLocks noChangeArrowheads="1"/>
          </p:cNvSpPr>
          <p:nvPr/>
        </p:nvSpPr>
        <p:spPr bwMode="auto">
          <a:xfrm>
            <a:off x="3532188" y="47101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45065" name="Straight Connector 8"/>
          <p:cNvCxnSpPr>
            <a:cxnSpLocks noChangeShapeType="1"/>
            <a:stCxn id="45061" idx="7"/>
            <a:endCxn id="45062" idx="2"/>
          </p:cNvCxnSpPr>
          <p:nvPr/>
        </p:nvCxnSpPr>
        <p:spPr bwMode="auto">
          <a:xfrm rot="5400000" flipH="1" flipV="1">
            <a:off x="1450976" y="3660775"/>
            <a:ext cx="781050" cy="10318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5066" name="Straight Connector 9"/>
          <p:cNvCxnSpPr>
            <a:cxnSpLocks noChangeShapeType="1"/>
            <a:stCxn id="45062" idx="6"/>
            <a:endCxn id="45063" idx="2"/>
          </p:cNvCxnSpPr>
          <p:nvPr/>
        </p:nvCxnSpPr>
        <p:spPr bwMode="auto">
          <a:xfrm>
            <a:off x="2571750" y="3786188"/>
            <a:ext cx="928688" cy="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5067" name="Straight Connector 10"/>
          <p:cNvCxnSpPr>
            <a:cxnSpLocks noChangeShapeType="1"/>
            <a:stCxn id="45060" idx="7"/>
            <a:endCxn id="45062" idx="4"/>
          </p:cNvCxnSpPr>
          <p:nvPr/>
        </p:nvCxnSpPr>
        <p:spPr bwMode="auto">
          <a:xfrm rot="16200000" flipV="1">
            <a:off x="2165351" y="4192587"/>
            <a:ext cx="601662" cy="476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5068" name="Straight Connector 11"/>
          <p:cNvCxnSpPr>
            <a:cxnSpLocks noChangeShapeType="1"/>
            <a:stCxn id="45060" idx="6"/>
            <a:endCxn id="45064" idx="2"/>
          </p:cNvCxnSpPr>
          <p:nvPr/>
        </p:nvCxnSpPr>
        <p:spPr bwMode="auto">
          <a:xfrm>
            <a:off x="2500313" y="4572000"/>
            <a:ext cx="1031875" cy="24606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 type="arrow" w="med" len="med"/>
            <a:tailEnd/>
          </a:ln>
        </p:spPr>
      </p:cxnSp>
      <p:cxnSp>
        <p:nvCxnSpPr>
          <p:cNvPr id="45069" name="Straight Connector 12"/>
          <p:cNvCxnSpPr>
            <a:cxnSpLocks noChangeShapeType="1"/>
            <a:stCxn id="45064" idx="0"/>
            <a:endCxn id="45063" idx="4"/>
          </p:cNvCxnSpPr>
          <p:nvPr/>
        </p:nvCxnSpPr>
        <p:spPr bwMode="auto">
          <a:xfrm rot="16200000" flipV="1">
            <a:off x="3214687" y="4286251"/>
            <a:ext cx="815975" cy="3175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 type="arrow" w="med" len="med"/>
            <a:tailEnd/>
          </a:ln>
        </p:spPr>
      </p:cxnSp>
      <p:sp>
        <p:nvSpPr>
          <p:cNvPr id="14" name="TextBox 13"/>
          <p:cNvSpPr txBox="1"/>
          <p:nvPr/>
        </p:nvSpPr>
        <p:spPr>
          <a:xfrm>
            <a:off x="1000125" y="4822825"/>
            <a:ext cx="3460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A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71688" y="4679950"/>
            <a:ext cx="3365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B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00438" y="4965700"/>
            <a:ext cx="34131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C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86000" y="3249613"/>
            <a:ext cx="349250" cy="401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D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00438" y="3249613"/>
            <a:ext cx="330200" cy="401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E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5076206" y="3757954"/>
            <a:ext cx="2998120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 smtClean="0">
                <a:latin typeface="Trebuchet MS" pitchFamily="34" charset="0"/>
              </a:rPr>
              <a:t>Existujú grafy, ktoré </a:t>
            </a:r>
            <a:r>
              <a:rPr lang="sk-SK" sz="1800" b="1" dirty="0" smtClean="0">
                <a:latin typeface="Trebuchet MS" pitchFamily="34" charset="0"/>
              </a:rPr>
              <a:t>nemožno</a:t>
            </a:r>
            <a:r>
              <a:rPr lang="sk-SK" sz="1800" dirty="0" smtClean="0">
                <a:latin typeface="Trebuchet MS" pitchFamily="34" charset="0"/>
              </a:rPr>
              <a:t> </a:t>
            </a:r>
            <a:r>
              <a:rPr lang="sk-SK" sz="1800" dirty="0" err="1" smtClean="0">
                <a:latin typeface="Trebuchet MS" pitchFamily="34" charset="0"/>
              </a:rPr>
              <a:t>topologicky</a:t>
            </a:r>
            <a:r>
              <a:rPr lang="sk-SK" sz="1800" dirty="0" smtClean="0">
                <a:latin typeface="Trebuchet MS" pitchFamily="34" charset="0"/>
              </a:rPr>
              <a:t> </a:t>
            </a:r>
            <a:r>
              <a:rPr lang="sk-SK" sz="1800" b="1" dirty="0" smtClean="0">
                <a:latin typeface="Trebuchet MS" pitchFamily="34" charset="0"/>
              </a:rPr>
              <a:t>usporiadať</a:t>
            </a:r>
            <a:r>
              <a:rPr lang="en-US" sz="1800" b="1" dirty="0" smtClean="0">
                <a:latin typeface="Trebuchet MS" pitchFamily="34" charset="0"/>
              </a:rPr>
              <a:t>.</a:t>
            </a:r>
            <a:endParaRPr lang="cs-CZ" sz="1800" b="1" dirty="0"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TopSort - algoritmus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b="1" dirty="0" smtClean="0"/>
              <a:t>Idea</a:t>
            </a:r>
            <a:r>
              <a:rPr lang="en-US" b="1" dirty="0" smtClean="0"/>
              <a:t>:</a:t>
            </a:r>
          </a:p>
          <a:p>
            <a:pPr lvl="1" eaLnBrk="1" hangingPunct="1"/>
            <a:r>
              <a:rPr lang="sk-SK" dirty="0" smtClean="0"/>
              <a:t>kým sa dá</a:t>
            </a:r>
            <a:r>
              <a:rPr lang="en-US" dirty="0" smtClean="0"/>
              <a:t>,</a:t>
            </a:r>
            <a:r>
              <a:rPr lang="sk-SK" dirty="0" smtClean="0"/>
              <a:t> opakuj:</a:t>
            </a:r>
          </a:p>
          <a:p>
            <a:pPr lvl="2" eaLnBrk="1" hangingPunct="1"/>
            <a:r>
              <a:rPr lang="sk-SK" dirty="0" smtClean="0"/>
              <a:t>vyber ľubovoľný vrchol, do ktorého </a:t>
            </a:r>
            <a:r>
              <a:rPr lang="en-US" b="1" dirty="0" err="1" smtClean="0">
                <a:solidFill>
                  <a:srgbClr val="FF0000"/>
                </a:solidFill>
              </a:rPr>
              <a:t>nevch</a:t>
            </a:r>
            <a:r>
              <a:rPr lang="sk-SK" b="1" dirty="0" err="1" smtClean="0">
                <a:solidFill>
                  <a:srgbClr val="FF0000"/>
                </a:solidFill>
              </a:rPr>
              <a:t>ádza</a:t>
            </a:r>
            <a:r>
              <a:rPr lang="sk-SK" b="1" dirty="0" smtClean="0">
                <a:solidFill>
                  <a:srgbClr val="FF0000"/>
                </a:solidFill>
              </a:rPr>
              <a:t> žiadna </a:t>
            </a:r>
            <a:r>
              <a:rPr lang="sk-SK" dirty="0" smtClean="0"/>
              <a:t>orientovaná </a:t>
            </a:r>
            <a:r>
              <a:rPr lang="sk-SK" b="1" dirty="0" smtClean="0">
                <a:solidFill>
                  <a:srgbClr val="FF0000"/>
                </a:solidFill>
              </a:rPr>
              <a:t>hrana</a:t>
            </a:r>
            <a:r>
              <a:rPr lang="en-US" dirty="0" smtClean="0"/>
              <a:t>, </a:t>
            </a:r>
            <a:r>
              <a:rPr lang="sk-SK" dirty="0" smtClean="0"/>
              <a:t>„vypíš ho“ a </a:t>
            </a:r>
            <a:r>
              <a:rPr lang="sk-SK" b="1" dirty="0" smtClean="0">
                <a:solidFill>
                  <a:srgbClr val="FF0000"/>
                </a:solidFill>
              </a:rPr>
              <a:t>odstráň ho</a:t>
            </a:r>
          </a:p>
          <a:p>
            <a:pPr lvl="1" eaLnBrk="1" hangingPunct="1"/>
            <a:r>
              <a:rPr lang="sk-SK" dirty="0" smtClean="0"/>
              <a:t>ak sa skončilo s prázdnym grafom, máme </a:t>
            </a:r>
            <a:r>
              <a:rPr lang="sk-SK" dirty="0" err="1" smtClean="0"/>
              <a:t>topologické</a:t>
            </a:r>
            <a:r>
              <a:rPr lang="sk-SK" dirty="0" smtClean="0"/>
              <a:t> usporiadanie vrcholov</a:t>
            </a:r>
          </a:p>
          <a:p>
            <a:pPr lvl="1" eaLnBrk="1" hangingPunct="1"/>
            <a:r>
              <a:rPr lang="sk-SK" dirty="0" smtClean="0"/>
              <a:t>ak sa skočilo s neprázdnym grafom, graf nemá </a:t>
            </a:r>
            <a:r>
              <a:rPr lang="sk-SK" dirty="0" err="1" smtClean="0"/>
              <a:t>topologické</a:t>
            </a:r>
            <a:r>
              <a:rPr lang="sk-SK" dirty="0" smtClean="0"/>
              <a:t> usporiadanie</a:t>
            </a:r>
            <a:endParaRPr lang="en-US" dirty="0" smtClean="0"/>
          </a:p>
          <a:p>
            <a:pPr eaLnBrk="1" hangingPunct="1"/>
            <a:endParaRPr lang="en-US" sz="2000" dirty="0" smtClean="0"/>
          </a:p>
          <a:p>
            <a:pPr eaLnBrk="1" hangingPunct="1"/>
            <a:r>
              <a:rPr lang="sk-SK" dirty="0" smtClean="0"/>
              <a:t>Prečo to funguje</a:t>
            </a:r>
            <a:r>
              <a:rPr lang="en-US" dirty="0" smtClean="0"/>
              <a:t>?</a:t>
            </a:r>
          </a:p>
          <a:p>
            <a:pPr lvl="1" eaLnBrk="1" hangingPunct="1"/>
            <a:r>
              <a:rPr lang="en-US" dirty="0" smtClean="0"/>
              <a:t>D</a:t>
            </a:r>
            <a:r>
              <a:rPr lang="sk-SK" dirty="0" err="1" smtClean="0"/>
              <a:t>ôkaz</a:t>
            </a:r>
            <a:r>
              <a:rPr lang="sk-SK" dirty="0" smtClean="0"/>
              <a:t> indukciou na veľkosť grafu </a:t>
            </a:r>
            <a:r>
              <a:rPr lang="en-US" dirty="0" smtClean="0"/>
              <a:t>(</a:t>
            </a:r>
            <a:r>
              <a:rPr lang="en-US" dirty="0" err="1" smtClean="0"/>
              <a:t>cvi</a:t>
            </a:r>
            <a:r>
              <a:rPr lang="sk-SK" dirty="0" err="1" smtClean="0"/>
              <a:t>čenia</a:t>
            </a:r>
            <a:r>
              <a:rPr lang="en-US" dirty="0" smtClean="0"/>
              <a:t>)</a:t>
            </a:r>
            <a:endParaRPr lang="sk-SK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TopSort – vizualiz</a:t>
            </a:r>
            <a:r>
              <a:rPr lang="sk-SK" smtClean="0"/>
              <a:t>ácia</a:t>
            </a:r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3929063" y="3392488"/>
            <a:ext cx="214312" cy="215900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86063" y="34655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4000500" y="260667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5143500" y="260667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75250" y="363855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9" name="Straight Connector 8"/>
          <p:cNvCxnSpPr>
            <a:cxnSpLocks noChangeShapeType="1"/>
            <a:stCxn id="5" idx="7"/>
            <a:endCxn id="6" idx="2"/>
          </p:cNvCxnSpPr>
          <p:nvPr/>
        </p:nvCxnSpPr>
        <p:spPr bwMode="auto">
          <a:xfrm rot="5400000" flipH="1" flipV="1">
            <a:off x="3094038" y="2589212"/>
            <a:ext cx="781050" cy="10318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0" name="Straight Connector 9"/>
          <p:cNvCxnSpPr>
            <a:cxnSpLocks noChangeShapeType="1"/>
            <a:stCxn id="6" idx="6"/>
            <a:endCxn id="7" idx="2"/>
          </p:cNvCxnSpPr>
          <p:nvPr/>
        </p:nvCxnSpPr>
        <p:spPr bwMode="auto">
          <a:xfrm>
            <a:off x="4214813" y="2714625"/>
            <a:ext cx="928687" cy="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1" name="Straight Connector 10"/>
          <p:cNvCxnSpPr>
            <a:cxnSpLocks noChangeShapeType="1"/>
            <a:stCxn id="4" idx="7"/>
            <a:endCxn id="6" idx="4"/>
          </p:cNvCxnSpPr>
          <p:nvPr/>
        </p:nvCxnSpPr>
        <p:spPr bwMode="auto">
          <a:xfrm rot="16200000" flipV="1">
            <a:off x="3807619" y="3120232"/>
            <a:ext cx="603250" cy="47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" name="Straight Connector 11"/>
          <p:cNvCxnSpPr>
            <a:cxnSpLocks noChangeShapeType="1"/>
            <a:stCxn id="4" idx="6"/>
            <a:endCxn id="8" idx="2"/>
          </p:cNvCxnSpPr>
          <p:nvPr/>
        </p:nvCxnSpPr>
        <p:spPr bwMode="auto">
          <a:xfrm>
            <a:off x="4143375" y="3500438"/>
            <a:ext cx="1031875" cy="2460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 type="arrow" w="med" len="med"/>
            <a:tailEnd/>
          </a:ln>
        </p:spPr>
      </p:cxnSp>
      <p:cxnSp>
        <p:nvCxnSpPr>
          <p:cNvPr id="13" name="Straight Connector 12"/>
          <p:cNvCxnSpPr>
            <a:cxnSpLocks noChangeShapeType="1"/>
            <a:stCxn id="8" idx="0"/>
            <a:endCxn id="7" idx="4"/>
          </p:cNvCxnSpPr>
          <p:nvPr/>
        </p:nvCxnSpPr>
        <p:spPr bwMode="auto">
          <a:xfrm rot="16200000" flipV="1">
            <a:off x="4857751" y="3214687"/>
            <a:ext cx="817562" cy="3016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4" name="TextBox 13"/>
          <p:cNvSpPr txBox="1"/>
          <p:nvPr/>
        </p:nvSpPr>
        <p:spPr>
          <a:xfrm>
            <a:off x="2643188" y="3751263"/>
            <a:ext cx="3460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A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14750" y="3608388"/>
            <a:ext cx="3365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B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43500" y="3894138"/>
            <a:ext cx="34131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C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29063" y="2178050"/>
            <a:ext cx="34925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D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43500" y="2178050"/>
            <a:ext cx="33020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E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57313" y="4786313"/>
            <a:ext cx="3571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MS Gothic" charset="-128"/>
              </a:rPr>
              <a:t>A</a:t>
            </a:r>
            <a:endParaRPr lang="sk-SK" dirty="0">
              <a:solidFill>
                <a:srgbClr val="FF0000"/>
              </a:solidFill>
              <a:latin typeface="+mn-lt"/>
              <a:ea typeface="MS Gothic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14563" y="4786313"/>
            <a:ext cx="3571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MS Gothic" charset="-128"/>
              </a:rPr>
              <a:t>B</a:t>
            </a:r>
            <a:endParaRPr lang="sk-SK" dirty="0">
              <a:solidFill>
                <a:srgbClr val="FF0000"/>
              </a:solidFill>
              <a:latin typeface="+mn-lt"/>
              <a:ea typeface="MS Gothic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85938" y="4786313"/>
            <a:ext cx="3571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MS Gothic" charset="-128"/>
              </a:rPr>
              <a:t>C</a:t>
            </a:r>
            <a:endParaRPr lang="sk-SK" dirty="0">
              <a:solidFill>
                <a:srgbClr val="FF0000"/>
              </a:solidFill>
              <a:latin typeface="+mn-lt"/>
              <a:ea typeface="MS Gothic" charset="-12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928938" y="4786313"/>
            <a:ext cx="3571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MS Gothic" charset="-128"/>
              </a:rPr>
              <a:t>E</a:t>
            </a:r>
            <a:endParaRPr lang="sk-SK" dirty="0">
              <a:solidFill>
                <a:srgbClr val="FF0000"/>
              </a:solidFill>
              <a:latin typeface="+mn-lt"/>
              <a:ea typeface="MS Gothic" charset="-128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71750" y="4786313"/>
            <a:ext cx="357188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MS Gothic" charset="-128"/>
              </a:rPr>
              <a:t>D</a:t>
            </a:r>
            <a:endParaRPr lang="sk-SK" dirty="0">
              <a:solidFill>
                <a:srgbClr val="FF0000"/>
              </a:solidFill>
              <a:latin typeface="+mn-lt"/>
              <a:ea typeface="MS Gothic" charset="-12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Topologick</a:t>
            </a:r>
            <a:r>
              <a:rPr lang="sk-SK" smtClean="0"/>
              <a:t>é usporiadanie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Užitočný algoritmus pri </a:t>
            </a:r>
            <a:r>
              <a:rPr lang="sk-SK" b="1" dirty="0" smtClean="0"/>
              <a:t>manažovaní projektov</a:t>
            </a:r>
          </a:p>
          <a:p>
            <a:pPr lvl="1" eaLnBrk="1" hangingPunct="1"/>
            <a:r>
              <a:rPr lang="sk-SK" dirty="0" smtClean="0"/>
              <a:t>metóda PERT</a:t>
            </a:r>
          </a:p>
          <a:p>
            <a:pPr eaLnBrk="1" hangingPunct="1"/>
            <a:r>
              <a:rPr lang="sk-SK" dirty="0" smtClean="0"/>
              <a:t>Časová zložitosť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</a:t>
            </a:r>
            <a:r>
              <a:rPr lang="en-US" i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k-SK" dirty="0" smtClean="0"/>
              <a:t>:</a:t>
            </a:r>
            <a:endParaRPr lang="en-US" dirty="0" smtClean="0"/>
          </a:p>
          <a:p>
            <a:pPr lvl="1" eaLnBrk="1" hangingPunct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/>
              <a:t> </a:t>
            </a:r>
            <a:r>
              <a:rPr lang="en-US" dirty="0" err="1" smtClean="0"/>
              <a:t>odstr</a:t>
            </a:r>
            <a:r>
              <a:rPr lang="sk-SK" dirty="0" err="1" smtClean="0"/>
              <a:t>aňovaných</a:t>
            </a:r>
            <a:r>
              <a:rPr lang="sk-SK" dirty="0" smtClean="0"/>
              <a:t> vrcholov</a:t>
            </a:r>
          </a:p>
          <a:p>
            <a:pPr lvl="2" eaLnBrk="1" hangingPunct="1"/>
            <a:r>
              <a:rPr lang="sk-SK" dirty="0" smtClean="0"/>
              <a:t>nájdenie vrcholu bez predchodcu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O(n)</a:t>
            </a:r>
          </a:p>
          <a:p>
            <a:pPr lvl="2" eaLnBrk="1" hangingPunct="1"/>
            <a:r>
              <a:rPr lang="sk-SK" dirty="0" smtClean="0"/>
              <a:t>o</a:t>
            </a:r>
            <a:r>
              <a:rPr lang="en-US" dirty="0" err="1" smtClean="0"/>
              <a:t>dstr</a:t>
            </a:r>
            <a:r>
              <a:rPr lang="sk-SK" dirty="0" err="1" smtClean="0"/>
              <a:t>ánenie</a:t>
            </a:r>
            <a:r>
              <a:rPr lang="sk-SK" dirty="0" smtClean="0"/>
              <a:t> vrcholu a s ním </a:t>
            </a:r>
            <a:r>
              <a:rPr lang="sk-SK" dirty="0" err="1" smtClean="0"/>
              <a:t>incidentných</a:t>
            </a:r>
            <a:r>
              <a:rPr lang="sk-SK" dirty="0" smtClean="0"/>
              <a:t> hrán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O(n)</a:t>
            </a:r>
          </a:p>
          <a:p>
            <a:pPr lvl="1" eaLnBrk="1" hangingPunct="1"/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vhodnej</a:t>
            </a:r>
            <a:r>
              <a:rPr lang="sk-SK" dirty="0" smtClean="0"/>
              <a:t> reprezentácií grafu</a:t>
            </a:r>
            <a:r>
              <a:rPr lang="en-US" dirty="0" smtClean="0"/>
              <a:t> s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/>
              <a:t> </a:t>
            </a:r>
            <a:r>
              <a:rPr lang="en-US" dirty="0" err="1" smtClean="0"/>
              <a:t>vrcholmi</a:t>
            </a:r>
            <a:r>
              <a:rPr lang="en-US" dirty="0" smtClean="0"/>
              <a:t> a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/>
              <a:t> </a:t>
            </a:r>
            <a:r>
              <a:rPr lang="en-US" dirty="0" err="1" smtClean="0"/>
              <a:t>hranami</a:t>
            </a:r>
            <a:r>
              <a:rPr lang="sk-SK" dirty="0" smtClean="0"/>
              <a:t>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n+m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r>
              <a:rPr lang="en-US" dirty="0" smtClean="0"/>
              <a:t>Mo</a:t>
            </a:r>
            <a:r>
              <a:rPr lang="sk-SK" dirty="0" err="1" smtClean="0"/>
              <a:t>žno</a:t>
            </a:r>
            <a:r>
              <a:rPr lang="sk-SK" dirty="0" smtClean="0"/>
              <a:t> použiť na </a:t>
            </a:r>
            <a:r>
              <a:rPr lang="sk-SK" b="1" dirty="0" smtClean="0">
                <a:solidFill>
                  <a:srgbClr val="FF0000"/>
                </a:solidFill>
              </a:rPr>
              <a:t>nájdenie</a:t>
            </a:r>
            <a:r>
              <a:rPr lang="sk-SK" dirty="0" smtClean="0"/>
              <a:t> orientovaných </a:t>
            </a:r>
            <a:r>
              <a:rPr lang="sk-SK" b="1" dirty="0" smtClean="0">
                <a:solidFill>
                  <a:srgbClr val="FF0000"/>
                </a:solidFill>
              </a:rPr>
              <a:t>cyklov</a:t>
            </a:r>
            <a:r>
              <a:rPr lang="sk-SK" dirty="0" smtClean="0"/>
              <a:t> v grafe </a:t>
            </a:r>
            <a:r>
              <a:rPr lang="en-US" dirty="0" smtClean="0"/>
              <a:t>(</a:t>
            </a:r>
            <a:r>
              <a:rPr lang="en-US" dirty="0" err="1" smtClean="0"/>
              <a:t>viac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cvi</a:t>
            </a:r>
            <a:r>
              <a:rPr lang="sk-SK" dirty="0" err="1" smtClean="0"/>
              <a:t>čeniach</a:t>
            </a:r>
            <a:r>
              <a:rPr lang="en-US" dirty="0" smtClean="0"/>
              <a:t>)</a:t>
            </a:r>
            <a:endParaRPr lang="sk-SK" dirty="0" smtClean="0"/>
          </a:p>
          <a:p>
            <a:pPr eaLnBrk="1" hangingPunct="1">
              <a:buFont typeface="Arial" charset="0"/>
              <a:buChar char="•"/>
            </a:pPr>
            <a:endParaRPr lang="en-US" dirty="0" smtClean="0">
              <a:solidFill>
                <a:srgbClr val="FF0000"/>
              </a:solidFill>
            </a:endParaRPr>
          </a:p>
          <a:p>
            <a:pPr lvl="2" eaLnBrk="1" hangingPunct="1">
              <a:buFont typeface="Arial" charset="0"/>
              <a:buChar char="•"/>
            </a:pPr>
            <a:endParaRPr lang="sk-SK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Sumarizácia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smtClean="0"/>
              <a:t>Graf</a:t>
            </a:r>
          </a:p>
          <a:p>
            <a:pPr lvl="1"/>
            <a:r>
              <a:rPr lang="sk-SK" dirty="0" smtClean="0"/>
              <a:t>prostriedok na zachytenie vzťahov medzi </a:t>
            </a:r>
            <a:r>
              <a:rPr lang="sk-SK" dirty="0" err="1" smtClean="0"/>
              <a:t>objektami</a:t>
            </a:r>
            <a:endParaRPr lang="sk-SK" dirty="0" smtClean="0"/>
          </a:p>
          <a:p>
            <a:r>
              <a:rPr lang="sk-SK" b="1" dirty="0" smtClean="0"/>
              <a:t>Grafy a grafové algoritmy</a:t>
            </a:r>
          </a:p>
          <a:p>
            <a:pPr lvl="1"/>
            <a:r>
              <a:rPr lang="sk-SK" dirty="0" smtClean="0"/>
              <a:t>neuveriteľné množstvo aplikácií a možností použitia</a:t>
            </a:r>
          </a:p>
          <a:p>
            <a:endParaRPr lang="sk-SK" sz="1800" dirty="0" smtClean="0"/>
          </a:p>
          <a:p>
            <a:r>
              <a:rPr lang="sk-SK" b="1" dirty="0" smtClean="0"/>
              <a:t>Prehľadávania grafov</a:t>
            </a:r>
            <a:endParaRPr lang="sk-SK" dirty="0" smtClean="0"/>
          </a:p>
          <a:p>
            <a:pPr lvl="1"/>
            <a:r>
              <a:rPr lang="sk-SK" dirty="0" smtClean="0"/>
              <a:t>overenie súvislosti, najkratšie cesty, kostry, ...</a:t>
            </a:r>
          </a:p>
          <a:p>
            <a:r>
              <a:rPr lang="sk-SK" b="1" dirty="0" err="1" smtClean="0"/>
              <a:t>Topologické</a:t>
            </a:r>
            <a:r>
              <a:rPr lang="sk-SK" b="1" dirty="0" smtClean="0"/>
              <a:t> triedenie</a:t>
            </a:r>
          </a:p>
          <a:p>
            <a:pPr lvl="1"/>
            <a:r>
              <a:rPr lang="sk-SK" dirty="0" smtClean="0"/>
              <a:t>usporiadanie vrcholov orientovaného grafu, hľadanie orientovaných cyklov, ...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„Graf náš každodenný“</a:t>
            </a:r>
            <a:endParaRPr lang="sk-SK" dirty="0"/>
          </a:p>
        </p:txBody>
      </p:sp>
      <p:pic>
        <p:nvPicPr>
          <p:cNvPr id="75780" name="Picture 4" descr="http://www.wired.com/images_blogs/epicenter/2011/09/zuckerberg_opengrap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3983" y="1189695"/>
            <a:ext cx="4276950" cy="31493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5778" name="Picture 2" descr="https://developers.facebook.com/attachment/GraphActionObjec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2762" y="2688471"/>
            <a:ext cx="5506109" cy="37008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Grafy – form</a:t>
            </a:r>
            <a:r>
              <a:rPr lang="sk-SK" smtClean="0"/>
              <a:t>álnejšie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pPr eaLnBrk="1" hangingPunct="1"/>
            <a:r>
              <a:rPr lang="sk-SK" b="1" dirty="0" smtClean="0">
                <a:solidFill>
                  <a:srgbClr val="00B050"/>
                </a:solidFill>
              </a:rPr>
              <a:t>Grafom</a:t>
            </a:r>
            <a:r>
              <a:rPr lang="sk-SK" dirty="0" smtClean="0"/>
              <a:t>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k-SK" dirty="0" smtClean="0"/>
              <a:t> nazývame dvojicu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(V, E)</a:t>
            </a:r>
            <a:r>
              <a:rPr lang="en-US" dirty="0" smtClean="0"/>
              <a:t>, </a:t>
            </a:r>
            <a:r>
              <a:rPr lang="en-US" dirty="0" err="1" smtClean="0"/>
              <a:t>kde</a:t>
            </a:r>
            <a:r>
              <a:rPr lang="en-US" dirty="0" smtClean="0"/>
              <a:t>:</a:t>
            </a:r>
          </a:p>
          <a:p>
            <a:pPr lvl="1" eaLnBrk="1" hangingPunct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 smtClean="0"/>
              <a:t> je </a:t>
            </a:r>
            <a:r>
              <a:rPr lang="en-US" dirty="0" err="1" smtClean="0"/>
              <a:t>mno</a:t>
            </a:r>
            <a:r>
              <a:rPr lang="sk-SK" dirty="0" err="1" smtClean="0"/>
              <a:t>žina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0070C0"/>
                </a:solidFill>
              </a:rPr>
              <a:t>vrcholov grafu </a:t>
            </a:r>
            <a:r>
              <a:rPr lang="en-US" dirty="0" smtClean="0"/>
              <a:t>(</a:t>
            </a:r>
            <a:r>
              <a:rPr lang="en-US" dirty="0" err="1" smtClean="0"/>
              <a:t>kr</a:t>
            </a:r>
            <a:r>
              <a:rPr lang="sk-SK" dirty="0" err="1" smtClean="0"/>
              <a:t>úžky</a:t>
            </a:r>
            <a:r>
              <a:rPr lang="en-US" dirty="0" smtClean="0"/>
              <a:t>)</a:t>
            </a:r>
          </a:p>
          <a:p>
            <a:pPr lvl="1" eaLnBrk="1" hangingPunct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smtClean="0"/>
              <a:t> (               ) je </a:t>
            </a:r>
            <a:r>
              <a:rPr lang="en-US" dirty="0" err="1" smtClean="0"/>
              <a:t>mno</a:t>
            </a:r>
            <a:r>
              <a:rPr lang="sk-SK" dirty="0" err="1" smtClean="0"/>
              <a:t>žina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F0000"/>
                </a:solidFill>
              </a:rPr>
              <a:t>hrán grafu </a:t>
            </a:r>
            <a:r>
              <a:rPr lang="en-US" dirty="0" smtClean="0"/>
              <a:t>(</a:t>
            </a:r>
            <a:r>
              <a:rPr lang="sk-SK" dirty="0" smtClean="0"/>
              <a:t>čiary, resp. šípky</a:t>
            </a:r>
            <a:r>
              <a:rPr lang="en-US" dirty="0" smtClean="0"/>
              <a:t>)</a:t>
            </a:r>
          </a:p>
          <a:p>
            <a:pPr eaLnBrk="1" hangingPunct="1">
              <a:buFont typeface="Arial" charset="0"/>
              <a:buChar char="•"/>
            </a:pPr>
            <a:endParaRPr lang="sk-SK" dirty="0" smtClean="0"/>
          </a:p>
          <a:p>
            <a:pPr eaLnBrk="1" hangingPunct="1"/>
            <a:endParaRPr lang="en-US" sz="3600" dirty="0" smtClean="0"/>
          </a:p>
          <a:p>
            <a:pPr eaLnBrk="1" hangingPunct="1"/>
            <a:r>
              <a:rPr lang="en-US" dirty="0" smtClean="0"/>
              <a:t>Pr</a:t>
            </a:r>
            <a:r>
              <a:rPr lang="sk-SK" dirty="0" err="1" smtClean="0"/>
              <a:t>íklady</a:t>
            </a:r>
            <a:r>
              <a:rPr lang="sk-SK" dirty="0" smtClean="0"/>
              <a:t>:</a:t>
            </a:r>
          </a:p>
          <a:p>
            <a:pPr lvl="1" eaLnBrk="1" hangingPunct="1"/>
            <a:r>
              <a:rPr lang="sk-SK" dirty="0" smtClean="0"/>
              <a:t>vrcholy </a:t>
            </a:r>
            <a:r>
              <a:rPr lang="en-US" dirty="0" smtClean="0"/>
              <a:t>= </a:t>
            </a:r>
            <a:r>
              <a:rPr lang="en-US" dirty="0" err="1" smtClean="0"/>
              <a:t>mest</a:t>
            </a:r>
            <a:r>
              <a:rPr lang="sk-SK" dirty="0" smtClean="0"/>
              <a:t>á, </a:t>
            </a:r>
            <a:r>
              <a:rPr lang="sk-SK" dirty="0" err="1" smtClean="0"/>
              <a:t>hran</a:t>
            </a:r>
            <a:r>
              <a:rPr lang="en-US" dirty="0" smtClean="0"/>
              <a:t>y = </a:t>
            </a:r>
            <a:r>
              <a:rPr lang="en-US" dirty="0" err="1" smtClean="0"/>
              <a:t>priame</a:t>
            </a:r>
            <a:r>
              <a:rPr lang="en-US" dirty="0" smtClean="0"/>
              <a:t> </a:t>
            </a:r>
            <a:r>
              <a:rPr lang="en-US" dirty="0" err="1" smtClean="0"/>
              <a:t>cesty</a:t>
            </a:r>
            <a:r>
              <a:rPr lang="en-US" dirty="0" smtClean="0"/>
              <a:t> </a:t>
            </a:r>
            <a:r>
              <a:rPr lang="en-US" dirty="0" err="1" smtClean="0"/>
              <a:t>medzi</a:t>
            </a:r>
            <a:r>
              <a:rPr lang="en-US" dirty="0" smtClean="0"/>
              <a:t> </a:t>
            </a:r>
            <a:r>
              <a:rPr lang="en-US" dirty="0" err="1" smtClean="0"/>
              <a:t>mestami</a:t>
            </a:r>
            <a:endParaRPr lang="en-US" dirty="0" smtClean="0"/>
          </a:p>
          <a:p>
            <a:pPr lvl="1" eaLnBrk="1" hangingPunct="1"/>
            <a:r>
              <a:rPr lang="en-US" dirty="0" err="1" smtClean="0"/>
              <a:t>vrcholy</a:t>
            </a:r>
            <a:r>
              <a:rPr lang="en-US" dirty="0" smtClean="0"/>
              <a:t> = </a:t>
            </a:r>
            <a:r>
              <a:rPr lang="en-US" dirty="0" err="1" smtClean="0"/>
              <a:t>po</a:t>
            </a:r>
            <a:r>
              <a:rPr lang="sk-SK" dirty="0" smtClean="0"/>
              <a:t>užívatelia </a:t>
            </a:r>
            <a:r>
              <a:rPr lang="sk-SK" dirty="0" err="1" smtClean="0"/>
              <a:t>Facebook-u</a:t>
            </a:r>
            <a:r>
              <a:rPr lang="sk-SK" dirty="0" smtClean="0"/>
              <a:t>, hrany </a:t>
            </a:r>
            <a:r>
              <a:rPr lang="en-US" dirty="0" smtClean="0"/>
              <a:t>= </a:t>
            </a:r>
            <a:r>
              <a:rPr lang="en-US" dirty="0" err="1" smtClean="0"/>
              <a:t>priate</a:t>
            </a:r>
            <a:r>
              <a:rPr lang="sk-SK" dirty="0" err="1" smtClean="0"/>
              <a:t>ľstvo</a:t>
            </a:r>
            <a:r>
              <a:rPr lang="sk-SK" dirty="0" smtClean="0"/>
              <a:t> medzi používateľmi FB</a:t>
            </a:r>
            <a:endParaRPr lang="en-US" dirty="0" smtClean="0"/>
          </a:p>
          <a:p>
            <a:pPr lvl="1" eaLnBrk="1" hangingPunct="1"/>
            <a:endParaRPr lang="en-US" dirty="0" smtClean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680923" y="2429745"/>
          <a:ext cx="1568450" cy="381000"/>
        </p:xfrm>
        <a:graphic>
          <a:graphicData uri="http://schemas.openxmlformats.org/presentationml/2006/ole">
            <p:oleObj spid="_x0000_s1026" name="Rovnica" r:id="rId3" imgW="660240" imgH="190440" progId="Equation.3">
              <p:embed/>
            </p:oleObj>
          </a:graphicData>
        </a:graphic>
      </p:graphicFrame>
      <p:sp>
        <p:nvSpPr>
          <p:cNvPr id="5" name="Oval 7"/>
          <p:cNvSpPr>
            <a:spLocks noChangeArrowheads="1"/>
          </p:cNvSpPr>
          <p:nvPr/>
        </p:nvSpPr>
        <p:spPr bwMode="auto">
          <a:xfrm>
            <a:off x="6466307" y="3759770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6" name="Oval 8"/>
          <p:cNvSpPr>
            <a:spLocks noChangeArrowheads="1"/>
          </p:cNvSpPr>
          <p:nvPr/>
        </p:nvSpPr>
        <p:spPr bwMode="auto">
          <a:xfrm>
            <a:off x="5323307" y="3831207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7" name="Oval 9"/>
          <p:cNvSpPr>
            <a:spLocks noChangeArrowheads="1"/>
          </p:cNvSpPr>
          <p:nvPr/>
        </p:nvSpPr>
        <p:spPr bwMode="auto">
          <a:xfrm>
            <a:off x="5966244" y="3259707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7037807" y="2973957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9" name="Oval 11"/>
          <p:cNvSpPr>
            <a:spLocks noChangeArrowheads="1"/>
          </p:cNvSpPr>
          <p:nvPr/>
        </p:nvSpPr>
        <p:spPr bwMode="auto">
          <a:xfrm>
            <a:off x="8109369" y="3259707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7180682" y="3831207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7895057" y="4188395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2" name="Oval 14"/>
          <p:cNvSpPr>
            <a:spLocks noChangeArrowheads="1"/>
          </p:cNvSpPr>
          <p:nvPr/>
        </p:nvSpPr>
        <p:spPr bwMode="auto">
          <a:xfrm>
            <a:off x="6894932" y="4545582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3" name="Oval 15"/>
          <p:cNvSpPr>
            <a:spLocks noChangeArrowheads="1"/>
          </p:cNvSpPr>
          <p:nvPr/>
        </p:nvSpPr>
        <p:spPr bwMode="auto">
          <a:xfrm>
            <a:off x="6037682" y="4402707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4" name="Oval 16"/>
          <p:cNvSpPr>
            <a:spLocks noChangeArrowheads="1"/>
          </p:cNvSpPr>
          <p:nvPr/>
        </p:nvSpPr>
        <p:spPr bwMode="auto">
          <a:xfrm>
            <a:off x="5323307" y="4759895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5" name="Straight Connector 18"/>
          <p:cNvCxnSpPr>
            <a:cxnSpLocks noChangeShapeType="1"/>
            <a:stCxn id="6" idx="7"/>
            <a:endCxn id="7" idx="3"/>
          </p:cNvCxnSpPr>
          <p:nvPr/>
        </p:nvCxnSpPr>
        <p:spPr bwMode="auto">
          <a:xfrm rot="5400000" flipH="1" flipV="1">
            <a:off x="5541588" y="3406551"/>
            <a:ext cx="420687" cy="4921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6" name="Straight Connector 19"/>
          <p:cNvCxnSpPr>
            <a:cxnSpLocks noChangeShapeType="1"/>
            <a:stCxn id="7" idx="7"/>
            <a:endCxn id="8" idx="2"/>
          </p:cNvCxnSpPr>
          <p:nvPr/>
        </p:nvCxnSpPr>
        <p:spPr bwMode="auto">
          <a:xfrm rot="5400000" flipH="1" flipV="1">
            <a:off x="6487738" y="2741389"/>
            <a:ext cx="211137" cy="889000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7" name="Straight Connector 23"/>
          <p:cNvCxnSpPr>
            <a:cxnSpLocks noChangeShapeType="1"/>
            <a:stCxn id="8" idx="6"/>
            <a:endCxn id="9" idx="2"/>
          </p:cNvCxnSpPr>
          <p:nvPr/>
        </p:nvCxnSpPr>
        <p:spPr bwMode="auto">
          <a:xfrm>
            <a:off x="7252119" y="3080320"/>
            <a:ext cx="857250" cy="285750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8" name="Straight Connector 26"/>
          <p:cNvCxnSpPr>
            <a:cxnSpLocks noChangeShapeType="1"/>
            <a:stCxn id="14" idx="7"/>
            <a:endCxn id="13" idx="2"/>
          </p:cNvCxnSpPr>
          <p:nvPr/>
        </p:nvCxnSpPr>
        <p:spPr bwMode="auto">
          <a:xfrm rot="5400000" flipH="1" flipV="1">
            <a:off x="5630488" y="4384451"/>
            <a:ext cx="282575" cy="531813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9" name="Straight Connector 29"/>
          <p:cNvCxnSpPr>
            <a:cxnSpLocks noChangeShapeType="1"/>
            <a:stCxn id="5" idx="7"/>
            <a:endCxn id="8" idx="4"/>
          </p:cNvCxnSpPr>
          <p:nvPr/>
        </p:nvCxnSpPr>
        <p:spPr bwMode="auto">
          <a:xfrm rot="5400000" flipH="1" flipV="1">
            <a:off x="6595688" y="3241451"/>
            <a:ext cx="603250" cy="49688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0" name="Straight Connector 32"/>
          <p:cNvCxnSpPr>
            <a:cxnSpLocks noChangeShapeType="1"/>
            <a:stCxn id="7" idx="5"/>
            <a:endCxn id="5" idx="1"/>
          </p:cNvCxnSpPr>
          <p:nvPr/>
        </p:nvCxnSpPr>
        <p:spPr bwMode="auto">
          <a:xfrm rot="16200000" flipH="1">
            <a:off x="6148807" y="3442270"/>
            <a:ext cx="349250" cy="349250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1" name="Straight Connector 35"/>
          <p:cNvCxnSpPr>
            <a:cxnSpLocks noChangeShapeType="1"/>
            <a:stCxn id="6" idx="5"/>
            <a:endCxn id="13" idx="1"/>
          </p:cNvCxnSpPr>
          <p:nvPr/>
        </p:nvCxnSpPr>
        <p:spPr bwMode="auto">
          <a:xfrm rot="16200000" flipH="1">
            <a:off x="5577307" y="3942332"/>
            <a:ext cx="420687" cy="563563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2" name="Straight Connector 38"/>
          <p:cNvCxnSpPr>
            <a:cxnSpLocks noChangeShapeType="1"/>
            <a:stCxn id="13" idx="0"/>
            <a:endCxn id="5" idx="3"/>
          </p:cNvCxnSpPr>
          <p:nvPr/>
        </p:nvCxnSpPr>
        <p:spPr bwMode="auto">
          <a:xfrm rot="5400000" flipH="1" flipV="1">
            <a:off x="6091657" y="3996307"/>
            <a:ext cx="460375" cy="352425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3" name="Straight Connector 44"/>
          <p:cNvCxnSpPr>
            <a:cxnSpLocks noChangeShapeType="1"/>
            <a:stCxn id="5" idx="5"/>
            <a:endCxn id="12" idx="1"/>
          </p:cNvCxnSpPr>
          <p:nvPr/>
        </p:nvCxnSpPr>
        <p:spPr bwMode="auto">
          <a:xfrm rot="16200000" flipH="1">
            <a:off x="6470276" y="4120925"/>
            <a:ext cx="635000" cy="277813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4" name="Straight Connector 47"/>
          <p:cNvCxnSpPr>
            <a:cxnSpLocks noChangeShapeType="1"/>
            <a:stCxn id="5" idx="6"/>
            <a:endCxn id="10" idx="2"/>
          </p:cNvCxnSpPr>
          <p:nvPr/>
        </p:nvCxnSpPr>
        <p:spPr bwMode="auto">
          <a:xfrm>
            <a:off x="6680619" y="3866132"/>
            <a:ext cx="500063" cy="71438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5" name="Straight Connector 50"/>
          <p:cNvCxnSpPr>
            <a:cxnSpLocks noChangeShapeType="1"/>
            <a:stCxn id="10" idx="5"/>
            <a:endCxn id="11" idx="2"/>
          </p:cNvCxnSpPr>
          <p:nvPr/>
        </p:nvCxnSpPr>
        <p:spPr bwMode="auto">
          <a:xfrm rot="16200000" flipH="1">
            <a:off x="7488657" y="3888357"/>
            <a:ext cx="280987" cy="531813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6" name="Straight Connector 53"/>
          <p:cNvCxnSpPr>
            <a:cxnSpLocks noChangeShapeType="1"/>
            <a:stCxn id="10" idx="6"/>
            <a:endCxn id="9" idx="3"/>
          </p:cNvCxnSpPr>
          <p:nvPr/>
        </p:nvCxnSpPr>
        <p:spPr bwMode="auto">
          <a:xfrm flipV="1">
            <a:off x="7394994" y="3442270"/>
            <a:ext cx="746125" cy="495300"/>
          </a:xfrm>
          <a:prstGeom prst="lin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en-US" sz="4000" b="1" dirty="0" smtClean="0"/>
          </a:p>
          <a:p>
            <a:pPr algn="ctr" eaLnBrk="1" hangingPunct="1">
              <a:buFontTx/>
              <a:buNone/>
            </a:pPr>
            <a:r>
              <a:rPr lang="sk-SK" b="1" dirty="0" smtClean="0">
                <a:solidFill>
                  <a:srgbClr val="FF0000"/>
                </a:solidFill>
                <a:latin typeface="Lucida Sans" pitchFamily="34" charset="0"/>
              </a:rPr>
              <a:t>ak nie sú otázky...</a:t>
            </a:r>
          </a:p>
          <a:p>
            <a:pPr algn="ctr" eaLnBrk="1" hangingPunct="1">
              <a:buFontTx/>
              <a:buNone/>
            </a:pPr>
            <a:r>
              <a:rPr lang="sk-SK" sz="4000" b="1" dirty="0" smtClean="0">
                <a:solidFill>
                  <a:srgbClr val="FF0000"/>
                </a:solidFill>
                <a:latin typeface="Lucida Sans" pitchFamily="34" charset="0"/>
              </a:rPr>
              <a:t>Ďakujem za pozornosť</a:t>
            </a:r>
            <a:r>
              <a:rPr lang="en-US" sz="4000" b="1" dirty="0" smtClean="0">
                <a:solidFill>
                  <a:srgbClr val="FF0000"/>
                </a:solidFill>
                <a:latin typeface="Lucida Sans" pitchFamily="34" charset="0"/>
              </a:rPr>
              <a:t>!</a:t>
            </a:r>
            <a:endParaRPr lang="cs-CZ" sz="4000" b="1" dirty="0" smtClean="0">
              <a:solidFill>
                <a:srgbClr val="FF0000"/>
              </a:solidFill>
              <a:latin typeface="Lucida Sans" pitchFamily="34" charset="0"/>
            </a:endParaRPr>
          </a:p>
        </p:txBody>
      </p:sp>
      <p:pic>
        <p:nvPicPr>
          <p:cNvPr id="1026" name="Picture 2" descr="http://images.inmagine.com/img/photoalto/paa370/paa370000004.jpg"/>
          <p:cNvPicPr>
            <a:picLocks noChangeAspect="1" noChangeArrowheads="1"/>
          </p:cNvPicPr>
          <p:nvPr/>
        </p:nvPicPr>
        <p:blipFill>
          <a:blip r:embed="rId2" cstate="print"/>
          <a:srcRect l="6447" t="13149" r="2696"/>
          <a:stretch>
            <a:fillRect/>
          </a:stretch>
        </p:blipFill>
        <p:spPr bwMode="auto">
          <a:xfrm>
            <a:off x="2957804" y="3965509"/>
            <a:ext cx="3461657" cy="2341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Ako uložiť graf</a:t>
            </a:r>
            <a:r>
              <a:rPr lang="en-US" dirty="0" smtClean="0"/>
              <a:t> v </a:t>
            </a:r>
            <a:r>
              <a:rPr lang="en-US" dirty="0" err="1" smtClean="0"/>
              <a:t>programe</a:t>
            </a:r>
            <a:r>
              <a:rPr lang="en-US" dirty="0" smtClean="0"/>
              <a:t>?</a:t>
            </a:r>
            <a:endParaRPr lang="sk-SK" dirty="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Matica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susednosti</a:t>
            </a:r>
            <a:r>
              <a:rPr lang="en-US" dirty="0" smtClean="0"/>
              <a:t>:</a:t>
            </a:r>
            <a:endParaRPr lang="sk-SK" dirty="0" smtClean="0"/>
          </a:p>
        </p:txBody>
      </p:sp>
      <p:sp>
        <p:nvSpPr>
          <p:cNvPr id="9220" name="Oval 3"/>
          <p:cNvSpPr>
            <a:spLocks noChangeArrowheads="1"/>
          </p:cNvSpPr>
          <p:nvPr/>
        </p:nvSpPr>
        <p:spPr bwMode="auto">
          <a:xfrm>
            <a:off x="1714500" y="3357563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9221" name="Oval 5"/>
          <p:cNvSpPr>
            <a:spLocks noChangeArrowheads="1"/>
          </p:cNvSpPr>
          <p:nvPr/>
        </p:nvSpPr>
        <p:spPr bwMode="auto">
          <a:xfrm>
            <a:off x="571500" y="342900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9222" name="Oval 6"/>
          <p:cNvSpPr>
            <a:spLocks noChangeArrowheads="1"/>
          </p:cNvSpPr>
          <p:nvPr/>
        </p:nvSpPr>
        <p:spPr bwMode="auto">
          <a:xfrm>
            <a:off x="1785938" y="257175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9223" name="Oval 7"/>
          <p:cNvSpPr>
            <a:spLocks noChangeArrowheads="1"/>
          </p:cNvSpPr>
          <p:nvPr/>
        </p:nvSpPr>
        <p:spPr bwMode="auto">
          <a:xfrm>
            <a:off x="2928938" y="257175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9224" name="Oval 8"/>
          <p:cNvSpPr>
            <a:spLocks noChangeArrowheads="1"/>
          </p:cNvSpPr>
          <p:nvPr/>
        </p:nvSpPr>
        <p:spPr bwMode="auto">
          <a:xfrm>
            <a:off x="2960688" y="3603625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9225" name="Straight Connector 12"/>
          <p:cNvCxnSpPr>
            <a:cxnSpLocks noChangeShapeType="1"/>
            <a:stCxn id="9221" idx="7"/>
            <a:endCxn id="9222" idx="2"/>
          </p:cNvCxnSpPr>
          <p:nvPr/>
        </p:nvCxnSpPr>
        <p:spPr bwMode="auto">
          <a:xfrm rot="5400000" flipH="1" flipV="1">
            <a:off x="878682" y="2553494"/>
            <a:ext cx="782637" cy="10318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26" name="Straight Connector 13"/>
          <p:cNvCxnSpPr>
            <a:cxnSpLocks noChangeShapeType="1"/>
            <a:stCxn id="9222" idx="6"/>
            <a:endCxn id="9223" idx="2"/>
          </p:cNvCxnSpPr>
          <p:nvPr/>
        </p:nvCxnSpPr>
        <p:spPr bwMode="auto">
          <a:xfrm>
            <a:off x="2000250" y="2678113"/>
            <a:ext cx="928688" cy="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27" name="Straight Connector 15"/>
          <p:cNvCxnSpPr>
            <a:cxnSpLocks noChangeShapeType="1"/>
            <a:stCxn id="9220" idx="7"/>
            <a:endCxn id="9222" idx="4"/>
          </p:cNvCxnSpPr>
          <p:nvPr/>
        </p:nvCxnSpPr>
        <p:spPr bwMode="auto">
          <a:xfrm rot="16200000" flipV="1">
            <a:off x="1593057" y="3085306"/>
            <a:ext cx="603250" cy="476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28" name="Straight Connector 17"/>
          <p:cNvCxnSpPr>
            <a:cxnSpLocks noChangeShapeType="1"/>
            <a:stCxn id="9220" idx="6"/>
            <a:endCxn id="9224" idx="2"/>
          </p:cNvCxnSpPr>
          <p:nvPr/>
        </p:nvCxnSpPr>
        <p:spPr bwMode="auto">
          <a:xfrm>
            <a:off x="1928813" y="3465513"/>
            <a:ext cx="1031875" cy="2444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29" name="Straight Connector 18"/>
          <p:cNvCxnSpPr>
            <a:cxnSpLocks noChangeShapeType="1"/>
            <a:stCxn id="9224" idx="0"/>
            <a:endCxn id="9223" idx="4"/>
          </p:cNvCxnSpPr>
          <p:nvPr/>
        </p:nvCxnSpPr>
        <p:spPr bwMode="auto">
          <a:xfrm rot="16200000" flipV="1">
            <a:off x="2642394" y="3178969"/>
            <a:ext cx="817562" cy="3175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2" name="TextBox 31"/>
          <p:cNvSpPr txBox="1"/>
          <p:nvPr/>
        </p:nvSpPr>
        <p:spPr>
          <a:xfrm>
            <a:off x="428625" y="3714750"/>
            <a:ext cx="7493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A (0)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500188" y="3571875"/>
            <a:ext cx="75406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B (1)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928938" y="3857625"/>
            <a:ext cx="7588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C (2)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714500" y="2143125"/>
            <a:ext cx="7667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D (3)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928938" y="2143125"/>
            <a:ext cx="74771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E (4)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graphicFrame>
        <p:nvGraphicFramePr>
          <p:cNvPr id="37" name="Table 36"/>
          <p:cNvGraphicFramePr>
            <a:graphicFrameLocks noGrp="1"/>
          </p:cNvGraphicFramePr>
          <p:nvPr/>
        </p:nvGraphicFramePr>
        <p:xfrm>
          <a:off x="4500563" y="2714625"/>
          <a:ext cx="4000530" cy="321471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666755"/>
                <a:gridCol w="666755"/>
                <a:gridCol w="666755"/>
                <a:gridCol w="666755"/>
                <a:gridCol w="666755"/>
                <a:gridCol w="666755"/>
              </a:tblGrid>
              <a:tr h="535785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A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B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C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D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E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A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B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C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D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/>
                          </a:solidFill>
                        </a:rPr>
                        <a:t>E</a:t>
                      </a:r>
                      <a:endParaRPr lang="sk-SK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k-SK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B050"/>
                          </a:solidFill>
                        </a:rPr>
                        <a:t>F</a:t>
                      </a:r>
                      <a:endParaRPr lang="sk-SK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3" name="Line 5"/>
          <p:cNvSpPr>
            <a:spLocks noChangeShapeType="1"/>
          </p:cNvSpPr>
          <p:nvPr/>
        </p:nvSpPr>
        <p:spPr bwMode="auto">
          <a:xfrm flipV="1">
            <a:off x="2242865" y="4848044"/>
            <a:ext cx="2191112" cy="91139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693987" y="5638512"/>
            <a:ext cx="2998120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800" b="1" dirty="0" err="1" smtClean="0">
                <a:latin typeface="Consolas" pitchFamily="49" charset="0"/>
                <a:cs typeface="Consolas" pitchFamily="49" charset="0"/>
              </a:rPr>
              <a:t>graf</a:t>
            </a:r>
            <a:r>
              <a:rPr lang="en-US" sz="1800" b="1" dirty="0" smtClean="0">
                <a:latin typeface="Consolas" pitchFamily="49" charset="0"/>
                <a:cs typeface="Consolas" pitchFamily="49" charset="0"/>
              </a:rPr>
              <a:t>[u][v] </a:t>
            </a:r>
            <a:r>
              <a:rPr lang="en-US" sz="1800" b="1" dirty="0" smtClean="0">
                <a:latin typeface="Trebuchet MS" pitchFamily="34" charset="0"/>
              </a:rPr>
              <a:t>= </a:t>
            </a:r>
            <a:r>
              <a:rPr lang="en-US" sz="1800" dirty="0" err="1" smtClean="0">
                <a:latin typeface="Trebuchet MS" pitchFamily="34" charset="0"/>
              </a:rPr>
              <a:t>medzi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dirty="0" err="1" smtClean="0">
                <a:latin typeface="Trebuchet MS" pitchFamily="34" charset="0"/>
              </a:rPr>
              <a:t>vrcholmi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i="1" dirty="0" smtClean="0">
                <a:latin typeface="Trebuchet MS" pitchFamily="34" charset="0"/>
              </a:rPr>
              <a:t>u</a:t>
            </a:r>
            <a:r>
              <a:rPr lang="en-US" sz="1800" dirty="0" smtClean="0">
                <a:latin typeface="Trebuchet MS" pitchFamily="34" charset="0"/>
              </a:rPr>
              <a:t> a </a:t>
            </a:r>
            <a:r>
              <a:rPr lang="en-US" sz="1800" i="1" dirty="0" smtClean="0">
                <a:latin typeface="Trebuchet MS" pitchFamily="34" charset="0"/>
              </a:rPr>
              <a:t>v</a:t>
            </a:r>
            <a:r>
              <a:rPr lang="en-US" sz="1800" dirty="0" smtClean="0">
                <a:latin typeface="Trebuchet MS" pitchFamily="34" charset="0"/>
              </a:rPr>
              <a:t> je </a:t>
            </a:r>
            <a:r>
              <a:rPr lang="en-US" sz="1800" dirty="0" err="1" smtClean="0">
                <a:latin typeface="Trebuchet MS" pitchFamily="34" charset="0"/>
              </a:rPr>
              <a:t>hrana</a:t>
            </a:r>
            <a:endParaRPr lang="cs-CZ" sz="1800" dirty="0">
              <a:latin typeface="Courier New" pitchFamily="49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735903" y="1694830"/>
            <a:ext cx="42269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1" hangingPunct="1"/>
            <a:r>
              <a:rPr lang="en-US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[][] </a:t>
            </a:r>
            <a:r>
              <a:rPr lang="en-US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graf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b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</a:b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new</a:t>
            </a:r>
            <a:r>
              <a:rPr lang="en-US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[n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][n]</a:t>
            </a:r>
            <a:endParaRPr lang="en-US" dirty="0" smtClean="0">
              <a:solidFill>
                <a:srgbClr val="000000"/>
              </a:solidFill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Ako uložiť graf</a:t>
            </a:r>
            <a:r>
              <a:rPr lang="en-US" dirty="0" smtClean="0"/>
              <a:t> v </a:t>
            </a:r>
            <a:r>
              <a:rPr lang="en-US" dirty="0" err="1" smtClean="0"/>
              <a:t>programe</a:t>
            </a:r>
            <a:r>
              <a:rPr lang="en-US" dirty="0" smtClean="0"/>
              <a:t>?</a:t>
            </a:r>
            <a:endParaRPr lang="sk-SK" sz="3200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z</a:t>
            </a:r>
            <a:r>
              <a:rPr lang="en-US" dirty="0" err="1" smtClean="0"/>
              <a:t>oznam</a:t>
            </a:r>
            <a:r>
              <a:rPr lang="en-US" dirty="0" smtClean="0"/>
              <a:t> hr</a:t>
            </a:r>
            <a:r>
              <a:rPr lang="sk-SK" dirty="0" err="1" smtClean="0"/>
              <a:t>án</a:t>
            </a:r>
            <a:r>
              <a:rPr lang="en-US" dirty="0" smtClean="0"/>
              <a:t> + </a:t>
            </a:r>
            <a:r>
              <a:rPr lang="en-US" dirty="0" err="1" smtClean="0"/>
              <a:t>zoznam</a:t>
            </a:r>
            <a:r>
              <a:rPr lang="en-US" dirty="0" smtClean="0"/>
              <a:t> </a:t>
            </a:r>
            <a:r>
              <a:rPr lang="en-US" dirty="0" err="1" smtClean="0"/>
              <a:t>vrcholov</a:t>
            </a:r>
            <a:r>
              <a:rPr lang="sk-SK" dirty="0" smtClean="0"/>
              <a:t>:</a:t>
            </a:r>
          </a:p>
          <a:p>
            <a:pPr lvl="1" eaLnBrk="1" hangingPunct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(A, D), (B, D), (D, E), (B, C), (C, E)</a:t>
            </a:r>
          </a:p>
          <a:p>
            <a:pPr lvl="1" eaLnBrk="1" hangingPunct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(A, B, C, D, E)</a:t>
            </a:r>
            <a:endParaRPr lang="sk-SK" i="1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r>
              <a:rPr lang="en-US" sz="2000" dirty="0" smtClean="0">
                <a:latin typeface="Consolas" pitchFamily="49" charset="0"/>
                <a:cs typeface="Consolas" pitchFamily="49" charset="0"/>
              </a:rPr>
              <a:t>List&lt;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Hrana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&gt;</a:t>
            </a:r>
            <a:r>
              <a:rPr lang="en-US" sz="2000" dirty="0" smtClean="0"/>
              <a:t> + 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List&lt;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Vrchol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&gt;</a:t>
            </a:r>
            <a:r>
              <a:rPr lang="en-US" sz="2000" dirty="0" smtClean="0"/>
              <a:t>?</a:t>
            </a:r>
          </a:p>
          <a:p>
            <a:pPr eaLnBrk="1" hangingPunct="1"/>
            <a:endParaRPr lang="sk-SK" sz="1800" b="1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US" b="1" dirty="0" err="1" smtClean="0">
                <a:solidFill>
                  <a:srgbClr val="FF0000"/>
                </a:solidFill>
              </a:rPr>
              <a:t>Inciden</a:t>
            </a:r>
            <a:r>
              <a:rPr lang="sk-SK" b="1" dirty="0" err="1" smtClean="0">
                <a:solidFill>
                  <a:srgbClr val="FF0000"/>
                </a:solidFill>
              </a:rPr>
              <a:t>čná</a:t>
            </a:r>
            <a:r>
              <a:rPr lang="sk-SK" b="1" dirty="0" smtClean="0">
                <a:solidFill>
                  <a:srgbClr val="FF0000"/>
                </a:solidFill>
              </a:rPr>
              <a:t> matica </a:t>
            </a:r>
            <a:r>
              <a:rPr lang="sk-SK" dirty="0" smtClean="0"/>
              <a:t>pre graf s </a:t>
            </a:r>
            <a:r>
              <a:rPr lang="sk-SK" i="1" dirty="0" smtClean="0"/>
              <a:t>n</a:t>
            </a:r>
            <a:r>
              <a:rPr lang="sk-SK" dirty="0" smtClean="0"/>
              <a:t> vrcholmi a </a:t>
            </a:r>
            <a:r>
              <a:rPr lang="sk-SK" i="1" dirty="0" smtClean="0"/>
              <a:t>m</a:t>
            </a:r>
            <a:r>
              <a:rPr lang="sk-SK" dirty="0" smtClean="0"/>
              <a:t> hranami:</a:t>
            </a:r>
          </a:p>
          <a:p>
            <a:pPr lvl="1" eaLnBrk="1" hangingPunct="1"/>
            <a:r>
              <a:rPr lang="en-US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[][] </a:t>
            </a:r>
            <a:r>
              <a:rPr lang="en-US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graf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new</a:t>
            </a:r>
            <a:r>
              <a:rPr lang="en-US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[n][m]</a:t>
            </a:r>
          </a:p>
          <a:p>
            <a:pPr lvl="1" eaLnBrk="1" hangingPunct="1"/>
            <a:r>
              <a:rPr lang="en-US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graf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[u][e]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– </a:t>
            </a:r>
            <a:r>
              <a:rPr lang="en-US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true</a:t>
            </a:r>
            <a:r>
              <a:rPr lang="en-US" dirty="0" smtClean="0"/>
              <a:t>, pr</a:t>
            </a:r>
            <a:r>
              <a:rPr lang="sk-SK" dirty="0" err="1" smtClean="0"/>
              <a:t>áve</a:t>
            </a:r>
            <a:r>
              <a:rPr lang="sk-SK" dirty="0" smtClean="0"/>
              <a:t> vtedy keď vrchol </a:t>
            </a:r>
            <a:r>
              <a:rPr lang="sk-SK" b="1" dirty="0" smtClean="0"/>
              <a:t>u</a:t>
            </a:r>
            <a:r>
              <a:rPr lang="sk-SK" dirty="0" smtClean="0"/>
              <a:t> je jedným z koncových vrcholov hrany </a:t>
            </a:r>
            <a:r>
              <a:rPr lang="sk-SK" b="1" dirty="0" smtClean="0"/>
              <a:t>e</a:t>
            </a:r>
          </a:p>
          <a:p>
            <a:pPr lvl="1" eaLnBrk="1" hangingPunct="1"/>
            <a:r>
              <a:rPr lang="sk-SK" dirty="0" smtClean="0"/>
              <a:t>hrana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= (u, v) </a:t>
            </a:r>
            <a:r>
              <a:rPr lang="en-US" dirty="0" smtClean="0"/>
              <a:t>je </a:t>
            </a:r>
            <a:r>
              <a:rPr lang="en-US" b="1" dirty="0" err="1" smtClean="0">
                <a:solidFill>
                  <a:srgbClr val="FF0000"/>
                </a:solidFill>
              </a:rPr>
              <a:t>incidentn</a:t>
            </a:r>
            <a:r>
              <a:rPr lang="sk-SK" b="1" dirty="0" smtClean="0">
                <a:solidFill>
                  <a:srgbClr val="FF0000"/>
                </a:solidFill>
              </a:rPr>
              <a:t>á</a:t>
            </a:r>
            <a:r>
              <a:rPr lang="sk-SK" dirty="0" smtClean="0"/>
              <a:t> s vrcholmi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sk-SK" dirty="0" smtClean="0"/>
              <a:t> a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v</a:t>
            </a:r>
            <a:endParaRPr lang="sk-SK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endParaRPr lang="sk-SK" b="1" dirty="0" smtClean="0"/>
          </a:p>
          <a:p>
            <a:pPr lvl="1" eaLnBrk="1" hangingPunct="1"/>
            <a:endParaRPr lang="sk-SK" dirty="0" smtClean="0"/>
          </a:p>
          <a:p>
            <a:pPr eaLnBrk="1" hangingPunct="1">
              <a:buFont typeface="Arial" charset="0"/>
              <a:buChar char="•"/>
            </a:pPr>
            <a:endParaRPr lang="en-US" dirty="0" smtClean="0"/>
          </a:p>
          <a:p>
            <a:pPr eaLnBrk="1" hangingPunct="1">
              <a:buFont typeface="Arial" charset="0"/>
              <a:buChar char="•"/>
            </a:pPr>
            <a:endParaRPr lang="sk-SK" dirty="0" smtClean="0"/>
          </a:p>
        </p:txBody>
      </p:sp>
      <p:sp>
        <p:nvSpPr>
          <p:cNvPr id="10244" name="Oval 3"/>
          <p:cNvSpPr>
            <a:spLocks noChangeArrowheads="1"/>
          </p:cNvSpPr>
          <p:nvPr/>
        </p:nvSpPr>
        <p:spPr bwMode="auto">
          <a:xfrm>
            <a:off x="6929438" y="2678113"/>
            <a:ext cx="214312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0245" name="Oval 4"/>
          <p:cNvSpPr>
            <a:spLocks noChangeArrowheads="1"/>
          </p:cNvSpPr>
          <p:nvPr/>
        </p:nvSpPr>
        <p:spPr bwMode="auto">
          <a:xfrm>
            <a:off x="5786438" y="2749550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0246" name="Oval 5"/>
          <p:cNvSpPr>
            <a:spLocks noChangeArrowheads="1"/>
          </p:cNvSpPr>
          <p:nvPr/>
        </p:nvSpPr>
        <p:spPr bwMode="auto">
          <a:xfrm>
            <a:off x="7000875" y="189230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10247" name="Oval 6"/>
          <p:cNvSpPr>
            <a:spLocks noChangeArrowheads="1"/>
          </p:cNvSpPr>
          <p:nvPr/>
        </p:nvSpPr>
        <p:spPr bwMode="auto">
          <a:xfrm>
            <a:off x="8143875" y="1892300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0248" name="Oval 7"/>
          <p:cNvSpPr>
            <a:spLocks noChangeArrowheads="1"/>
          </p:cNvSpPr>
          <p:nvPr/>
        </p:nvSpPr>
        <p:spPr bwMode="auto">
          <a:xfrm>
            <a:off x="8175625" y="2924175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0249" name="Straight Connector 8"/>
          <p:cNvCxnSpPr>
            <a:cxnSpLocks noChangeShapeType="1"/>
            <a:stCxn id="10245" idx="7"/>
            <a:endCxn id="10246" idx="2"/>
          </p:cNvCxnSpPr>
          <p:nvPr/>
        </p:nvCxnSpPr>
        <p:spPr bwMode="auto">
          <a:xfrm rot="5400000" flipH="1" flipV="1">
            <a:off x="6094413" y="1874837"/>
            <a:ext cx="781050" cy="10318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50" name="Straight Connector 9"/>
          <p:cNvCxnSpPr>
            <a:cxnSpLocks noChangeShapeType="1"/>
            <a:stCxn id="10246" idx="6"/>
            <a:endCxn id="10247" idx="2"/>
          </p:cNvCxnSpPr>
          <p:nvPr/>
        </p:nvCxnSpPr>
        <p:spPr bwMode="auto">
          <a:xfrm>
            <a:off x="7215188" y="2000250"/>
            <a:ext cx="928687" cy="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51" name="Straight Connector 10"/>
          <p:cNvCxnSpPr>
            <a:cxnSpLocks noChangeShapeType="1"/>
            <a:stCxn id="10244" idx="7"/>
            <a:endCxn id="10246" idx="4"/>
          </p:cNvCxnSpPr>
          <p:nvPr/>
        </p:nvCxnSpPr>
        <p:spPr bwMode="auto">
          <a:xfrm rot="16200000" flipV="1">
            <a:off x="6808788" y="2406650"/>
            <a:ext cx="603250" cy="31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52" name="Straight Connector 11"/>
          <p:cNvCxnSpPr>
            <a:cxnSpLocks noChangeShapeType="1"/>
            <a:stCxn id="10244" idx="6"/>
            <a:endCxn id="10248" idx="2"/>
          </p:cNvCxnSpPr>
          <p:nvPr/>
        </p:nvCxnSpPr>
        <p:spPr bwMode="auto">
          <a:xfrm>
            <a:off x="7143750" y="2786063"/>
            <a:ext cx="1031875" cy="2460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53" name="Straight Connector 12"/>
          <p:cNvCxnSpPr>
            <a:cxnSpLocks noChangeShapeType="1"/>
            <a:stCxn id="10248" idx="0"/>
            <a:endCxn id="10247" idx="4"/>
          </p:cNvCxnSpPr>
          <p:nvPr/>
        </p:nvCxnSpPr>
        <p:spPr bwMode="auto">
          <a:xfrm rot="16200000" flipV="1">
            <a:off x="7858126" y="2500312"/>
            <a:ext cx="817562" cy="30163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4" name="TextBox 13"/>
          <p:cNvSpPr txBox="1"/>
          <p:nvPr/>
        </p:nvSpPr>
        <p:spPr>
          <a:xfrm>
            <a:off x="5600431" y="3018047"/>
            <a:ext cx="749300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A (0)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15125" y="2892425"/>
            <a:ext cx="754063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B (1)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143875" y="3178175"/>
            <a:ext cx="758825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C (2)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29438" y="1463675"/>
            <a:ext cx="766762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D (3)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143875" y="1463675"/>
            <a:ext cx="747713" cy="4016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  <a:ea typeface="MS Gothic" charset="-128"/>
              </a:rPr>
              <a:t>E (4)</a:t>
            </a:r>
            <a:endParaRPr lang="sk-SK" sz="2000" b="1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Ako uložiť graf</a:t>
            </a:r>
            <a:r>
              <a:rPr lang="en-US" dirty="0" smtClean="0"/>
              <a:t> v </a:t>
            </a:r>
            <a:r>
              <a:rPr lang="en-US" dirty="0" err="1" smtClean="0"/>
              <a:t>programe</a:t>
            </a:r>
            <a:r>
              <a:rPr lang="en-US" dirty="0" smtClean="0"/>
              <a:t>?</a:t>
            </a:r>
            <a:endParaRPr lang="sk-SK" sz="3200" dirty="0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Objektový prístup </a:t>
            </a:r>
            <a:r>
              <a:rPr lang="en-US" dirty="0" smtClean="0"/>
              <a:t>(</a:t>
            </a:r>
            <a:r>
              <a:rPr lang="en-US" dirty="0" err="1" smtClean="0"/>
              <a:t>kni</a:t>
            </a:r>
            <a:r>
              <a:rPr lang="sk-SK" dirty="0" smtClean="0"/>
              <a:t>žnica </a:t>
            </a:r>
            <a:r>
              <a:rPr lang="sk-SK" i="1" dirty="0" err="1" smtClean="0"/>
              <a:t>graph.jar</a:t>
            </a:r>
            <a:r>
              <a:rPr lang="en-US" dirty="0" smtClean="0"/>
              <a:t>)</a:t>
            </a:r>
          </a:p>
          <a:p>
            <a:pPr eaLnBrk="1" hangingPunct="1"/>
            <a:r>
              <a:rPr lang="en-US" dirty="0" smtClean="0"/>
              <a:t>Z</a:t>
            </a:r>
            <a:r>
              <a:rPr lang="sk-SK" dirty="0" err="1" smtClean="0"/>
              <a:t>ákladné</a:t>
            </a:r>
            <a:r>
              <a:rPr lang="sk-SK" dirty="0" smtClean="0"/>
              <a:t> objekty:</a:t>
            </a:r>
          </a:p>
          <a:p>
            <a:pPr lvl="1" eaLnBrk="1" hangingPunct="1"/>
            <a:r>
              <a:rPr lang="sk-SK" b="1" dirty="0" err="1" smtClean="0">
                <a:solidFill>
                  <a:srgbClr val="FF0000"/>
                </a:solidFill>
              </a:rPr>
              <a:t>Graph</a:t>
            </a:r>
            <a:r>
              <a:rPr lang="sk-SK" dirty="0" smtClean="0"/>
              <a:t> – reprezentuje graf</a:t>
            </a:r>
          </a:p>
          <a:p>
            <a:pPr lvl="1" eaLnBrk="1" hangingPunct="1"/>
            <a:r>
              <a:rPr lang="sk-SK" b="1" dirty="0" err="1" smtClean="0">
                <a:solidFill>
                  <a:srgbClr val="FF0000"/>
                </a:solidFill>
              </a:rPr>
              <a:t>Vertex</a:t>
            </a:r>
            <a:r>
              <a:rPr lang="sk-SK" dirty="0" smtClean="0"/>
              <a:t> – reprezentuje vrchol grafu</a:t>
            </a:r>
          </a:p>
          <a:p>
            <a:pPr lvl="1" eaLnBrk="1" hangingPunct="1"/>
            <a:r>
              <a:rPr lang="sk-SK" b="1" dirty="0" err="1" smtClean="0">
                <a:solidFill>
                  <a:srgbClr val="FF0000"/>
                </a:solidFill>
              </a:rPr>
              <a:t>Edge</a:t>
            </a:r>
            <a:r>
              <a:rPr lang="sk-SK" dirty="0" smtClean="0"/>
              <a:t> – reprezentuje hranu v grafe</a:t>
            </a:r>
            <a:endParaRPr lang="en-US" dirty="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endParaRPr lang="sk-SK" sz="20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		</a:t>
            </a:r>
            <a:r>
              <a:rPr lang="sk-SK" sz="24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Graph</a:t>
            </a:r>
            <a:r>
              <a:rPr lang="sk-SK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4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fb</a:t>
            </a:r>
            <a:r>
              <a:rPr lang="sk-SK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sk-SK" sz="24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new</a:t>
            </a:r>
            <a:r>
              <a:rPr lang="sk-SK" sz="24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4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Graph</a:t>
            </a:r>
            <a:r>
              <a:rPr lang="sk-SK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		</a:t>
            </a:r>
            <a:r>
              <a:rPr lang="sk-SK" sz="24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Vertex</a:t>
            </a:r>
            <a:r>
              <a:rPr lang="sk-SK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u = </a:t>
            </a:r>
            <a:r>
              <a:rPr lang="sk-SK" sz="24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fb.addVertex</a:t>
            </a:r>
            <a:r>
              <a:rPr lang="sk-SK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sk-SK" sz="2400" dirty="0" smtClean="0">
                <a:solidFill>
                  <a:srgbClr val="2A00FF"/>
                </a:solidFill>
                <a:latin typeface="Consolas" pitchFamily="49" charset="0"/>
                <a:cs typeface="Consolas" pitchFamily="49" charset="0"/>
              </a:rPr>
              <a:t>"Janko"</a:t>
            </a:r>
            <a:r>
              <a:rPr lang="sk-SK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		</a:t>
            </a:r>
            <a:r>
              <a:rPr lang="sk-SK" sz="24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Vertex</a:t>
            </a:r>
            <a:r>
              <a:rPr lang="sk-SK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v = </a:t>
            </a:r>
            <a:r>
              <a:rPr lang="sk-SK" sz="24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fb.addVertex</a:t>
            </a:r>
            <a:r>
              <a:rPr lang="sk-SK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sk-SK" sz="2400" dirty="0" smtClean="0">
                <a:solidFill>
                  <a:srgbClr val="2A00FF"/>
                </a:solidFill>
                <a:latin typeface="Consolas" pitchFamily="49" charset="0"/>
                <a:cs typeface="Consolas" pitchFamily="49" charset="0"/>
              </a:rPr>
              <a:t>"Marienka"</a:t>
            </a:r>
            <a:r>
              <a:rPr lang="sk-SK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		</a:t>
            </a:r>
            <a:r>
              <a:rPr lang="sk-SK" sz="24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Edge</a:t>
            </a:r>
            <a:r>
              <a:rPr lang="sk-SK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4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priatelstvo</a:t>
            </a:r>
            <a:r>
              <a:rPr lang="sk-SK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sk-SK" sz="24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fb.addEdge</a:t>
            </a:r>
            <a:r>
              <a:rPr lang="sk-SK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(u, v);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		</a:t>
            </a:r>
            <a:r>
              <a:rPr lang="sk-SK" sz="24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System.</a:t>
            </a:r>
            <a:r>
              <a:rPr lang="sk-SK" sz="2400" i="1" dirty="0" err="1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out</a:t>
            </a:r>
            <a:r>
              <a:rPr lang="sk-SK" sz="2400" i="1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.println</a:t>
            </a:r>
            <a:r>
              <a:rPr lang="sk-SK" sz="2400" i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sk-SK" sz="2400" i="1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fb</a:t>
            </a:r>
            <a:r>
              <a:rPr lang="sk-SK" sz="2400" i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);</a:t>
            </a:r>
            <a:endParaRPr lang="sk-SK" sz="2400" dirty="0" smtClean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dentity_Lifecycle_Management">
  <a:themeElements>
    <a:clrScheme name="Identity_Lifecycle_Manageme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dentity_Lifecycle_Managemen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chemeClr val="accent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chemeClr val="accent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dentity_Lifecycle_Managem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3">
        <a:dk1>
          <a:srgbClr val="000000"/>
        </a:dk1>
        <a:lt1>
          <a:srgbClr val="FFFFFF"/>
        </a:lt1>
        <a:dk2>
          <a:srgbClr val="435B8A"/>
        </a:dk2>
        <a:lt2>
          <a:srgbClr val="FFFFFF"/>
        </a:lt2>
        <a:accent1>
          <a:srgbClr val="6699CC"/>
        </a:accent1>
        <a:accent2>
          <a:srgbClr val="C4161C"/>
        </a:accent2>
        <a:accent3>
          <a:srgbClr val="B0B5C4"/>
        </a:accent3>
        <a:accent4>
          <a:srgbClr val="DADADA"/>
        </a:accent4>
        <a:accent5>
          <a:srgbClr val="B8CAE2"/>
        </a:accent5>
        <a:accent6>
          <a:srgbClr val="B11318"/>
        </a:accent6>
        <a:hlink>
          <a:srgbClr val="66CC66"/>
        </a:hlink>
        <a:folHlink>
          <a:srgbClr val="DFCD5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4">
        <a:dk1>
          <a:srgbClr val="000000"/>
        </a:dk1>
        <a:lt1>
          <a:srgbClr val="FFFFFF"/>
        </a:lt1>
        <a:dk2>
          <a:srgbClr val="102A60"/>
        </a:dk2>
        <a:lt2>
          <a:srgbClr val="CCCCCC"/>
        </a:lt2>
        <a:accent1>
          <a:srgbClr val="1B70EB"/>
        </a:accent1>
        <a:accent2>
          <a:srgbClr val="C4161C"/>
        </a:accent2>
        <a:accent3>
          <a:srgbClr val="AAACB6"/>
        </a:accent3>
        <a:accent4>
          <a:srgbClr val="DADADA"/>
        </a:accent4>
        <a:accent5>
          <a:srgbClr val="ABBBF3"/>
        </a:accent5>
        <a:accent6>
          <a:srgbClr val="B11318"/>
        </a:accent6>
        <a:hlink>
          <a:srgbClr val="33CC33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5">
        <a:dk1>
          <a:srgbClr val="333333"/>
        </a:dk1>
        <a:lt1>
          <a:srgbClr val="D7E6F0"/>
        </a:lt1>
        <a:dk2>
          <a:srgbClr val="0174B5"/>
        </a:dk2>
        <a:lt2>
          <a:srgbClr val="000000"/>
        </a:lt2>
        <a:accent1>
          <a:srgbClr val="A1C1E6"/>
        </a:accent1>
        <a:accent2>
          <a:srgbClr val="EFF3FA"/>
        </a:accent2>
        <a:accent3>
          <a:srgbClr val="E8F0F6"/>
        </a:accent3>
        <a:accent4>
          <a:srgbClr val="2A2A2A"/>
        </a:accent4>
        <a:accent5>
          <a:srgbClr val="CDDDF0"/>
        </a:accent5>
        <a:accent6>
          <a:srgbClr val="D9DCE3"/>
        </a:accent6>
        <a:hlink>
          <a:srgbClr val="CC00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16">
        <a:dk1>
          <a:srgbClr val="000000"/>
        </a:dk1>
        <a:lt1>
          <a:srgbClr val="A1C1E6"/>
        </a:lt1>
        <a:dk2>
          <a:srgbClr val="EFF3FA"/>
        </a:dk2>
        <a:lt2>
          <a:srgbClr val="000000"/>
        </a:lt2>
        <a:accent1>
          <a:srgbClr val="0174B5"/>
        </a:accent1>
        <a:accent2>
          <a:srgbClr val="EFF3FA"/>
        </a:accent2>
        <a:accent3>
          <a:srgbClr val="CDDDF0"/>
        </a:accent3>
        <a:accent4>
          <a:srgbClr val="000000"/>
        </a:accent4>
        <a:accent5>
          <a:srgbClr val="AABCD7"/>
        </a:accent5>
        <a:accent6>
          <a:srgbClr val="D9DCE3"/>
        </a:accent6>
        <a:hlink>
          <a:srgbClr val="CC00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6490</TotalTime>
  <Words>2355</Words>
  <Application>Microsoft Office PowerPoint</Application>
  <PresentationFormat>On-screen Show (4:3)</PresentationFormat>
  <Paragraphs>694</Paragraphs>
  <Slides>60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2" baseType="lpstr">
      <vt:lpstr>Identity_Lifecycle_Management</vt:lpstr>
      <vt:lpstr>Rovnica</vt:lpstr>
      <vt:lpstr>8. prednáška (17.4.2012)</vt:lpstr>
      <vt:lpstr>Čo nie sú grafy ...</vt:lpstr>
      <vt:lpstr>Graphs are everywhere!</vt:lpstr>
      <vt:lpstr>Grafy …</vt:lpstr>
      <vt:lpstr>Zovšeobecnenie relácií ...</vt:lpstr>
      <vt:lpstr>Grafy – formálnejšie</vt:lpstr>
      <vt:lpstr>Ako uložiť graf v programe?</vt:lpstr>
      <vt:lpstr>Ako uložiť graf v programe?</vt:lpstr>
      <vt:lpstr>Ako uložiť graf v programe?</vt:lpstr>
      <vt:lpstr>Slide 10</vt:lpstr>
      <vt:lpstr>Súvislosť grafu</vt:lpstr>
      <vt:lpstr>Súvislosť: Pozriem a vidím?</vt:lpstr>
      <vt:lpstr>Terminológia (neformálne)</vt:lpstr>
      <vt:lpstr>Súvislosť grafu - idea</vt:lpstr>
      <vt:lpstr>Prehľadávanie do šírky</vt:lpstr>
      <vt:lpstr>Prehľadávanie do šírky</vt:lpstr>
      <vt:lpstr>Prehľadávanie do šírky</vt:lpstr>
      <vt:lpstr>Prehľadávanie do šírky</vt:lpstr>
      <vt:lpstr>Prehľadávanie do šírky</vt:lpstr>
      <vt:lpstr>Prehľadávanie do šírky - BFS</vt:lpstr>
      <vt:lpstr>Prehľadávanie do šírky - BFS</vt:lpstr>
      <vt:lpstr>Prehľadávanie do šírky - BFS</vt:lpstr>
      <vt:lpstr>Prehľadávanie do šírky - BFS</vt:lpstr>
      <vt:lpstr>Kostra grafu</vt:lpstr>
      <vt:lpstr>Aplikácie BFS</vt:lpstr>
      <vt:lpstr>Prehľadávanie do hĺbky</vt:lpstr>
      <vt:lpstr>DFS</vt:lpstr>
      <vt:lpstr>DFS</vt:lpstr>
      <vt:lpstr>DFS</vt:lpstr>
      <vt:lpstr>DFS</vt:lpstr>
      <vt:lpstr>DFS</vt:lpstr>
      <vt:lpstr>DFS</vt:lpstr>
      <vt:lpstr>DFS</vt:lpstr>
      <vt:lpstr>DFS</vt:lpstr>
      <vt:lpstr>DFS</vt:lpstr>
      <vt:lpstr>DFS</vt:lpstr>
      <vt:lpstr>DFS</vt:lpstr>
      <vt:lpstr>DFS</vt:lpstr>
      <vt:lpstr>DFS</vt:lpstr>
      <vt:lpstr>DFS</vt:lpstr>
      <vt:lpstr>DFS</vt:lpstr>
      <vt:lpstr>Rekurzívne DFS</vt:lpstr>
      <vt:lpstr>Nerekurzívne DFS</vt:lpstr>
      <vt:lpstr>Vlastnosti DFS</vt:lpstr>
      <vt:lpstr>BFS vs. DFS</vt:lpstr>
      <vt:lpstr>Grafová terminológia</vt:lpstr>
      <vt:lpstr>Slide 47</vt:lpstr>
      <vt:lpstr>Orientovaný graf</vt:lpstr>
      <vt:lpstr>Orientovaný graf v programe</vt:lpstr>
      <vt:lpstr>Algoritmy pre orient. grafy</vt:lpstr>
      <vt:lpstr>Topologické usporiadanie</vt:lpstr>
      <vt:lpstr>Topologické usporiadanie</vt:lpstr>
      <vt:lpstr>Topologické usporiadanie</vt:lpstr>
      <vt:lpstr>Topologické usporiadanie</vt:lpstr>
      <vt:lpstr>TopSort - algoritmus</vt:lpstr>
      <vt:lpstr>TopSort – vizualizácia</vt:lpstr>
      <vt:lpstr>Topologické usporiadanie</vt:lpstr>
      <vt:lpstr>Sumarizácia</vt:lpstr>
      <vt:lpstr>„Graf náš každodenný“</vt:lpstr>
      <vt:lpstr>Slide 60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Identity Lifecycle Management</dc:title>
  <dc:creator>Fero</dc:creator>
  <cp:lastModifiedBy>Fero</cp:lastModifiedBy>
  <cp:revision>561</cp:revision>
  <dcterms:created xsi:type="dcterms:W3CDTF">2007-01-29T19:11:06Z</dcterms:created>
  <dcterms:modified xsi:type="dcterms:W3CDTF">2012-04-17T12:03:25Z</dcterms:modified>
</cp:coreProperties>
</file>