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50"/>
  </p:notesMasterIdLst>
  <p:handoutMasterIdLst>
    <p:handoutMasterId r:id="rId51"/>
  </p:handoutMasterIdLst>
  <p:sldIdLst>
    <p:sldId id="352" r:id="rId2"/>
    <p:sldId id="437" r:id="rId3"/>
    <p:sldId id="486" r:id="rId4"/>
    <p:sldId id="487" r:id="rId5"/>
    <p:sldId id="440" r:id="rId6"/>
    <p:sldId id="441" r:id="rId7"/>
    <p:sldId id="442" r:id="rId8"/>
    <p:sldId id="443" r:id="rId9"/>
    <p:sldId id="444" r:id="rId10"/>
    <p:sldId id="445" r:id="rId11"/>
    <p:sldId id="446" r:id="rId12"/>
    <p:sldId id="447" r:id="rId13"/>
    <p:sldId id="490" r:id="rId14"/>
    <p:sldId id="449" r:id="rId15"/>
    <p:sldId id="450" r:id="rId16"/>
    <p:sldId id="451" r:id="rId17"/>
    <p:sldId id="452" r:id="rId18"/>
    <p:sldId id="453" r:id="rId19"/>
    <p:sldId id="454" r:id="rId20"/>
    <p:sldId id="455" r:id="rId21"/>
    <p:sldId id="456" r:id="rId22"/>
    <p:sldId id="457" r:id="rId23"/>
    <p:sldId id="458" r:id="rId24"/>
    <p:sldId id="459" r:id="rId25"/>
    <p:sldId id="488" r:id="rId26"/>
    <p:sldId id="491" r:id="rId27"/>
    <p:sldId id="461" r:id="rId28"/>
    <p:sldId id="462" r:id="rId29"/>
    <p:sldId id="463" r:id="rId30"/>
    <p:sldId id="464" r:id="rId31"/>
    <p:sldId id="465" r:id="rId32"/>
    <p:sldId id="489" r:id="rId33"/>
    <p:sldId id="467" r:id="rId34"/>
    <p:sldId id="468" r:id="rId35"/>
    <p:sldId id="469" r:id="rId36"/>
    <p:sldId id="470" r:id="rId37"/>
    <p:sldId id="471" r:id="rId38"/>
    <p:sldId id="472" r:id="rId39"/>
    <p:sldId id="473" r:id="rId40"/>
    <p:sldId id="474" r:id="rId41"/>
    <p:sldId id="475" r:id="rId42"/>
    <p:sldId id="476" r:id="rId43"/>
    <p:sldId id="477" r:id="rId44"/>
    <p:sldId id="478" r:id="rId45"/>
    <p:sldId id="479" r:id="rId46"/>
    <p:sldId id="480" r:id="rId47"/>
    <p:sldId id="481" r:id="rId48"/>
    <p:sldId id="483" r:id="rId4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hiddenSlides="1" frameSlides="1"/>
  <p:clrMru>
    <a:srgbClr val="008000"/>
    <a:srgbClr val="F7FBC5"/>
    <a:srgbClr val="FFFFCC"/>
    <a:srgbClr val="FF66FF"/>
    <a:srgbClr val="CC9900"/>
    <a:srgbClr val="E7FFE7"/>
    <a:srgbClr val="CCFFCC"/>
    <a:srgbClr val="FFE781"/>
    <a:srgbClr val="99CCFF"/>
    <a:srgbClr val="A7E2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09" autoAdjust="0"/>
    <p:restoredTop sz="93750" autoAdjust="0"/>
  </p:normalViewPr>
  <p:slideViewPr>
    <p:cSldViewPr snapToGrid="0">
      <p:cViewPr varScale="1">
        <p:scale>
          <a:sx n="126" d="100"/>
          <a:sy n="126" d="100"/>
        </p:scale>
        <p:origin x="-1224" y="-90"/>
      </p:cViewPr>
      <p:guideLst>
        <p:guide orient="horz" pos="891"/>
        <p:guide orient="horz" pos="144"/>
        <p:guide orient="horz" pos="3140"/>
        <p:guide orient="horz" pos="1200"/>
        <p:guide orient="horz" pos="1488"/>
        <p:guide pos="2880"/>
        <p:guide pos="408"/>
        <p:guide pos="5520"/>
        <p:guide pos="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-3834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6184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defRPr sz="700">
                <a:cs typeface="+mn-cs"/>
              </a:defRPr>
            </a:lvl1pPr>
          </a:lstStyle>
          <a:p>
            <a:pPr>
              <a:defRPr/>
            </a:pPr>
            <a:r>
              <a:rPr lang="en-GB"/>
              <a:t>Copyright 2005 © Microsoft Corp &amp; Project Botticelli Ltd. E&amp;OE. For informational purposes only. No warranties of any kind are made and you have to verify all information before relying on it. You can re-use this presentation as long as  you read, agree, and  follow the guidelines described in the “Comments” field in File/Properties.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246813" y="8686800"/>
            <a:ext cx="611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1">
                <a:cs typeface="+mn-cs"/>
              </a:defRPr>
            </a:lvl1pPr>
          </a:lstStyle>
          <a:p>
            <a:pPr>
              <a:defRPr/>
            </a:pPr>
            <a:fld id="{209D959A-9EEA-42F3-8A74-FE78508154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DD0A97FD-8CBD-41CB-9B9D-CAD530F8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92213" y="3926640"/>
            <a:ext cx="7197725" cy="1262063"/>
          </a:xfrm>
        </p:spPr>
        <p:txBody>
          <a:bodyPr/>
          <a:lstStyle>
            <a:lvl1pPr marL="0" indent="0" algn="ctr">
              <a:buFontTx/>
              <a:buNone/>
              <a:defRPr sz="2400" i="0">
                <a:latin typeface="Lucida Sans" pitchFamily="34" charset="0"/>
              </a:defRPr>
            </a:lvl1pPr>
          </a:lstStyle>
          <a:p>
            <a:r>
              <a:rPr lang="en-GB" dirty="0" err="1"/>
              <a:t>Klepnutím</a:t>
            </a:r>
            <a:r>
              <a:rPr lang="en-GB" dirty="0"/>
              <a:t> </a:t>
            </a:r>
            <a:r>
              <a:rPr lang="en-GB" dirty="0" err="1"/>
              <a:t>lze</a:t>
            </a:r>
            <a:r>
              <a:rPr lang="en-GB" dirty="0"/>
              <a:t> </a:t>
            </a:r>
            <a:r>
              <a:rPr lang="en-GB" dirty="0" err="1"/>
              <a:t>upravit</a:t>
            </a:r>
            <a:r>
              <a:rPr lang="en-GB" dirty="0"/>
              <a:t> </a:t>
            </a:r>
            <a:r>
              <a:rPr lang="en-GB" dirty="0" err="1"/>
              <a:t>styl</a:t>
            </a:r>
            <a:r>
              <a:rPr lang="en-GB" dirty="0"/>
              <a:t> </a:t>
            </a:r>
            <a:r>
              <a:rPr lang="en-GB" dirty="0" err="1"/>
              <a:t>předlohy</a:t>
            </a:r>
            <a:r>
              <a:rPr lang="en-GB" dirty="0"/>
              <a:t> </a:t>
            </a:r>
            <a:r>
              <a:rPr lang="en-GB" dirty="0" err="1"/>
              <a:t>podnadpisů</a:t>
            </a:r>
            <a:r>
              <a:rPr lang="en-GB" dirty="0"/>
              <a:t>.</a:t>
            </a:r>
          </a:p>
        </p:txBody>
      </p:sp>
      <p:sp>
        <p:nvSpPr>
          <p:cNvPr id="60723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193800" y="2194594"/>
            <a:ext cx="7216775" cy="1470025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GB" dirty="0" err="1"/>
              <a:t>Klepnutím</a:t>
            </a:r>
            <a:r>
              <a:rPr lang="en-GB" dirty="0"/>
              <a:t> </a:t>
            </a:r>
            <a:r>
              <a:rPr lang="en-GB" dirty="0" err="1"/>
              <a:t>lze</a:t>
            </a:r>
            <a:r>
              <a:rPr lang="en-GB" dirty="0"/>
              <a:t> </a:t>
            </a:r>
            <a:r>
              <a:rPr lang="en-GB" dirty="0" err="1"/>
              <a:t>upravit</a:t>
            </a:r>
            <a:r>
              <a:rPr lang="en-GB" dirty="0"/>
              <a:t> </a:t>
            </a:r>
            <a:r>
              <a:rPr lang="en-GB" dirty="0" err="1"/>
              <a:t>styl</a:t>
            </a:r>
            <a:r>
              <a:rPr lang="en-GB" dirty="0"/>
              <a:t> </a:t>
            </a:r>
            <a:r>
              <a:rPr lang="en-GB" dirty="0" err="1"/>
              <a:t>předlohy</a:t>
            </a:r>
            <a:r>
              <a:rPr lang="en-GB" dirty="0"/>
              <a:t> </a:t>
            </a:r>
            <a:r>
              <a:rPr lang="en-GB" dirty="0" err="1"/>
              <a:t>nadpisů</a:t>
            </a:r>
            <a:r>
              <a:rPr lang="en-GB" dirty="0"/>
              <a:t>.</a:t>
            </a:r>
          </a:p>
        </p:txBody>
      </p:sp>
    </p:spTree>
  </p:cSld>
  <p:clrMapOvr>
    <a:masterClrMapping/>
  </p:clrMapOvr>
  <p:transition spd="med"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6238" y="255588"/>
            <a:ext cx="2132012" cy="60721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8613" y="255588"/>
            <a:ext cx="6245225" cy="60721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6585" y="287672"/>
            <a:ext cx="6904037" cy="530225"/>
          </a:xfrm>
        </p:spPr>
        <p:txBody>
          <a:bodyPr/>
          <a:lstStyle>
            <a:lvl1pPr>
              <a:defRPr>
                <a:solidFill>
                  <a:srgbClr val="008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778" y="1276938"/>
            <a:ext cx="8574505" cy="5300326"/>
          </a:xfrm>
        </p:spPr>
        <p:txBody>
          <a:bodyPr/>
          <a:lstStyle>
            <a:lvl1pPr>
              <a:buClr>
                <a:srgbClr val="E5EEC2"/>
              </a:buClr>
              <a:buSzPct val="12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1pPr>
            <a:lvl2pPr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2pPr>
            <a:lvl3pPr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3pPr>
            <a:lvl4pPr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4pPr>
            <a:lvl5pPr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k-SK" dirty="0"/>
          </a:p>
        </p:txBody>
      </p:sp>
    </p:spTree>
  </p:cSld>
  <p:clrMapOvr>
    <a:masterClrMapping/>
  </p:clrMapOvr>
  <p:transition spd="med"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8613" y="1525588"/>
            <a:ext cx="4187825" cy="4802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8838" y="1525588"/>
            <a:ext cx="4189412" cy="4802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097088" y="303213"/>
            <a:ext cx="6904037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Nadpis</a:t>
            </a:r>
            <a:endParaRPr lang="en-GB" dirty="0" smtClean="0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8613" y="1236663"/>
            <a:ext cx="8529637" cy="534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Klepnutím lze upravit styly předlohy textu.</a:t>
            </a:r>
          </a:p>
          <a:p>
            <a:pPr lvl="1"/>
            <a:r>
              <a:rPr lang="en-GB" smtClean="0"/>
              <a:t>Druhá úroveň</a:t>
            </a:r>
          </a:p>
          <a:p>
            <a:pPr lvl="2"/>
            <a:r>
              <a:rPr lang="en-GB" smtClean="0"/>
              <a:t>Třetí úroveň</a:t>
            </a:r>
          </a:p>
          <a:p>
            <a:pPr lvl="3"/>
            <a:r>
              <a:rPr lang="en-GB" smtClean="0"/>
              <a:t>Čtvrtá úroveň</a:t>
            </a:r>
          </a:p>
          <a:p>
            <a:pPr lvl="4"/>
            <a:r>
              <a:rPr lang="en-GB" smtClean="0"/>
              <a:t>Pátá úroveň</a:t>
            </a:r>
          </a:p>
        </p:txBody>
      </p:sp>
      <p:sp>
        <p:nvSpPr>
          <p:cNvPr id="606213" name="Text Box 5"/>
          <p:cNvSpPr txBox="1">
            <a:spLocks noChangeArrowheads="1"/>
          </p:cNvSpPr>
          <p:nvPr/>
        </p:nvSpPr>
        <p:spPr bwMode="auto">
          <a:xfrm>
            <a:off x="8747125" y="6561138"/>
            <a:ext cx="468313" cy="3048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fld id="{BF3BE4A6-8317-457F-8B82-C1DF1DA08A46}" type="slidenum">
              <a:rPr lang="en-GB" sz="1400" b="1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  <a:cs typeface="+mn-cs"/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GB" sz="1400" b="1" dirty="0"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ransition spd="med">
    <p:randomBar/>
  </p:transition>
  <p:timing>
    <p:tnLst>
      <p:par>
        <p:cTn id="1" dur="indefinite" restart="never" nodeType="tmRoot"/>
      </p:par>
    </p:tnLst>
  </p:timing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Lucida Sans" pitchFamily="34" charset="0"/>
          <a:ea typeface="Verdana" pitchFamily="34" charset="0"/>
          <a:cs typeface="Verdana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Lucida Sans" pitchFamily="34" charset="0"/>
          <a:ea typeface="Verdana" pitchFamily="34" charset="0"/>
          <a:cs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Lucida Sans" pitchFamily="34" charset="0"/>
          <a:ea typeface="Verdana" pitchFamily="34" charset="0"/>
          <a:cs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Lucida Sans" pitchFamily="34" charset="0"/>
          <a:ea typeface="Verdana" pitchFamily="34" charset="0"/>
          <a:cs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Lucida Sans" pitchFamily="34" charset="0"/>
          <a:ea typeface="Verdana" pitchFamily="34" charset="0"/>
          <a:cs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9pPr>
    </p:titleStyle>
    <p:bodyStyle>
      <a:lvl1pPr marL="357188" indent="-357188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 sz="2800"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1pPr>
      <a:lvl2pPr marL="987425" indent="-361950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 sz="2400"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2pPr>
      <a:lvl3pPr marL="1527175" indent="-269875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 sz="2000"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3pPr>
      <a:lvl4pPr marL="2074863" indent="-276225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4pPr>
      <a:lvl5pPr marL="2601913" indent="-266700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5pPr>
      <a:lvl6pPr marL="3059113" indent="-266700" algn="l" rtl="0" fontAlgn="base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rgbClr val="000066"/>
          </a:solidFill>
          <a:latin typeface="+mn-lt"/>
        </a:defRPr>
      </a:lvl6pPr>
      <a:lvl7pPr marL="3516313" indent="-266700" algn="l" rtl="0" fontAlgn="base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rgbClr val="000066"/>
          </a:solidFill>
          <a:latin typeface="+mn-lt"/>
        </a:defRPr>
      </a:lvl7pPr>
      <a:lvl8pPr marL="3973513" indent="-266700" algn="l" rtl="0" fontAlgn="base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rgbClr val="000066"/>
          </a:solidFill>
          <a:latin typeface="+mn-lt"/>
        </a:defRPr>
      </a:lvl8pPr>
      <a:lvl9pPr marL="4430713" indent="-266700" algn="l" rtl="0" fontAlgn="base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rgbClr val="000066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3. </a:t>
            </a:r>
            <a:r>
              <a:rPr lang="en-US" sz="4000" dirty="0" err="1" smtClean="0"/>
              <a:t>predn</a:t>
            </a:r>
            <a:r>
              <a:rPr lang="sk-SK" sz="4000" dirty="0" err="1" smtClean="0"/>
              <a:t>áška</a:t>
            </a:r>
            <a:r>
              <a:rPr lang="en-US" sz="4000" dirty="0" smtClean="0"/>
              <a:t> (28.2.2012)</a:t>
            </a:r>
            <a:endParaRPr lang="cs-CZ" sz="4000" dirty="0" smtClean="0"/>
          </a:p>
        </p:txBody>
      </p:sp>
      <p:pic>
        <p:nvPicPr>
          <p:cNvPr id="9" name="Picture 2" descr="http://www.car-repair-manual.com/images/car-repai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59192" y="1307579"/>
            <a:ext cx="2206117" cy="1955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" descr="http://courses.cs.vt.edu/csonline/DataStructures/Lessons/OrderedListImplementationView/linked_list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50" y="4572000"/>
            <a:ext cx="2524125" cy="189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" descr="http://www.javaworld.com/javaworld/jw-06-2003/images/jw-0613-java101guid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375" y="4643438"/>
            <a:ext cx="2428875" cy="171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812381" y="3319393"/>
            <a:ext cx="7742172" cy="24699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spcBef>
                <a:spcPts val="1500"/>
              </a:spcBef>
              <a:spcAft>
                <a:spcPts val="15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sk-SK" sz="5400" b="1" dirty="0" smtClean="0"/>
              <a:t>Údajové štruktúry</a:t>
            </a:r>
            <a:endParaRPr lang="en-US" sz="5400" b="1" dirty="0" smtClean="0"/>
          </a:p>
          <a:p>
            <a:pPr algn="ctr" eaLnBrk="1" hangingPunct="1">
              <a:spcBef>
                <a:spcPts val="800"/>
              </a:spcBef>
              <a:spcAft>
                <a:spcPts val="8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b="1" dirty="0" smtClean="0"/>
              <a:t>a</a:t>
            </a:r>
            <a:r>
              <a:rPr lang="sk-SK" b="1" dirty="0" smtClean="0"/>
              <a:t>lebo </a:t>
            </a:r>
          </a:p>
          <a:p>
            <a:pPr algn="ctr" eaLnBrk="1" hangingPunct="1">
              <a:spcBef>
                <a:spcPts val="800"/>
              </a:spcBef>
              <a:spcAft>
                <a:spcPts val="8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sk-SK" sz="2400" b="1" dirty="0" smtClean="0"/>
              <a:t>čo sa skrýva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sk-SK" sz="2400" b="1" dirty="0" smtClean="0"/>
              <a:t>pod kapotou JCF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ArrayList s kapacitou</a:t>
            </a:r>
            <a:r>
              <a:rPr lang="sk-SK" smtClean="0"/>
              <a:t> </a:t>
            </a:r>
            <a:r>
              <a:rPr lang="en-US" smtClean="0"/>
              <a:t>(</a:t>
            </a:r>
            <a:r>
              <a:rPr lang="sk-SK" smtClean="0"/>
              <a:t>3</a:t>
            </a:r>
            <a:r>
              <a:rPr lang="en-US" smtClean="0"/>
              <a:t>)</a:t>
            </a:r>
            <a:endParaRPr lang="sk-SK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 err="1" smtClean="0"/>
              <a:t>Sumarizácia</a:t>
            </a:r>
            <a:r>
              <a:rPr lang="sk-SK" dirty="0" smtClean="0"/>
              <a:t> časovej zložitosti </a:t>
            </a:r>
            <a:r>
              <a:rPr lang="sk-SK" b="1" dirty="0" err="1" smtClean="0">
                <a:latin typeface="Consolas" pitchFamily="49" charset="0"/>
                <a:cs typeface="Consolas" pitchFamily="49" charset="0"/>
              </a:rPr>
              <a:t>ArrayList</a:t>
            </a:r>
            <a:r>
              <a:rPr lang="en-US" b="1" dirty="0" smtClean="0"/>
              <a:t>-</a:t>
            </a:r>
            <a:r>
              <a:rPr lang="sk-SK" dirty="0" smtClean="0"/>
              <a:t>u:</a:t>
            </a:r>
            <a:endParaRPr lang="en-US" dirty="0" smtClean="0"/>
          </a:p>
          <a:p>
            <a:pPr lvl="1" eaLnBrk="1" hangingPunct="1"/>
            <a:r>
              <a:rPr lang="sk-SK" dirty="0" smtClean="0">
                <a:latin typeface="Consolas" pitchFamily="49" charset="0"/>
                <a:cs typeface="Consolas" pitchFamily="49" charset="0"/>
              </a:rPr>
              <a:t>get</a:t>
            </a:r>
            <a:r>
              <a:rPr lang="sk-SK" dirty="0" smtClean="0"/>
              <a:t> </a:t>
            </a:r>
            <a:r>
              <a:rPr lang="sk-SK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sk-SK" dirty="0" smtClean="0"/>
              <a:t>,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set</a:t>
            </a:r>
            <a:r>
              <a:rPr lang="en-US" dirty="0" smtClean="0"/>
              <a:t> </a:t>
            </a:r>
            <a:r>
              <a:rPr lang="sk-SK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(1)</a:t>
            </a:r>
          </a:p>
          <a:p>
            <a:pPr lvl="1" eaLnBrk="1" hangingPunct="1"/>
            <a:r>
              <a:rPr lang="en-US" dirty="0" smtClean="0">
                <a:latin typeface="Consolas" pitchFamily="49" charset="0"/>
                <a:cs typeface="Consolas" pitchFamily="49" charset="0"/>
              </a:rPr>
              <a:t>add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u="sng" dirty="0" err="1" smtClean="0"/>
              <a:t>koniec</a:t>
            </a:r>
            <a:r>
              <a:rPr lang="en-US" dirty="0" smtClean="0"/>
              <a:t>: </a:t>
            </a:r>
            <a:endParaRPr lang="sk-SK" dirty="0" smtClean="0"/>
          </a:p>
          <a:p>
            <a:pPr lvl="2" eaLnBrk="1" hangingPunct="1"/>
            <a:r>
              <a:rPr lang="en-US" dirty="0" smtClean="0"/>
              <a:t>v</a:t>
            </a:r>
            <a:r>
              <a:rPr lang="sk-SK" dirty="0" err="1" smtClean="0"/>
              <a:t>äčšinou</a:t>
            </a:r>
            <a:r>
              <a:rPr lang="sk-SK" dirty="0" smtClean="0"/>
              <a:t> </a:t>
            </a:r>
            <a:r>
              <a:rPr lang="sk-SK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(1)</a:t>
            </a:r>
            <a:endParaRPr lang="sk-SK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 eaLnBrk="1" hangingPunct="1"/>
            <a:r>
              <a:rPr lang="en-US" dirty="0" err="1" smtClean="0"/>
              <a:t>niekedy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O(n)</a:t>
            </a:r>
            <a:r>
              <a:rPr lang="sk-SK" dirty="0" smtClean="0"/>
              <a:t>, keď nová veľkosť má byť väčšia ako kapacita</a:t>
            </a:r>
            <a:endParaRPr lang="en-US" dirty="0" smtClean="0"/>
          </a:p>
          <a:p>
            <a:pPr lvl="1" eaLnBrk="1" hangingPunct="1"/>
            <a:r>
              <a:rPr lang="en-US" dirty="0" smtClean="0">
                <a:latin typeface="Consolas" pitchFamily="49" charset="0"/>
                <a:cs typeface="Consolas" pitchFamily="49" charset="0"/>
              </a:rPr>
              <a:t>remove</a:t>
            </a:r>
            <a:r>
              <a:rPr lang="en-US" dirty="0" smtClean="0"/>
              <a:t> z </a:t>
            </a:r>
            <a:r>
              <a:rPr lang="en-US" u="sng" dirty="0" err="1" smtClean="0"/>
              <a:t>konca</a:t>
            </a:r>
            <a:r>
              <a:rPr lang="en-US" dirty="0" smtClean="0"/>
              <a:t>: </a:t>
            </a:r>
            <a:endParaRPr lang="sk-SK" dirty="0" smtClean="0"/>
          </a:p>
          <a:p>
            <a:pPr lvl="2" eaLnBrk="1" hangingPunct="1"/>
            <a:r>
              <a:rPr lang="en-US" dirty="0" smtClean="0"/>
              <a:t>v</a:t>
            </a:r>
            <a:r>
              <a:rPr lang="sk-SK" dirty="0" err="1" smtClean="0"/>
              <a:t>äčšinou</a:t>
            </a:r>
            <a:r>
              <a:rPr lang="sk-SK" dirty="0" smtClean="0"/>
              <a:t> </a:t>
            </a:r>
            <a:r>
              <a:rPr lang="sk-SK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(1)</a:t>
            </a:r>
            <a:endParaRPr lang="sk-SK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 eaLnBrk="1" hangingPunct="1"/>
            <a:r>
              <a:rPr lang="en-US" dirty="0" err="1" smtClean="0"/>
              <a:t>niekedy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O(n)</a:t>
            </a:r>
            <a:r>
              <a:rPr lang="sk-SK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sk-SK" dirty="0" smtClean="0"/>
              <a:t>ď máme príliš „neobsadených“ políčok</a:t>
            </a:r>
          </a:p>
          <a:p>
            <a:pPr lvl="1" eaLnBrk="1" hangingPunct="1">
              <a:buFont typeface="Arial" charset="0"/>
              <a:buChar char="•"/>
            </a:pPr>
            <a:endParaRPr lang="sk-SK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319841" y="5624422"/>
            <a:ext cx="67768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b="1" dirty="0" smtClean="0">
                <a:latin typeface="+mj-lt"/>
              </a:rPr>
              <a:t>A čo </a:t>
            </a:r>
            <a:r>
              <a:rPr lang="sk-SK" sz="2400" dirty="0" err="1" smtClean="0">
                <a:latin typeface="Consolas" pitchFamily="49" charset="0"/>
                <a:cs typeface="Consolas" pitchFamily="49" charset="0"/>
              </a:rPr>
              <a:t>add</a:t>
            </a:r>
            <a:r>
              <a:rPr lang="sk-SK" sz="2400" b="1" dirty="0" smtClean="0">
                <a:latin typeface="+mj-lt"/>
              </a:rPr>
              <a:t> a </a:t>
            </a:r>
            <a:r>
              <a:rPr lang="sk-SK" sz="2400" dirty="0" err="1" smtClean="0">
                <a:latin typeface="Consolas" pitchFamily="49" charset="0"/>
                <a:cs typeface="Consolas" pitchFamily="49" charset="0"/>
              </a:rPr>
              <a:t>remove</a:t>
            </a:r>
            <a:r>
              <a:rPr lang="sk-SK" sz="2400" b="1" dirty="0" smtClean="0">
                <a:latin typeface="+mj-lt"/>
              </a:rPr>
              <a:t> </a:t>
            </a:r>
            <a:r>
              <a:rPr lang="en-US" sz="2400" b="1" dirty="0" err="1" smtClean="0">
                <a:latin typeface="+mj-lt"/>
              </a:rPr>
              <a:t>na</a:t>
            </a:r>
            <a:r>
              <a:rPr lang="en-US" sz="2400" b="1" dirty="0" smtClean="0">
                <a:latin typeface="+mj-lt"/>
              </a:rPr>
              <a:t> </a:t>
            </a:r>
            <a:r>
              <a:rPr lang="en-US" sz="2400" b="1" dirty="0" err="1" smtClean="0">
                <a:latin typeface="+mj-lt"/>
              </a:rPr>
              <a:t>za</a:t>
            </a:r>
            <a:r>
              <a:rPr lang="sk-SK" sz="2400" b="1" dirty="0" err="1" smtClean="0">
                <a:latin typeface="+mj-lt"/>
              </a:rPr>
              <a:t>čiatku</a:t>
            </a:r>
            <a:r>
              <a:rPr lang="sk-SK" sz="2400" b="1" dirty="0" smtClean="0">
                <a:latin typeface="+mj-lt"/>
              </a:rPr>
              <a:t> alebo v strede</a:t>
            </a:r>
            <a:r>
              <a:rPr lang="en-US" sz="2400" b="1" dirty="0" smtClean="0">
                <a:latin typeface="+mj-lt"/>
              </a:rPr>
              <a:t>?</a:t>
            </a:r>
            <a:endParaRPr lang="sk-SK" sz="2400" b="1" dirty="0">
              <a:latin typeface="+mj-lt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ArrayList s kapacitou</a:t>
            </a:r>
            <a:r>
              <a:rPr lang="sk-SK" smtClean="0"/>
              <a:t> </a:t>
            </a:r>
            <a:r>
              <a:rPr lang="en-US" smtClean="0"/>
              <a:t>(4)</a:t>
            </a:r>
            <a:endParaRPr lang="sk-SK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predpokladu</a:t>
            </a:r>
            <a:r>
              <a:rPr lang="en-US" dirty="0" smtClean="0"/>
              <a:t>, </a:t>
            </a:r>
            <a:r>
              <a:rPr lang="sk-SK" dirty="0" smtClean="0"/>
              <a:t>že máme dostatočnú kapacitu, aká je zložitosť </a:t>
            </a:r>
            <a:r>
              <a:rPr lang="sk-SK" dirty="0" err="1" smtClean="0">
                <a:latin typeface="Consolas" pitchFamily="49" charset="0"/>
                <a:cs typeface="Consolas" pitchFamily="49" charset="0"/>
              </a:rPr>
              <a:t>add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(0, x)</a:t>
            </a:r>
            <a:r>
              <a:rPr lang="en-US" dirty="0" smtClean="0"/>
              <a:t>, </a:t>
            </a:r>
            <a:r>
              <a:rPr lang="en-US" dirty="0" err="1" smtClean="0"/>
              <a:t>t.j</a:t>
            </a:r>
            <a:r>
              <a:rPr lang="en-US" dirty="0" smtClean="0"/>
              <a:t>. </a:t>
            </a:r>
            <a:r>
              <a:rPr lang="en-US" dirty="0" err="1" smtClean="0"/>
              <a:t>pridania</a:t>
            </a:r>
            <a:r>
              <a:rPr lang="en-US" dirty="0" smtClean="0"/>
              <a:t> </a:t>
            </a:r>
            <a:r>
              <a:rPr lang="en-US" dirty="0" err="1" smtClean="0"/>
              <a:t>hodnoty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0-t</a:t>
            </a:r>
            <a:r>
              <a:rPr lang="sk-SK" dirty="0" smtClean="0"/>
              <a:t>ý index</a:t>
            </a:r>
            <a:r>
              <a:rPr lang="en-US" dirty="0" smtClean="0"/>
              <a:t>?</a:t>
            </a:r>
            <a:endParaRPr lang="sk-SK" dirty="0" smtClean="0"/>
          </a:p>
          <a:p>
            <a:pPr lvl="1" eaLnBrk="1" hangingPunct="1">
              <a:buFont typeface="Arial" charset="0"/>
              <a:buChar char="•"/>
            </a:pPr>
            <a:endParaRPr lang="sk-SK" dirty="0" smtClean="0"/>
          </a:p>
          <a:p>
            <a:pPr lvl="1" eaLnBrk="1" hangingPunct="1"/>
            <a:r>
              <a:rPr lang="sk-SK" dirty="0" smtClean="0"/>
              <a:t>všetky hodnoty v internom poli musíme vždy posunúť o jedno miesto vpravo</a:t>
            </a:r>
          </a:p>
          <a:p>
            <a:pPr lvl="1" eaLnBrk="1" hangingPunct="1"/>
            <a:r>
              <a:rPr lang="en-US" dirty="0" smtClean="0"/>
              <a:t>p</a:t>
            </a:r>
            <a:r>
              <a:rPr lang="sk-SK" dirty="0" err="1" smtClean="0"/>
              <a:t>osun</a:t>
            </a:r>
            <a:r>
              <a:rPr lang="sk-SK" dirty="0" smtClean="0"/>
              <a:t> </a:t>
            </a:r>
            <a:r>
              <a:rPr lang="sk-SK" i="1" dirty="0" smtClean="0"/>
              <a:t>n</a:t>
            </a:r>
            <a:r>
              <a:rPr lang="sk-SK" dirty="0" smtClean="0"/>
              <a:t> hodnôt v poli trvá </a:t>
            </a:r>
            <a:r>
              <a:rPr lang="sk-SK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(n)</a:t>
            </a:r>
            <a:endParaRPr lang="sk-SK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eaLnBrk="1" hangingPunct="1"/>
            <a:r>
              <a:rPr lang="sk-SK" b="1" dirty="0" smtClean="0"/>
              <a:t>záver:</a:t>
            </a:r>
            <a:r>
              <a:rPr lang="sk-SK" dirty="0" smtClean="0"/>
              <a:t> kapacita pomôže pri pridávaní na koniec, ale nie pri pridávaní na iné pozície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884879" y="2472748"/>
            <a:ext cx="1888184" cy="40011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dirty="0" smtClean="0">
                <a:latin typeface="Trebuchet MS" pitchFamily="34" charset="0"/>
              </a:rPr>
              <a:t>Demon</a:t>
            </a:r>
            <a:r>
              <a:rPr lang="sk-SK" dirty="0" err="1" smtClean="0">
                <a:latin typeface="Trebuchet MS" pitchFamily="34" charset="0"/>
              </a:rPr>
              <a:t>štrácia</a:t>
            </a:r>
            <a:endParaRPr lang="cs-CZ" b="1" i="1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ArrayList s kapacitou</a:t>
            </a:r>
            <a:r>
              <a:rPr lang="sk-SK" smtClean="0"/>
              <a:t> </a:t>
            </a:r>
            <a:r>
              <a:rPr lang="en-US" smtClean="0"/>
              <a:t>(</a:t>
            </a:r>
            <a:r>
              <a:rPr lang="sk-SK" smtClean="0"/>
              <a:t>5</a:t>
            </a:r>
            <a:r>
              <a:rPr lang="en-US" smtClean="0"/>
              <a:t>)</a:t>
            </a:r>
            <a:endParaRPr lang="sk-SK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183975" y="2972070"/>
            <a:ext cx="6029325" cy="1323975"/>
          </a:xfrm>
        </p:spPr>
        <p:txBody>
          <a:bodyPr/>
          <a:lstStyle/>
          <a:p>
            <a:pPr eaLnBrk="1" hangingPunct="1">
              <a:buNone/>
            </a:pPr>
            <a:r>
              <a:rPr lang="nn-NO" sz="20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for</a:t>
            </a:r>
            <a:r>
              <a:rPr lang="nn-NO" sz="20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nn-NO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nn-NO" sz="20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nn-NO" sz="20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nn-NO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i=velkost-1; </a:t>
            </a:r>
            <a:r>
              <a:rPr lang="nn-NO" sz="2000" dirty="0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i</a:t>
            </a:r>
            <a:r>
              <a:rPr lang="nn-NO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&gt;=</a:t>
            </a:r>
            <a:r>
              <a:rPr lang="nn-NO" sz="20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index</a:t>
            </a:r>
            <a:r>
              <a:rPr lang="nn-NO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; i--) 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sk-SK" sz="2000" dirty="0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prvky</a:t>
            </a: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[i+1] = </a:t>
            </a:r>
            <a:r>
              <a:rPr lang="sk-SK" sz="2000" dirty="0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prvky</a:t>
            </a: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[i];</a:t>
            </a:r>
          </a:p>
          <a:p>
            <a:pPr eaLnBrk="1" hangingPunct="1">
              <a:buNone/>
            </a:pPr>
            <a:r>
              <a:rPr lang="sk-SK" sz="2000" dirty="0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prvky</a:t>
            </a: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[</a:t>
            </a:r>
            <a:r>
              <a:rPr lang="en-US" sz="20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index</a:t>
            </a: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] = hodnota;</a:t>
            </a:r>
          </a:p>
          <a:p>
            <a:pPr eaLnBrk="1" hangingPunct="1"/>
            <a:endParaRPr lang="sk-SK" dirty="0" smtClean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285720" y="2167649"/>
          <a:ext cx="5715040" cy="370840"/>
        </p:xfrm>
        <a:graphic>
          <a:graphicData uri="http://schemas.openxmlformats.org/drawingml/2006/table">
            <a:tbl>
              <a:tblPr>
                <a:solidFill>
                  <a:srgbClr val="FFFFCC"/>
                </a:solidFill>
                <a:tableStyleId>{F5AB1C69-6EDB-4FF4-983F-18BD219EF322}</a:tableStyleId>
              </a:tblPr>
              <a:tblGrid>
                <a:gridCol w="714380"/>
                <a:gridCol w="714380"/>
                <a:gridCol w="714380"/>
                <a:gridCol w="714380"/>
                <a:gridCol w="714380"/>
                <a:gridCol w="714380"/>
                <a:gridCol w="714380"/>
                <a:gridCol w="7143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14341" name="Curved Down Arrow 8"/>
          <p:cNvSpPr>
            <a:spLocks noChangeArrowheads="1"/>
          </p:cNvSpPr>
          <p:nvPr/>
        </p:nvSpPr>
        <p:spPr bwMode="auto">
          <a:xfrm>
            <a:off x="3429000" y="1739032"/>
            <a:ext cx="928688" cy="428625"/>
          </a:xfrm>
          <a:prstGeom prst="curvedDownArrow">
            <a:avLst>
              <a:gd name="adj1" fmla="val 25007"/>
              <a:gd name="adj2" fmla="val 50004"/>
              <a:gd name="adj3" fmla="val 25000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4342" name="Curved Down Arrow 9"/>
          <p:cNvSpPr>
            <a:spLocks noChangeArrowheads="1"/>
          </p:cNvSpPr>
          <p:nvPr/>
        </p:nvSpPr>
        <p:spPr bwMode="auto">
          <a:xfrm>
            <a:off x="2714625" y="1739032"/>
            <a:ext cx="928688" cy="428625"/>
          </a:xfrm>
          <a:prstGeom prst="curvedDownArrow">
            <a:avLst>
              <a:gd name="adj1" fmla="val 25007"/>
              <a:gd name="adj2" fmla="val 50004"/>
              <a:gd name="adj3" fmla="val 25000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4343" name="Curved Down Arrow 10"/>
          <p:cNvSpPr>
            <a:spLocks noChangeArrowheads="1"/>
          </p:cNvSpPr>
          <p:nvPr/>
        </p:nvSpPr>
        <p:spPr bwMode="auto">
          <a:xfrm>
            <a:off x="2000250" y="1739032"/>
            <a:ext cx="928688" cy="428625"/>
          </a:xfrm>
          <a:prstGeom prst="curvedDownArrow">
            <a:avLst>
              <a:gd name="adj1" fmla="val 25007"/>
              <a:gd name="adj2" fmla="val 50004"/>
              <a:gd name="adj3" fmla="val 25000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graphicFrame>
        <p:nvGraphicFramePr>
          <p:cNvPr id="14" name="Content Placeholder 3"/>
          <p:cNvGraphicFramePr>
            <a:graphicFrameLocks/>
          </p:cNvGraphicFramePr>
          <p:nvPr/>
        </p:nvGraphicFramePr>
        <p:xfrm>
          <a:off x="294347" y="5050295"/>
          <a:ext cx="5715040" cy="365760"/>
        </p:xfrm>
        <a:graphic>
          <a:graphicData uri="http://schemas.openxmlformats.org/drawingml/2006/table">
            <a:tbl>
              <a:tblPr>
                <a:solidFill>
                  <a:srgbClr val="FFFFCC"/>
                </a:solidFill>
                <a:tableStyleId>{F5AB1C69-6EDB-4FF4-983F-18BD219EF322}</a:tableStyleId>
              </a:tblPr>
              <a:tblGrid>
                <a:gridCol w="714380"/>
                <a:gridCol w="714380"/>
                <a:gridCol w="714380"/>
                <a:gridCol w="714380"/>
                <a:gridCol w="714380"/>
                <a:gridCol w="714380"/>
                <a:gridCol w="714380"/>
                <a:gridCol w="71438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3"/>
                          </a:solidFill>
                        </a:rPr>
                        <a:t>7</a:t>
                      </a:r>
                      <a:endParaRPr lang="sk-SK" dirty="0">
                        <a:solidFill>
                          <a:schemeClr val="accent3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/>
                        <a:t>2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222940" y="4581975"/>
            <a:ext cx="542925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sz="2000" dirty="0">
                <a:solidFill>
                  <a:schemeClr val="tx1"/>
                </a:solidFill>
                <a:latin typeface="+mn-lt"/>
                <a:ea typeface="MS Gothic" charset="-128"/>
              </a:rPr>
              <a:t>Po posunutí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MS Gothic" charset="-128"/>
              </a:rPr>
              <a:t> (</a:t>
            </a:r>
            <a:r>
              <a:rPr lang="en-US" sz="2000" dirty="0" err="1">
                <a:solidFill>
                  <a:schemeClr val="tx1"/>
                </a:solidFill>
                <a:latin typeface="+mn-lt"/>
                <a:ea typeface="MS Gothic" charset="-128"/>
              </a:rPr>
              <a:t>vytvorenie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MS Gothic" charset="-128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+mn-lt"/>
                <a:ea typeface="MS Gothic" charset="-128"/>
              </a:rPr>
              <a:t>miesta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MS Gothic" charset="-128"/>
              </a:rPr>
              <a:t>):</a:t>
            </a:r>
            <a:endParaRPr lang="sk-SK" sz="2000" dirty="0">
              <a:solidFill>
                <a:schemeClr val="tx1"/>
              </a:solidFill>
              <a:latin typeface="+mn-lt"/>
              <a:ea typeface="MS Gothic" charset="-128"/>
            </a:endParaRPr>
          </a:p>
        </p:txBody>
      </p:sp>
      <p:sp>
        <p:nvSpPr>
          <p:cNvPr id="14351" name="TextBox 20"/>
          <p:cNvSpPr txBox="1">
            <a:spLocks noChangeArrowheads="1"/>
          </p:cNvSpPr>
          <p:nvPr/>
        </p:nvSpPr>
        <p:spPr bwMode="auto">
          <a:xfrm>
            <a:off x="3714750" y="1381844"/>
            <a:ext cx="3190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1400">
                <a:solidFill>
                  <a:schemeClr val="tx1"/>
                </a:solidFill>
              </a:rPr>
              <a:t>1.</a:t>
            </a:r>
            <a:endParaRPr lang="sk-SK" sz="1400">
              <a:solidFill>
                <a:schemeClr val="tx1"/>
              </a:solidFill>
            </a:endParaRPr>
          </a:p>
        </p:txBody>
      </p:sp>
      <p:sp>
        <p:nvSpPr>
          <p:cNvPr id="14352" name="TextBox 21"/>
          <p:cNvSpPr txBox="1">
            <a:spLocks noChangeArrowheads="1"/>
          </p:cNvSpPr>
          <p:nvPr/>
        </p:nvSpPr>
        <p:spPr bwMode="auto">
          <a:xfrm>
            <a:off x="3000375" y="1381844"/>
            <a:ext cx="3190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1400">
                <a:solidFill>
                  <a:schemeClr val="tx1"/>
                </a:solidFill>
              </a:rPr>
              <a:t>2.</a:t>
            </a:r>
            <a:endParaRPr lang="sk-SK" sz="1400">
              <a:solidFill>
                <a:schemeClr val="tx1"/>
              </a:solidFill>
            </a:endParaRPr>
          </a:p>
        </p:txBody>
      </p:sp>
      <p:sp>
        <p:nvSpPr>
          <p:cNvPr id="14353" name="TextBox 22"/>
          <p:cNvSpPr txBox="1">
            <a:spLocks noChangeArrowheads="1"/>
          </p:cNvSpPr>
          <p:nvPr/>
        </p:nvSpPr>
        <p:spPr bwMode="auto">
          <a:xfrm>
            <a:off x="2286000" y="1381844"/>
            <a:ext cx="3190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1400">
                <a:solidFill>
                  <a:schemeClr val="tx1"/>
                </a:solidFill>
              </a:rPr>
              <a:t>3.</a:t>
            </a:r>
            <a:endParaRPr lang="sk-SK" sz="1400">
              <a:solidFill>
                <a:schemeClr val="tx1"/>
              </a:solidFill>
            </a:endParaRPr>
          </a:p>
        </p:txBody>
      </p:sp>
      <p:graphicFrame>
        <p:nvGraphicFramePr>
          <p:cNvPr id="25" name="Content Placeholder 3"/>
          <p:cNvGraphicFramePr>
            <a:graphicFrameLocks/>
          </p:cNvGraphicFramePr>
          <p:nvPr/>
        </p:nvGraphicFramePr>
        <p:xfrm>
          <a:off x="294347" y="5939303"/>
          <a:ext cx="5715040" cy="365760"/>
        </p:xfrm>
        <a:graphic>
          <a:graphicData uri="http://schemas.openxmlformats.org/drawingml/2006/table">
            <a:tbl>
              <a:tblPr>
                <a:solidFill>
                  <a:srgbClr val="FFFFCC"/>
                </a:solidFill>
                <a:tableStyleId>{F5AB1C69-6EDB-4FF4-983F-18BD219EF322}</a:tableStyleId>
              </a:tblPr>
              <a:tblGrid>
                <a:gridCol w="714380"/>
                <a:gridCol w="714380"/>
                <a:gridCol w="714380"/>
                <a:gridCol w="714380"/>
                <a:gridCol w="714380"/>
                <a:gridCol w="714380"/>
                <a:gridCol w="714380"/>
                <a:gridCol w="714380"/>
              </a:tblGrid>
              <a:tr h="2720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sk-SK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/>
                        <a:t>2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222940" y="5510662"/>
            <a:ext cx="542925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000" dirty="0">
                <a:solidFill>
                  <a:schemeClr val="tx1"/>
                </a:solidFill>
                <a:latin typeface="+mn-lt"/>
                <a:ea typeface="MS Gothic" charset="-128"/>
              </a:rPr>
              <a:t>Po </a:t>
            </a:r>
            <a:r>
              <a:rPr lang="en-US" sz="2000" dirty="0" err="1">
                <a:solidFill>
                  <a:schemeClr val="tx1"/>
                </a:solidFill>
                <a:latin typeface="+mn-lt"/>
                <a:ea typeface="MS Gothic" charset="-128"/>
              </a:rPr>
              <a:t>ulo</a:t>
            </a:r>
            <a:r>
              <a:rPr lang="sk-SK" sz="2000" dirty="0">
                <a:solidFill>
                  <a:schemeClr val="tx1"/>
                </a:solidFill>
                <a:latin typeface="+mn-lt"/>
                <a:ea typeface="MS Gothic" charset="-128"/>
              </a:rPr>
              <a:t>žení hodnoty na index 2:</a:t>
            </a:r>
          </a:p>
        </p:txBody>
      </p:sp>
      <p:sp>
        <p:nvSpPr>
          <p:cNvPr id="20" name="Line 5"/>
          <p:cNvSpPr>
            <a:spLocks noChangeShapeType="1"/>
          </p:cNvSpPr>
          <p:nvPr/>
        </p:nvSpPr>
        <p:spPr bwMode="auto">
          <a:xfrm flipV="1">
            <a:off x="6952887" y="1656272"/>
            <a:ext cx="586600" cy="992038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6479438" y="2567639"/>
            <a:ext cx="956532" cy="40011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b="1" dirty="0" smtClean="0">
                <a:latin typeface="Consolas" pitchFamily="49" charset="0"/>
                <a:cs typeface="Consolas" pitchFamily="49" charset="0"/>
              </a:rPr>
              <a:t>index</a:t>
            </a:r>
            <a:endParaRPr lang="cs-CZ" b="1" i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754482" y="1268083"/>
            <a:ext cx="18115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add(2, 9)</a:t>
            </a:r>
            <a:endParaRPr lang="sk-SK" sz="2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3" name="Line 5"/>
          <p:cNvSpPr>
            <a:spLocks noChangeShapeType="1"/>
          </p:cNvSpPr>
          <p:nvPr/>
        </p:nvSpPr>
        <p:spPr bwMode="auto">
          <a:xfrm flipH="1" flipV="1">
            <a:off x="8108831" y="1682151"/>
            <a:ext cx="143770" cy="97191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7632500" y="2564763"/>
            <a:ext cx="1313091" cy="40011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hodnota</a:t>
            </a:r>
            <a:endParaRPr lang="cs-CZ" b="1" i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7" name="Line 5"/>
          <p:cNvSpPr>
            <a:spLocks noChangeShapeType="1"/>
          </p:cNvSpPr>
          <p:nvPr/>
        </p:nvSpPr>
        <p:spPr bwMode="auto">
          <a:xfrm flipH="1" flipV="1">
            <a:off x="5391508" y="3381554"/>
            <a:ext cx="1385975" cy="575093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6700850" y="3427405"/>
            <a:ext cx="2270622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dirty="0" err="1" smtClean="0">
                <a:latin typeface="Trebuchet MS" pitchFamily="34" charset="0"/>
              </a:rPr>
              <a:t>Pozor</a:t>
            </a:r>
            <a:r>
              <a:rPr lang="en-US" dirty="0" smtClean="0">
                <a:latin typeface="Trebuchet MS" pitchFamily="34" charset="0"/>
              </a:rPr>
              <a:t> </a:t>
            </a:r>
            <a:r>
              <a:rPr lang="en-US" dirty="0" err="1" smtClean="0">
                <a:latin typeface="Trebuchet MS" pitchFamily="34" charset="0"/>
              </a:rPr>
              <a:t>na</a:t>
            </a:r>
            <a:r>
              <a:rPr lang="en-US" dirty="0" smtClean="0">
                <a:latin typeface="Trebuchet MS" pitchFamily="34" charset="0"/>
              </a:rPr>
              <a:t> </a:t>
            </a:r>
            <a:r>
              <a:rPr lang="en-US" b="1" dirty="0" err="1" smtClean="0">
                <a:latin typeface="Trebuchet MS" pitchFamily="34" charset="0"/>
              </a:rPr>
              <a:t>poradie</a:t>
            </a:r>
            <a:r>
              <a:rPr lang="en-US" b="1" dirty="0" smtClean="0">
                <a:latin typeface="Trebuchet MS" pitchFamily="34" charset="0"/>
              </a:rPr>
              <a:t> </a:t>
            </a:r>
            <a:r>
              <a:rPr lang="en-US" dirty="0" smtClean="0">
                <a:latin typeface="Trebuchet MS" pitchFamily="34" charset="0"/>
              </a:rPr>
              <a:t>kop</a:t>
            </a:r>
            <a:r>
              <a:rPr lang="sk-SK" dirty="0" err="1" smtClean="0">
                <a:latin typeface="Trebuchet MS" pitchFamily="34" charset="0"/>
              </a:rPr>
              <a:t>írovania</a:t>
            </a:r>
            <a:r>
              <a:rPr lang="sk-SK" dirty="0" smtClean="0">
                <a:latin typeface="Trebuchet MS" pitchFamily="34" charset="0"/>
              </a:rPr>
              <a:t> hodnôt</a:t>
            </a:r>
            <a:endParaRPr lang="cs-CZ" i="1" dirty="0">
              <a:latin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  <p:bldP spid="14341" grpId="0" animBg="1"/>
      <p:bldP spid="14342" grpId="0" animBg="1"/>
      <p:bldP spid="14343" grpId="0" animBg="1"/>
      <p:bldP spid="18" grpId="0"/>
      <p:bldP spid="14351" grpId="0"/>
      <p:bldP spid="14352" grpId="0"/>
      <p:bldP spid="14353" grpId="0"/>
      <p:bldP spid="26" grpId="0"/>
      <p:bldP spid="27" grpId="0" animBg="1"/>
      <p:bldP spid="2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</a:t>
            </a:r>
            <a:r>
              <a:rPr lang="sk-SK" dirty="0" err="1" smtClean="0"/>
              <a:t>ýzva</a:t>
            </a:r>
            <a:endParaRPr lang="sk-SK" dirty="0"/>
          </a:p>
        </p:txBody>
      </p:sp>
      <p:sp>
        <p:nvSpPr>
          <p:cNvPr id="4" name="TextBox 3"/>
          <p:cNvSpPr txBox="1"/>
          <p:nvPr/>
        </p:nvSpPr>
        <p:spPr>
          <a:xfrm>
            <a:off x="646979" y="1958194"/>
            <a:ext cx="7781027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800" dirty="0" smtClean="0">
                <a:latin typeface="+mj-lt"/>
              </a:rPr>
              <a:t>Ide uložiť zoznam hodnôt tak, aby sme </a:t>
            </a:r>
            <a:r>
              <a:rPr lang="sk-SK" sz="2800" b="1" dirty="0" smtClean="0">
                <a:solidFill>
                  <a:srgbClr val="FF0000"/>
                </a:solidFill>
                <a:latin typeface="+mj-lt"/>
              </a:rPr>
              <a:t>nemuseli</a:t>
            </a:r>
            <a:r>
              <a:rPr lang="sk-SK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robi</a:t>
            </a:r>
            <a:r>
              <a:rPr lang="sk-SK" sz="2800" dirty="0" smtClean="0">
                <a:latin typeface="+mj-lt"/>
              </a:rPr>
              <a:t>ť v pamäti 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pres</a:t>
            </a:r>
            <a:r>
              <a:rPr lang="sk-SK" sz="2800" b="1" dirty="0" err="1" smtClean="0">
                <a:solidFill>
                  <a:srgbClr val="FF0000"/>
                </a:solidFill>
                <a:latin typeface="+mj-lt"/>
              </a:rPr>
              <a:t>uny</a:t>
            </a:r>
            <a:r>
              <a:rPr lang="sk-SK" sz="2800" dirty="0" smtClean="0">
                <a:latin typeface="+mj-lt"/>
              </a:rPr>
              <a:t> pri každom vložení novej hodnoty do tohto zoznamu</a:t>
            </a:r>
            <a:r>
              <a:rPr lang="en-US" sz="2800" dirty="0" smtClean="0">
                <a:latin typeface="+mj-lt"/>
              </a:rPr>
              <a:t>?</a:t>
            </a:r>
            <a:endParaRPr lang="sk-SK" sz="2800" dirty="0" smtClean="0">
              <a:latin typeface="+mj-lt"/>
            </a:endParaRPr>
          </a:p>
          <a:p>
            <a:endParaRPr lang="sk-SK" dirty="0"/>
          </a:p>
        </p:txBody>
      </p:sp>
      <p:pic>
        <p:nvPicPr>
          <p:cNvPr id="64514" name="Picture 2" descr="http://fbforbusinessmarketing.com/wp-content/uploads/2011/04/question-mar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5675" y="4025947"/>
            <a:ext cx="2999663" cy="2556235"/>
          </a:xfrm>
          <a:prstGeom prst="rect">
            <a:avLst/>
          </a:prstGeom>
          <a:noFill/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7057407" y="1403072"/>
            <a:ext cx="1888184" cy="40011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dirty="0" smtClean="0">
                <a:latin typeface="Trebuchet MS" pitchFamily="34" charset="0"/>
              </a:rPr>
              <a:t>Demon</a:t>
            </a:r>
            <a:r>
              <a:rPr lang="sk-SK" dirty="0" err="1" smtClean="0">
                <a:latin typeface="Trebuchet MS" pitchFamily="34" charset="0"/>
              </a:rPr>
              <a:t>štrácia</a:t>
            </a:r>
            <a:endParaRPr lang="cs-CZ" b="1" i="1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b="1" dirty="0" smtClean="0">
                <a:solidFill>
                  <a:srgbClr val="FF0000"/>
                </a:solidFill>
              </a:rPr>
              <a:t>údajová štruktúra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sk-SK" dirty="0" smtClean="0"/>
              <a:t>na uloženie zoznamu hodnôt </a:t>
            </a:r>
            <a:endParaRPr lang="en-US" dirty="0" smtClean="0"/>
          </a:p>
          <a:p>
            <a:pPr lvl="1" eaLnBrk="1" hangingPunct="1"/>
            <a:r>
              <a:rPr lang="en-US" dirty="0" err="1" smtClean="0"/>
              <a:t>hodnoty</a:t>
            </a:r>
            <a:r>
              <a:rPr lang="en-US" dirty="0" smtClean="0"/>
              <a:t> (</a:t>
            </a:r>
            <a:r>
              <a:rPr lang="en-US" dirty="0" err="1" smtClean="0"/>
              <a:t>prvky</a:t>
            </a:r>
            <a:r>
              <a:rPr lang="en-US" dirty="0" smtClean="0"/>
              <a:t>) v </a:t>
            </a:r>
            <a:r>
              <a:rPr lang="en-US" dirty="0" err="1" smtClean="0"/>
              <a:t>zozname</a:t>
            </a:r>
            <a:r>
              <a:rPr lang="en-US" dirty="0" smtClean="0"/>
              <a:t> </a:t>
            </a:r>
            <a:r>
              <a:rPr lang="en-US" dirty="0" err="1" smtClean="0"/>
              <a:t>maj</a:t>
            </a:r>
            <a:r>
              <a:rPr lang="sk-SK" dirty="0" smtClean="0"/>
              <a:t>ú poradie</a:t>
            </a:r>
          </a:p>
          <a:p>
            <a:pPr eaLnBrk="1" hangingPunct="1"/>
            <a:r>
              <a:rPr lang="sk-SK" dirty="0" smtClean="0"/>
              <a:t>prvky zoznamu sú v samostatných objektoch – </a:t>
            </a:r>
            <a:r>
              <a:rPr lang="sk-SK" b="1" dirty="0" smtClean="0">
                <a:solidFill>
                  <a:srgbClr val="FF0000"/>
                </a:solidFill>
              </a:rPr>
              <a:t>uzloch</a:t>
            </a:r>
            <a:r>
              <a:rPr lang="sk-SK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ang</a:t>
            </a:r>
            <a:r>
              <a:rPr lang="en-US" dirty="0" smtClean="0"/>
              <a:t>. node)</a:t>
            </a:r>
            <a:endParaRPr lang="sk-SK" dirty="0" smtClean="0"/>
          </a:p>
          <a:p>
            <a:pPr eaLnBrk="1" hangingPunct="1">
              <a:buFont typeface="Arial" charset="0"/>
              <a:buChar char="•"/>
            </a:pPr>
            <a:endParaRPr lang="sk-SK" dirty="0" smtClean="0"/>
          </a:p>
          <a:p>
            <a:pPr eaLnBrk="1" hangingPunct="1">
              <a:buNone/>
            </a:pPr>
            <a:endParaRPr lang="en-US" dirty="0" smtClean="0"/>
          </a:p>
          <a:p>
            <a:pPr eaLnBrk="1" hangingPunct="1"/>
            <a:r>
              <a:rPr lang="sk-SK" dirty="0" smtClean="0"/>
              <a:t>každý </a:t>
            </a:r>
            <a:r>
              <a:rPr lang="sk-SK" b="1" dirty="0" smtClean="0"/>
              <a:t>uzol</a:t>
            </a:r>
            <a:r>
              <a:rPr lang="en-US" b="1" dirty="0" smtClean="0"/>
              <a:t> </a:t>
            </a:r>
            <a:r>
              <a:rPr lang="en-US" b="1" u="sng" dirty="0" err="1" smtClean="0"/>
              <a:t>uchov</a:t>
            </a:r>
            <a:r>
              <a:rPr lang="sk-SK" b="1" u="sng" dirty="0" err="1" smtClean="0"/>
              <a:t>áva</a:t>
            </a:r>
            <a:endParaRPr lang="sk-SK" b="1" u="sng" dirty="0" smtClean="0"/>
          </a:p>
          <a:p>
            <a:pPr lvl="1" eaLnBrk="1" hangingPunct="1"/>
            <a:r>
              <a:rPr lang="sk-SK" b="1" dirty="0" smtClean="0">
                <a:solidFill>
                  <a:srgbClr val="FF0000"/>
                </a:solidFill>
              </a:rPr>
              <a:t>hodnotu</a:t>
            </a:r>
            <a:endParaRPr lang="sk-SK" dirty="0" smtClean="0"/>
          </a:p>
          <a:p>
            <a:pPr lvl="1" eaLnBrk="1" hangingPunct="1"/>
            <a:r>
              <a:rPr lang="en-US" b="1" dirty="0" smtClean="0">
                <a:solidFill>
                  <a:srgbClr val="FF0000"/>
                </a:solidFill>
              </a:rPr>
              <a:t>r</a:t>
            </a:r>
            <a:r>
              <a:rPr lang="sk-SK" b="1" dirty="0" err="1" smtClean="0">
                <a:solidFill>
                  <a:srgbClr val="FF0000"/>
                </a:solidFill>
              </a:rPr>
              <a:t>eferenciu</a:t>
            </a:r>
            <a:r>
              <a:rPr lang="sk-SK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</a:t>
            </a:r>
            <a:r>
              <a:rPr lang="en-US" dirty="0" err="1" smtClean="0"/>
              <a:t>navig</a:t>
            </a:r>
            <a:r>
              <a:rPr lang="sk-SK" dirty="0" err="1" smtClean="0"/>
              <a:t>áciu</a:t>
            </a:r>
            <a:r>
              <a:rPr lang="en-US" dirty="0" smtClean="0"/>
              <a:t>)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sk-SK" dirty="0" smtClean="0"/>
              <a:t>uzol, ktorý uchováva nasledujúcu hodnotu v zozname</a:t>
            </a:r>
            <a:endParaRPr lang="en-US" dirty="0" smtClean="0"/>
          </a:p>
          <a:p>
            <a:pPr eaLnBrk="1" hangingPunct="1">
              <a:buFont typeface="Arial" charset="0"/>
              <a:buChar char="•"/>
            </a:pPr>
            <a:endParaRPr lang="sk-SK" dirty="0" smtClean="0"/>
          </a:p>
          <a:p>
            <a:pPr eaLnBrk="1" hangingPunct="1"/>
            <a:endParaRPr lang="sk-SK" dirty="0" smtClean="0"/>
          </a:p>
        </p:txBody>
      </p:sp>
      <p:sp>
        <p:nvSpPr>
          <p:cNvPr id="163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Spájaný zoznam</a:t>
            </a:r>
          </a:p>
        </p:txBody>
      </p:sp>
      <p:pic>
        <p:nvPicPr>
          <p:cNvPr id="16390" name="Picture 8" descr="http://upload.wikimedia.org/wikipedia/commons/thumb/6/6d/Singly-linked-list.svg/500px-Singly-linked-list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7625" y="3571875"/>
            <a:ext cx="47625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5"/>
          <p:cNvSpPr>
            <a:spLocks noChangeShapeType="1"/>
          </p:cNvSpPr>
          <p:nvPr/>
        </p:nvSpPr>
        <p:spPr bwMode="auto">
          <a:xfrm flipH="1" flipV="1">
            <a:off x="4606506" y="4149305"/>
            <a:ext cx="1423358" cy="862641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 flipH="1" flipV="1">
            <a:off x="5750944" y="4120549"/>
            <a:ext cx="727494" cy="839639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 flipV="1">
            <a:off x="6987396" y="4060165"/>
            <a:ext cx="31631" cy="718869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6022236" y="4663857"/>
            <a:ext cx="2569674" cy="707886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 smtClean="0">
                <a:latin typeface="Trebuchet MS" pitchFamily="34" charset="0"/>
              </a:rPr>
              <a:t>Uzly spájaného zoznamu</a:t>
            </a:r>
            <a:endParaRPr lang="cs-CZ" i="1" dirty="0">
              <a:latin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Uzol spájaného zoznamu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sk-SK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sk-SK" sz="24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public</a:t>
            </a:r>
            <a:r>
              <a:rPr lang="sk-SK" sz="24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24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class</a:t>
            </a:r>
            <a:r>
              <a:rPr lang="sk-SK" sz="24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24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Uzol {</a:t>
            </a:r>
          </a:p>
          <a:p>
            <a:pPr eaLnBrk="1" hangingPunct="1">
              <a:buNone/>
            </a:pPr>
            <a:r>
              <a:rPr lang="sk-SK" sz="24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sk-SK" sz="24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sk-SK" sz="24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2400" dirty="0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hodnota</a:t>
            </a:r>
            <a:r>
              <a:rPr lang="sk-SK" sz="24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pPr eaLnBrk="1" hangingPunct="1">
              <a:buNone/>
            </a:pPr>
            <a:r>
              <a:rPr lang="sk-SK" sz="24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  Uzol </a:t>
            </a:r>
            <a:r>
              <a:rPr lang="sk-SK" sz="2400" dirty="0" err="1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dalsi</a:t>
            </a:r>
            <a:r>
              <a:rPr lang="sk-SK" sz="24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pPr eaLnBrk="1" hangingPunct="1">
              <a:buNone/>
            </a:pPr>
            <a:r>
              <a:rPr lang="en-US" sz="24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24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} </a:t>
            </a:r>
            <a:endParaRPr lang="sk-SK" sz="2400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>
            <a:off x="3174521" y="1828798"/>
            <a:ext cx="3140014" cy="207035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5952226" y="1351314"/>
            <a:ext cx="2855345" cy="70788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 smtClean="0">
                <a:latin typeface="Trebuchet MS" pitchFamily="34" charset="0"/>
              </a:rPr>
              <a:t>Hodnota uložená v uzle spájaného zoznamu</a:t>
            </a:r>
            <a:endParaRPr lang="cs-CZ" i="1" dirty="0">
              <a:latin typeface="Courier New" pitchFamily="49" charset="0"/>
            </a:endParaRPr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 flipH="1" flipV="1">
            <a:off x="3010617" y="2570669"/>
            <a:ext cx="3045125" cy="405443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5943600" y="2297344"/>
            <a:ext cx="2878349" cy="1323439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 smtClean="0">
                <a:latin typeface="Trebuchet MS" pitchFamily="34" charset="0"/>
              </a:rPr>
              <a:t>Referencia na uzol obsahujúci nasledujúcu hodnotu v spájanom zozname.</a:t>
            </a:r>
            <a:endParaRPr lang="cs-CZ" i="1" dirty="0">
              <a:latin typeface="Courier New" pitchFamily="49" charset="0"/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575094" y="5080801"/>
            <a:ext cx="5454770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dirty="0" smtClean="0">
                <a:latin typeface="Trebuchet MS" pitchFamily="34" charset="0"/>
              </a:rPr>
              <a:t>Sp</a:t>
            </a:r>
            <a:r>
              <a:rPr lang="sk-SK" dirty="0" err="1" smtClean="0">
                <a:latin typeface="Trebuchet MS" pitchFamily="34" charset="0"/>
              </a:rPr>
              <a:t>ájaný</a:t>
            </a:r>
            <a:r>
              <a:rPr lang="sk-SK" dirty="0" smtClean="0">
                <a:latin typeface="Trebuchet MS" pitchFamily="34" charset="0"/>
              </a:rPr>
              <a:t> zoznam je </a:t>
            </a:r>
            <a:r>
              <a:rPr lang="sk-SK" b="1" dirty="0" smtClean="0">
                <a:latin typeface="Trebuchet MS" pitchFamily="34" charset="0"/>
              </a:rPr>
              <a:t>rekurzívna </a:t>
            </a:r>
            <a:r>
              <a:rPr lang="sk-SK" dirty="0" smtClean="0">
                <a:latin typeface="Trebuchet MS" pitchFamily="34" charset="0"/>
              </a:rPr>
              <a:t>údajová štruktúra – opis triedy zahŕňa </a:t>
            </a:r>
            <a:r>
              <a:rPr lang="sk-SK" dirty="0" err="1" smtClean="0">
                <a:latin typeface="Trebuchet MS" pitchFamily="34" charset="0"/>
              </a:rPr>
              <a:t>referencovanie</a:t>
            </a:r>
            <a:r>
              <a:rPr lang="sk-SK" dirty="0" smtClean="0">
                <a:latin typeface="Trebuchet MS" pitchFamily="34" charset="0"/>
              </a:rPr>
              <a:t> objektov opisovanej triedy</a:t>
            </a:r>
            <a:endParaRPr lang="cs-CZ" i="1" dirty="0">
              <a:latin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Spájaný zoznam v Jave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sk-SK" sz="20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public</a:t>
            </a:r>
            <a:r>
              <a:rPr lang="sk-SK" sz="20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20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class</a:t>
            </a:r>
            <a:r>
              <a:rPr lang="sk-SK" sz="20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20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SpajanyZoznam</a:t>
            </a: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{</a:t>
            </a:r>
          </a:p>
          <a:p>
            <a:pPr eaLnBrk="1" hangingPunct="1"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sk-SK" sz="20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private</a:t>
            </a:r>
            <a:r>
              <a:rPr lang="sk-SK" sz="20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20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static</a:t>
            </a:r>
            <a:r>
              <a:rPr lang="sk-SK" sz="20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20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class</a:t>
            </a:r>
            <a:r>
              <a:rPr lang="sk-SK" sz="20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Uzol {</a:t>
            </a:r>
          </a:p>
          <a:p>
            <a:pPr eaLnBrk="1" hangingPunct="1">
              <a:buNone/>
            </a:pPr>
            <a:r>
              <a:rPr lang="sk-SK" sz="20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20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sk-SK" sz="20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sk-SK" sz="20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2000" dirty="0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hodnota</a:t>
            </a: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  Uzol </a:t>
            </a:r>
            <a:r>
              <a:rPr lang="sk-SK" sz="2000" dirty="0" err="1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dalsi</a:t>
            </a: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} </a:t>
            </a:r>
            <a:endParaRPr lang="en-US" sz="2000" dirty="0" smtClean="0">
              <a:solidFill>
                <a:srgbClr val="000000"/>
              </a:solidFill>
              <a:latin typeface="Consolas" pitchFamily="49" charset="0"/>
              <a:cs typeface="Consolas" pitchFamily="49" charset="0"/>
            </a:endParaRPr>
          </a:p>
          <a:p>
            <a:pPr eaLnBrk="1" hangingPunct="1">
              <a:buNone/>
            </a:pPr>
            <a:endParaRPr lang="sk-SK" sz="2000" dirty="0" smtClean="0">
              <a:solidFill>
                <a:srgbClr val="000000"/>
              </a:solidFill>
              <a:latin typeface="Consolas" pitchFamily="49" charset="0"/>
              <a:cs typeface="Consolas" pitchFamily="49" charset="0"/>
            </a:endParaRPr>
          </a:p>
          <a:p>
            <a:pPr eaLnBrk="1" hangingPunct="1">
              <a:buNone/>
            </a:pPr>
            <a:r>
              <a:rPr lang="en-US" sz="20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sk-SK" sz="20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private</a:t>
            </a:r>
            <a:r>
              <a:rPr lang="sk-SK" sz="20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Uzol </a:t>
            </a:r>
            <a:r>
              <a:rPr lang="sk-SK" sz="2000" dirty="0" err="1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prvy</a:t>
            </a: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sk-SK" sz="20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null</a:t>
            </a: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pPr eaLnBrk="1" hangingPunct="1">
              <a:buNone/>
            </a:pP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}</a:t>
            </a:r>
          </a:p>
          <a:p>
            <a:pPr eaLnBrk="1" hangingPunct="1"/>
            <a:endParaRPr lang="sk-SK" dirty="0" smtClean="0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 flipV="1">
            <a:off x="4140678" y="4261450"/>
            <a:ext cx="1544127" cy="1397478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5572664" y="5250453"/>
            <a:ext cx="2855345" cy="70788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 smtClean="0">
                <a:latin typeface="Trebuchet MS" pitchFamily="34" charset="0"/>
              </a:rPr>
              <a:t>Na začiatku v zozname niet uzlov.</a:t>
            </a:r>
            <a:endParaRPr lang="cs-CZ" i="1" dirty="0">
              <a:latin typeface="Courier New" pitchFamily="49" charset="0"/>
            </a:endParaRPr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 flipV="1">
            <a:off x="2251493" y="4284454"/>
            <a:ext cx="695863" cy="1357221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609599" y="5592633"/>
            <a:ext cx="2855345" cy="70788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 smtClean="0">
                <a:latin typeface="Trebuchet MS" pitchFamily="34" charset="0"/>
              </a:rPr>
              <a:t>Referencia na </a:t>
            </a:r>
            <a:r>
              <a:rPr lang="sk-SK" b="1" dirty="0" smtClean="0">
                <a:solidFill>
                  <a:srgbClr val="FF0000"/>
                </a:solidFill>
                <a:latin typeface="Trebuchet MS" pitchFamily="34" charset="0"/>
              </a:rPr>
              <a:t>prvý uzol</a:t>
            </a:r>
            <a:r>
              <a:rPr lang="sk-SK" dirty="0" smtClean="0">
                <a:latin typeface="Trebuchet MS" pitchFamily="34" charset="0"/>
              </a:rPr>
              <a:t> v zozname.</a:t>
            </a:r>
            <a:endParaRPr lang="cs-CZ" i="1" dirty="0">
              <a:latin typeface="Courier New" pitchFamily="49" charset="0"/>
            </a:endParaRPr>
          </a:p>
        </p:txBody>
      </p:sp>
      <p:sp>
        <p:nvSpPr>
          <p:cNvPr id="14" name="Right Brace 13"/>
          <p:cNvSpPr/>
          <p:nvPr/>
        </p:nvSpPr>
        <p:spPr bwMode="auto">
          <a:xfrm>
            <a:off x="4835967" y="1766055"/>
            <a:ext cx="324000" cy="1476000"/>
          </a:xfrm>
          <a:prstGeom prst="rightBrace">
            <a:avLst>
              <a:gd name="adj1" fmla="val 77298"/>
              <a:gd name="adj2" fmla="val 50000"/>
            </a:avLst>
          </a:prstGeom>
          <a:noFill/>
          <a:ln w="28575" cap="flat" cmpd="sng" algn="ctr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5267863" y="1952288"/>
            <a:ext cx="2855345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b="1" dirty="0" smtClean="0">
                <a:latin typeface="Trebuchet MS" pitchFamily="34" charset="0"/>
              </a:rPr>
              <a:t>Vnútorná</a:t>
            </a:r>
            <a:r>
              <a:rPr lang="sk-SK" dirty="0" smtClean="0">
                <a:latin typeface="Trebuchet MS" pitchFamily="34" charset="0"/>
              </a:rPr>
              <a:t> </a:t>
            </a:r>
            <a:r>
              <a:rPr lang="en-US" dirty="0" smtClean="0">
                <a:latin typeface="Trebuchet MS" pitchFamily="34" charset="0"/>
              </a:rPr>
              <a:t>(a </a:t>
            </a:r>
            <a:r>
              <a:rPr lang="en-US" dirty="0" err="1" smtClean="0">
                <a:latin typeface="Trebuchet MS" pitchFamily="34" charset="0"/>
              </a:rPr>
              <a:t>priv</a:t>
            </a:r>
            <a:r>
              <a:rPr lang="sk-SK" dirty="0" err="1" smtClean="0">
                <a:latin typeface="Trebuchet MS" pitchFamily="34" charset="0"/>
              </a:rPr>
              <a:t>átna</a:t>
            </a:r>
            <a:r>
              <a:rPr lang="en-US" dirty="0" smtClean="0">
                <a:latin typeface="Trebuchet MS" pitchFamily="34" charset="0"/>
              </a:rPr>
              <a:t>)</a:t>
            </a:r>
            <a:r>
              <a:rPr lang="sk-SK" dirty="0" smtClean="0">
                <a:latin typeface="Trebuchet MS" pitchFamily="34" charset="0"/>
              </a:rPr>
              <a:t> trieda pre uzly zoznamu</a:t>
            </a:r>
            <a:r>
              <a:rPr lang="en-US" dirty="0" smtClean="0">
                <a:latin typeface="Trebuchet MS" pitchFamily="34" charset="0"/>
              </a:rPr>
              <a:t>.</a:t>
            </a:r>
            <a:endParaRPr lang="cs-CZ" i="1" dirty="0">
              <a:latin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z="3600" smtClean="0"/>
              <a:t>Pridanie na začiatok zoznamu</a:t>
            </a:r>
            <a:r>
              <a:rPr lang="sk-SK" smtClean="0"/>
              <a:t> </a:t>
            </a:r>
          </a:p>
        </p:txBody>
      </p:sp>
      <p:pic>
        <p:nvPicPr>
          <p:cNvPr id="19459" name="Picture 8" descr="http://upload.wikimedia.org/wikipedia/commons/thumb/6/6d/Singly-linked-list.svg/500px-Singly-linked-list.svg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143250" y="2571750"/>
            <a:ext cx="4762500" cy="476250"/>
          </a:xfrm>
        </p:spPr>
      </p:pic>
      <p:cxnSp>
        <p:nvCxnSpPr>
          <p:cNvPr id="6" name="Curved Connector 5"/>
          <p:cNvCxnSpPr>
            <a:cxnSpLocks noChangeShapeType="1"/>
          </p:cNvCxnSpPr>
          <p:nvPr/>
        </p:nvCxnSpPr>
        <p:spPr bwMode="auto">
          <a:xfrm>
            <a:off x="714375" y="1785938"/>
            <a:ext cx="2428875" cy="1033462"/>
          </a:xfrm>
          <a:prstGeom prst="curvedConnector3">
            <a:avLst>
              <a:gd name="adj1" fmla="val 50000"/>
            </a:avLst>
          </a:prstGeom>
          <a:noFill/>
          <a:ln w="15875" algn="ctr">
            <a:solidFill>
              <a:schemeClr val="tx1"/>
            </a:solidFill>
            <a:round/>
            <a:headEnd/>
            <a:tailEnd type="stealth" w="lg" len="lg"/>
          </a:ln>
        </p:spPr>
      </p:cxnSp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0188" y="3500438"/>
            <a:ext cx="9906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Straight Arrow Connector 12"/>
          <p:cNvCxnSpPr>
            <a:cxnSpLocks noChangeShapeType="1"/>
          </p:cNvCxnSpPr>
          <p:nvPr/>
        </p:nvCxnSpPr>
        <p:spPr bwMode="auto">
          <a:xfrm rot="5400000" flipH="1" flipV="1">
            <a:off x="2202657" y="2821781"/>
            <a:ext cx="952500" cy="92868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cxnSp>
        <p:nvCxnSpPr>
          <p:cNvPr id="16" name="Shape 15"/>
          <p:cNvCxnSpPr>
            <a:cxnSpLocks noChangeShapeType="1"/>
          </p:cNvCxnSpPr>
          <p:nvPr/>
        </p:nvCxnSpPr>
        <p:spPr bwMode="auto">
          <a:xfrm rot="16200000" flipH="1">
            <a:off x="126207" y="2374106"/>
            <a:ext cx="1962150" cy="785813"/>
          </a:xfrm>
          <a:prstGeom prst="curvedConnector2">
            <a:avLst/>
          </a:prstGeom>
          <a:noFill/>
          <a:ln w="15875" algn="ctr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571625" y="3536950"/>
            <a:ext cx="357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b="1">
                <a:solidFill>
                  <a:schemeClr val="tx1"/>
                </a:solidFill>
                <a:latin typeface="Arial" charset="0"/>
              </a:rPr>
              <a:t>8</a:t>
            </a:r>
            <a:endParaRPr lang="sk-SK" b="1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9465" name="TextBox 19"/>
          <p:cNvSpPr txBox="1">
            <a:spLocks noChangeArrowheads="1"/>
          </p:cNvSpPr>
          <p:nvPr/>
        </p:nvSpPr>
        <p:spPr bwMode="auto">
          <a:xfrm>
            <a:off x="285750" y="1357313"/>
            <a:ext cx="9286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prvy</a:t>
            </a:r>
            <a:endParaRPr lang="sk-SK" b="1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9466" name="Rectangle 20"/>
          <p:cNvSpPr>
            <a:spLocks noChangeArrowheads="1"/>
          </p:cNvSpPr>
          <p:nvPr/>
        </p:nvSpPr>
        <p:spPr bwMode="auto">
          <a:xfrm>
            <a:off x="1714500" y="4429125"/>
            <a:ext cx="714375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2000" b="1" dirty="0" err="1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public</a:t>
            </a:r>
            <a:r>
              <a:rPr lang="sk-SK" sz="20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2000" b="1" dirty="0" err="1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void</a:t>
            </a:r>
            <a:r>
              <a:rPr lang="sk-SK" sz="20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2000" dirty="0" err="1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pridajNaZaciatok</a:t>
            </a:r>
            <a:r>
              <a:rPr lang="sk-SK" sz="20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sk-SK" sz="2000" b="1" dirty="0" err="1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sk-SK" sz="20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hodnota) {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sk-SK" sz="20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Uzol </a:t>
            </a:r>
            <a:r>
              <a:rPr lang="sk-SK" sz="2000" dirty="0" err="1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pridavany</a:t>
            </a:r>
            <a:r>
              <a:rPr lang="sk-SK" sz="20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2000" b="1" dirty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new </a:t>
            </a:r>
            <a:r>
              <a:rPr lang="sk-SK" sz="20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Uzol();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sk-SK" sz="2000" dirty="0" err="1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pridavany.</a:t>
            </a:r>
            <a:r>
              <a:rPr lang="sk-SK" sz="2000" dirty="0" err="1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hodnota</a:t>
            </a:r>
            <a:r>
              <a:rPr lang="sk-SK" sz="20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= hodnota;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sk-SK" sz="2000" dirty="0" err="1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pridavany.</a:t>
            </a:r>
            <a:r>
              <a:rPr lang="sk-SK" sz="2000" dirty="0" err="1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dalsi</a:t>
            </a:r>
            <a:r>
              <a:rPr lang="sk-SK" sz="20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sk-SK" sz="2000" dirty="0" err="1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prvy</a:t>
            </a:r>
            <a:r>
              <a:rPr lang="sk-SK" sz="20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sk-SK" sz="2000" dirty="0" err="1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prvy</a:t>
            </a:r>
            <a:r>
              <a:rPr lang="sk-SK" sz="20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sk-SK" sz="2000" dirty="0" err="1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pridavany</a:t>
            </a:r>
            <a:r>
              <a:rPr lang="sk-SK" sz="20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20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}</a:t>
            </a:r>
            <a:endParaRPr lang="sk-SK" sz="20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2" name="Striped Right Arrow 21"/>
          <p:cNvSpPr/>
          <p:nvPr/>
        </p:nvSpPr>
        <p:spPr bwMode="auto">
          <a:xfrm>
            <a:off x="1428750" y="4803775"/>
            <a:ext cx="500063" cy="285750"/>
          </a:xfrm>
          <a:prstGeom prst="stripedRightArrow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sk-SK">
              <a:latin typeface="Times New Roman" pitchFamily="16" charset="0"/>
              <a:ea typeface="MS Gothic" charset="-128"/>
            </a:endParaRPr>
          </a:p>
        </p:txBody>
      </p:sp>
      <p:sp>
        <p:nvSpPr>
          <p:cNvPr id="24" name="Striped Right Arrow 23"/>
          <p:cNvSpPr/>
          <p:nvPr/>
        </p:nvSpPr>
        <p:spPr bwMode="auto">
          <a:xfrm>
            <a:off x="1428750" y="5106988"/>
            <a:ext cx="500063" cy="285750"/>
          </a:xfrm>
          <a:prstGeom prst="stripedRightArrow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sk-SK">
              <a:latin typeface="Times New Roman" pitchFamily="16" charset="0"/>
              <a:ea typeface="MS Gothic" charset="-128"/>
            </a:endParaRPr>
          </a:p>
        </p:txBody>
      </p:sp>
      <p:sp>
        <p:nvSpPr>
          <p:cNvPr id="25" name="Striped Right Arrow 24"/>
          <p:cNvSpPr/>
          <p:nvPr/>
        </p:nvSpPr>
        <p:spPr bwMode="auto">
          <a:xfrm>
            <a:off x="1428750" y="5408613"/>
            <a:ext cx="500063" cy="285750"/>
          </a:xfrm>
          <a:prstGeom prst="stripedRightArrow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sk-SK">
              <a:latin typeface="Times New Roman" pitchFamily="16" charset="0"/>
              <a:ea typeface="MS Gothic" charset="-128"/>
            </a:endParaRPr>
          </a:p>
        </p:txBody>
      </p:sp>
      <p:sp>
        <p:nvSpPr>
          <p:cNvPr id="26" name="Striped Right Arrow 25"/>
          <p:cNvSpPr/>
          <p:nvPr/>
        </p:nvSpPr>
        <p:spPr bwMode="auto">
          <a:xfrm>
            <a:off x="1428750" y="5715000"/>
            <a:ext cx="500063" cy="285750"/>
          </a:xfrm>
          <a:prstGeom prst="stripedRightArrow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sk-SK">
              <a:latin typeface="Times New Roman" pitchFamily="16" charset="0"/>
              <a:ea typeface="MS Gothic" charset="-12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5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Prechod</a:t>
            </a:r>
            <a:r>
              <a:rPr lang="sk-SK" dirty="0" smtClean="0"/>
              <a:t> spájaným zoznamom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452579" y="2832970"/>
            <a:ext cx="4500562" cy="3786187"/>
          </a:xfrm>
        </p:spPr>
        <p:txBody>
          <a:bodyPr/>
          <a:lstStyle/>
          <a:p>
            <a:pPr eaLnBrk="1" hangingPunct="1">
              <a:buNone/>
            </a:pPr>
            <a:r>
              <a:rPr lang="sk-SK" sz="18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public</a:t>
            </a:r>
            <a:r>
              <a:rPr lang="sk-SK" sz="18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18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sk-SK" sz="18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18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sucet</a:t>
            </a:r>
            <a:r>
              <a:rPr lang="sk-SK" sz="18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() {</a:t>
            </a:r>
          </a:p>
          <a:p>
            <a:pPr eaLnBrk="1" hangingPunct="1">
              <a:buNone/>
            </a:pPr>
            <a:r>
              <a:rPr lang="en-US" sz="18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sk-SK" sz="18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Uzol </a:t>
            </a:r>
            <a:r>
              <a:rPr lang="sk-SK" sz="18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aktualny</a:t>
            </a:r>
            <a:r>
              <a:rPr lang="sk-SK" sz="18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sk-SK" sz="1800" dirty="0" err="1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prvy</a:t>
            </a:r>
            <a:r>
              <a:rPr lang="sk-SK" sz="18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pPr eaLnBrk="1" hangingPunct="1">
              <a:buNone/>
            </a:pPr>
            <a:r>
              <a:rPr lang="en-US" sz="18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sk-SK" sz="18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sk-SK" sz="18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18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vysledok</a:t>
            </a:r>
            <a:r>
              <a:rPr lang="sk-SK" sz="18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= 0;</a:t>
            </a:r>
          </a:p>
          <a:p>
            <a:pPr eaLnBrk="1" hangingPunct="1">
              <a:buNone/>
            </a:pPr>
            <a:r>
              <a:rPr lang="sk-SK" sz="18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sk-SK" sz="18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while</a:t>
            </a:r>
            <a:r>
              <a:rPr lang="sk-SK" sz="18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18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sk-SK" sz="18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aktualny</a:t>
            </a:r>
            <a:r>
              <a:rPr lang="sk-SK" sz="18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!=</a:t>
            </a:r>
            <a:r>
              <a:rPr lang="sk-SK" sz="18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18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null</a:t>
            </a:r>
            <a:r>
              <a:rPr lang="sk-SK" sz="18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) {</a:t>
            </a:r>
          </a:p>
          <a:p>
            <a:pPr eaLnBrk="1" hangingPunct="1">
              <a:buNone/>
            </a:pPr>
            <a:r>
              <a:rPr lang="sk-SK" sz="18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sk-SK" sz="18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vysledok</a:t>
            </a:r>
            <a:r>
              <a:rPr lang="sk-SK" sz="18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+= </a:t>
            </a:r>
            <a:r>
              <a:rPr lang="sk-SK" sz="18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aktualny.</a:t>
            </a:r>
            <a:r>
              <a:rPr lang="sk-SK" sz="1800" dirty="0" err="1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hodnota</a:t>
            </a:r>
            <a:r>
              <a:rPr lang="sk-SK" sz="18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pPr eaLnBrk="1" hangingPunct="1">
              <a:buNone/>
            </a:pPr>
            <a:r>
              <a:rPr lang="sk-SK" sz="18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sk-SK" sz="18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aktualny</a:t>
            </a:r>
            <a:r>
              <a:rPr lang="sk-SK" sz="18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sk-SK" sz="18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aktualny.</a:t>
            </a:r>
            <a:r>
              <a:rPr lang="sk-SK" sz="1800" dirty="0" err="1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dalsi</a:t>
            </a:r>
            <a:r>
              <a:rPr lang="sk-SK" sz="18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pPr eaLnBrk="1" hangingPunct="1">
              <a:buNone/>
            </a:pPr>
            <a:r>
              <a:rPr lang="sk-SK" sz="18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}</a:t>
            </a:r>
          </a:p>
          <a:p>
            <a:pPr eaLnBrk="1" hangingPunct="1">
              <a:buNone/>
            </a:pPr>
            <a:r>
              <a:rPr lang="sk-SK" sz="18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sk-SK" sz="18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return</a:t>
            </a:r>
            <a:r>
              <a:rPr lang="sk-SK" sz="18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18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vysledok</a:t>
            </a:r>
            <a:r>
              <a:rPr lang="sk-SK" sz="18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pPr eaLnBrk="1" hangingPunct="1">
              <a:buNone/>
            </a:pPr>
            <a:r>
              <a:rPr lang="sk-SK" sz="18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}</a:t>
            </a:r>
          </a:p>
          <a:p>
            <a:pPr eaLnBrk="1" hangingPunct="1"/>
            <a:endParaRPr lang="sk-SK" sz="2000" dirty="0" smtClean="0"/>
          </a:p>
        </p:txBody>
      </p:sp>
      <p:pic>
        <p:nvPicPr>
          <p:cNvPr id="20484" name="Picture 8" descr="http://upload.wikimedia.org/wikipedia/commons/thumb/6/6d/Singly-linked-list.svg/500px-Singly-linked-list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38" y="1928813"/>
            <a:ext cx="47625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cxnSp>
        <p:nvCxnSpPr>
          <p:cNvPr id="20485" name="Curved Connector 4"/>
          <p:cNvCxnSpPr>
            <a:cxnSpLocks noChangeShapeType="1"/>
            <a:stCxn id="20486" idx="2"/>
          </p:cNvCxnSpPr>
          <p:nvPr/>
        </p:nvCxnSpPr>
        <p:spPr bwMode="auto">
          <a:xfrm rot="16200000" flipH="1">
            <a:off x="1093787" y="1474788"/>
            <a:ext cx="347663" cy="1036638"/>
          </a:xfrm>
          <a:prstGeom prst="curvedConnector2">
            <a:avLst/>
          </a:prstGeom>
          <a:noFill/>
          <a:ln w="15875" algn="ctr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0486" name="TextBox 5"/>
          <p:cNvSpPr txBox="1">
            <a:spLocks noChangeArrowheads="1"/>
          </p:cNvSpPr>
          <p:nvPr/>
        </p:nvSpPr>
        <p:spPr bwMode="auto">
          <a:xfrm>
            <a:off x="285750" y="1357313"/>
            <a:ext cx="9286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prvy</a:t>
            </a:r>
            <a:endParaRPr lang="sk-SK" b="1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>
            <a:off x="3433313" y="3217654"/>
            <a:ext cx="1293961" cy="18978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172526" y="2714287"/>
            <a:ext cx="3398809" cy="92333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1800" dirty="0" smtClean="0">
                <a:latin typeface="Trebuchet MS" pitchFamily="34" charset="0"/>
              </a:rPr>
              <a:t>Referencia na uzol, na ktorom sa </a:t>
            </a:r>
            <a:r>
              <a:rPr lang="sk-SK" sz="1800" b="1" dirty="0" smtClean="0">
                <a:solidFill>
                  <a:srgbClr val="FF0000"/>
                </a:solidFill>
                <a:latin typeface="Trebuchet MS" pitchFamily="34" charset="0"/>
              </a:rPr>
              <a:t>práve nachádzame</a:t>
            </a:r>
            <a:r>
              <a:rPr lang="sk-SK" sz="1800" dirty="0" smtClean="0">
                <a:latin typeface="Trebuchet MS" pitchFamily="34" charset="0"/>
              </a:rPr>
              <a:t>. Štartujeme od prvého.</a:t>
            </a:r>
            <a:endParaRPr lang="cs-CZ" sz="1800" i="1" dirty="0">
              <a:latin typeface="Courier New" pitchFamily="49" charset="0"/>
            </a:endParaRPr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 flipV="1">
            <a:off x="2656936" y="4968814"/>
            <a:ext cx="2260122" cy="267419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161026" y="4919774"/>
            <a:ext cx="2556295" cy="64633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1800" b="1" dirty="0" smtClean="0">
                <a:solidFill>
                  <a:srgbClr val="FF0000"/>
                </a:solidFill>
                <a:latin typeface="Trebuchet MS" pitchFamily="34" charset="0"/>
              </a:rPr>
              <a:t>Presun</a:t>
            </a:r>
            <a:r>
              <a:rPr lang="sk-SK" sz="1800" dirty="0" smtClean="0">
                <a:latin typeface="Trebuchet MS" pitchFamily="34" charset="0"/>
              </a:rPr>
              <a:t> na ďalší uzol v zozname.</a:t>
            </a:r>
            <a:endParaRPr lang="cs-CZ" sz="1800" i="1" dirty="0">
              <a:latin typeface="Courier New" pitchFamily="49" charset="0"/>
            </a:endParaRPr>
          </a:p>
        </p:txBody>
      </p:sp>
      <p:sp>
        <p:nvSpPr>
          <p:cNvPr id="18" name="Line 5"/>
          <p:cNvSpPr>
            <a:spLocks noChangeShapeType="1"/>
          </p:cNvSpPr>
          <p:nvPr/>
        </p:nvSpPr>
        <p:spPr bwMode="auto">
          <a:xfrm flipV="1">
            <a:off x="2622430" y="4175184"/>
            <a:ext cx="2035834" cy="69012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172530" y="3864476"/>
            <a:ext cx="2553418" cy="92333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1800" dirty="0" err="1" smtClean="0">
                <a:latin typeface="Trebuchet MS" pitchFamily="34" charset="0"/>
              </a:rPr>
              <a:t>Kontrola</a:t>
            </a:r>
            <a:r>
              <a:rPr lang="en-US" sz="1800" dirty="0" smtClean="0">
                <a:latin typeface="Trebuchet MS" pitchFamily="34" charset="0"/>
              </a:rPr>
              <a:t>, </a:t>
            </a:r>
            <a:r>
              <a:rPr lang="sk-SK" sz="1800" dirty="0" smtClean="0">
                <a:latin typeface="Trebuchet MS" pitchFamily="34" charset="0"/>
              </a:rPr>
              <a:t>či premenná </a:t>
            </a:r>
            <a:r>
              <a:rPr lang="sk-SK" sz="1800" dirty="0" err="1" smtClean="0">
                <a:latin typeface="Consolas" pitchFamily="49" charset="0"/>
                <a:cs typeface="Consolas" pitchFamily="49" charset="0"/>
              </a:rPr>
              <a:t>aktualny</a:t>
            </a:r>
            <a:r>
              <a:rPr lang="sk-SK" sz="1800" dirty="0" smtClean="0">
                <a:latin typeface="Trebuchet MS" pitchFamily="34" charset="0"/>
              </a:rPr>
              <a:t> </a:t>
            </a:r>
            <a:r>
              <a:rPr lang="sk-SK" sz="1800" dirty="0" err="1" smtClean="0">
                <a:latin typeface="Trebuchet MS" pitchFamily="34" charset="0"/>
              </a:rPr>
              <a:t>referencuje</a:t>
            </a:r>
            <a:r>
              <a:rPr lang="sk-SK" sz="1800" dirty="0" smtClean="0">
                <a:latin typeface="Trebuchet MS" pitchFamily="34" charset="0"/>
              </a:rPr>
              <a:t> nejaký uzol</a:t>
            </a:r>
            <a:r>
              <a:rPr lang="en-US" sz="1800" dirty="0" smtClean="0">
                <a:latin typeface="Trebuchet MS" pitchFamily="34" charset="0"/>
              </a:rPr>
              <a:t>..</a:t>
            </a:r>
            <a:r>
              <a:rPr lang="sk-SK" sz="1800" dirty="0" smtClean="0">
                <a:latin typeface="Trebuchet MS" pitchFamily="34" charset="0"/>
              </a:rPr>
              <a:t>.</a:t>
            </a:r>
            <a:endParaRPr lang="cs-CZ" sz="1800" i="1" dirty="0">
              <a:latin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Prechod spájaným zoznamom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865877" y="2882301"/>
            <a:ext cx="7500938" cy="3071813"/>
          </a:xfrm>
        </p:spPr>
        <p:txBody>
          <a:bodyPr/>
          <a:lstStyle/>
          <a:p>
            <a:pPr eaLnBrk="1" hangingPunct="1">
              <a:buNone/>
            </a:pPr>
            <a:r>
              <a:rPr lang="en-US" sz="2400" dirty="0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sk-SK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Uzol </a:t>
            </a:r>
            <a:r>
              <a:rPr lang="sk-SK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aktualny</a:t>
            </a:r>
            <a:r>
              <a:rPr lang="sk-SK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sk-SK" dirty="0" err="1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prvy</a:t>
            </a:r>
            <a:r>
              <a:rPr lang="sk-SK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pPr eaLnBrk="1" hangingPunct="1">
              <a:buNone/>
            </a:pPr>
            <a:r>
              <a:rPr lang="sk-SK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sk-SK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while</a:t>
            </a:r>
            <a:r>
              <a:rPr lang="sk-SK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sk-SK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aktualny</a:t>
            </a:r>
            <a:r>
              <a:rPr lang="sk-SK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!=</a:t>
            </a:r>
            <a:r>
              <a:rPr lang="sk-SK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null</a:t>
            </a:r>
            <a:r>
              <a:rPr lang="sk-SK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) {</a:t>
            </a:r>
          </a:p>
          <a:p>
            <a:pPr eaLnBrk="1" hangingPunct="1">
              <a:buNone/>
            </a:pPr>
            <a:r>
              <a:rPr lang="sk-SK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    //… pr</a:t>
            </a:r>
            <a:r>
              <a:rPr lang="sk-SK" b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áca</a:t>
            </a:r>
            <a:r>
              <a:rPr lang="sk-SK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 s aktuálnym uzlom</a:t>
            </a:r>
            <a:r>
              <a:rPr lang="en-US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 … </a:t>
            </a:r>
            <a:endParaRPr lang="sk-SK" b="1" dirty="0" smtClean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pPr eaLnBrk="1" hangingPunct="1">
              <a:buNone/>
            </a:pPr>
            <a:r>
              <a:rPr lang="sk-SK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sk-SK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aktualny</a:t>
            </a:r>
            <a:r>
              <a:rPr lang="sk-SK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sk-SK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aktualny.</a:t>
            </a:r>
            <a:r>
              <a:rPr lang="sk-SK" dirty="0" err="1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dalsi</a:t>
            </a:r>
            <a:r>
              <a:rPr lang="sk-SK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pPr eaLnBrk="1" hangingPunct="1">
              <a:buNone/>
            </a:pPr>
            <a:r>
              <a:rPr lang="sk-SK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}</a:t>
            </a:r>
          </a:p>
          <a:p>
            <a:pPr eaLnBrk="1" hangingPunct="1"/>
            <a:endParaRPr lang="sk-SK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95451" y="1303858"/>
            <a:ext cx="8574505" cy="5300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57188" lvl="0" indent="-357188">
              <a:spcBef>
                <a:spcPct val="20000"/>
              </a:spcBef>
              <a:spcAft>
                <a:spcPct val="20000"/>
              </a:spcAft>
              <a:buClr>
                <a:srgbClr val="E5EEC2"/>
              </a:buClr>
              <a:buSzPct val="120000"/>
              <a:buFont typeface="Trebuchet MS" pitchFamily="34" charset="0"/>
              <a:buChar char="●"/>
            </a:pPr>
            <a:r>
              <a:rPr lang="en-US" sz="2800" kern="0" dirty="0" err="1" smtClean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rPr>
              <a:t>Základná</a:t>
            </a:r>
            <a:r>
              <a:rPr lang="en-US" sz="2800" kern="0" dirty="0" smtClean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en-US" sz="2800" kern="0" dirty="0" err="1" smtClean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rPr>
              <a:t>schéma</a:t>
            </a:r>
            <a:r>
              <a:rPr lang="en-US" sz="2800" kern="0" dirty="0" smtClean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en-US" sz="2800" kern="0" dirty="0" err="1" smtClean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rPr>
              <a:t>na</a:t>
            </a:r>
            <a:r>
              <a:rPr lang="en-US" sz="2800" kern="0" dirty="0" smtClean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en-US" sz="2800" kern="0" dirty="0" err="1" smtClean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rPr>
              <a:t>prechod</a:t>
            </a:r>
            <a:r>
              <a:rPr lang="en-US" sz="2800" kern="0" dirty="0" smtClean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en-US" sz="2800" kern="0" dirty="0" err="1" smtClean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rPr>
              <a:t>spájaným</a:t>
            </a:r>
            <a:r>
              <a:rPr lang="en-US" sz="2800" kern="0" dirty="0" smtClean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en-US" sz="2800" kern="0" dirty="0" err="1" smtClean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rPr>
              <a:t>zoznamom</a:t>
            </a:r>
            <a:r>
              <a:rPr lang="en-US" sz="2800" kern="0" dirty="0" smtClean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rPr>
              <a:t> (</a:t>
            </a:r>
            <a:r>
              <a:rPr lang="en-US" sz="2800" kern="0" dirty="0" err="1" smtClean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rPr>
              <a:t>iteráciu</a:t>
            </a:r>
            <a:r>
              <a:rPr lang="en-US" sz="2800" kern="0" dirty="0" smtClean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en-US" sz="2800" kern="0" dirty="0" err="1" smtClean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rPr>
              <a:t>jeho</a:t>
            </a:r>
            <a:r>
              <a:rPr lang="en-US" sz="2800" kern="0" dirty="0" smtClean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en-US" sz="2800" kern="0" dirty="0" err="1" smtClean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rPr>
              <a:t>prvkami</a:t>
            </a:r>
            <a:r>
              <a:rPr lang="en-US" sz="2800" kern="0" dirty="0" smtClean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rPr>
              <a:t>):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Plán na dnes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296778" y="1708259"/>
            <a:ext cx="8574505" cy="5300326"/>
          </a:xfrm>
        </p:spPr>
        <p:txBody>
          <a:bodyPr/>
          <a:lstStyle/>
          <a:p>
            <a:r>
              <a:rPr lang="sk-SK" dirty="0" smtClean="0"/>
              <a:t>Čo sa skrýva v </a:t>
            </a:r>
            <a:r>
              <a:rPr lang="sk-SK" dirty="0" err="1" smtClean="0">
                <a:latin typeface="Consolas" pitchFamily="49" charset="0"/>
                <a:cs typeface="Consolas" pitchFamily="49" charset="0"/>
              </a:rPr>
              <a:t>ArrayList</a:t>
            </a:r>
            <a:r>
              <a:rPr lang="en-US" dirty="0" smtClean="0"/>
              <a:t>-</a:t>
            </a:r>
            <a:r>
              <a:rPr lang="sk-SK" dirty="0" smtClean="0"/>
              <a:t>e</a:t>
            </a:r>
            <a:r>
              <a:rPr lang="en-US" dirty="0" smtClean="0"/>
              <a:t>?</a:t>
            </a:r>
          </a:p>
          <a:p>
            <a:r>
              <a:rPr lang="sk-SK" b="1" dirty="0" smtClean="0">
                <a:solidFill>
                  <a:srgbClr val="FF0000"/>
                </a:solidFill>
              </a:rPr>
              <a:t>Spájané zoznamy </a:t>
            </a:r>
            <a:r>
              <a:rPr lang="en-US" dirty="0" smtClean="0"/>
              <a:t>(</a:t>
            </a:r>
            <a:r>
              <a:rPr lang="en-US" dirty="0" err="1" smtClean="0"/>
              <a:t>alebo</a:t>
            </a:r>
            <a:r>
              <a:rPr lang="en-US" dirty="0" smtClean="0"/>
              <a:t> </a:t>
            </a:r>
            <a:r>
              <a:rPr lang="sk-SK" dirty="0" smtClean="0"/>
              <a:t>čo sa skrýva v </a:t>
            </a:r>
            <a:r>
              <a:rPr lang="sk-SK" dirty="0" err="1" smtClean="0">
                <a:latin typeface="Consolas" pitchFamily="49" charset="0"/>
                <a:cs typeface="Consolas" pitchFamily="49" charset="0"/>
              </a:rPr>
              <a:t>LinkedList</a:t>
            </a:r>
            <a:r>
              <a:rPr lang="en-US" dirty="0" smtClean="0"/>
              <a:t>-</a:t>
            </a:r>
            <a:r>
              <a:rPr lang="sk-SK" dirty="0" smtClean="0"/>
              <a:t>e</a:t>
            </a:r>
            <a:r>
              <a:rPr lang="en-US" dirty="0" smtClean="0"/>
              <a:t>)</a:t>
            </a:r>
          </a:p>
          <a:p>
            <a:r>
              <a:rPr lang="sk-SK" dirty="0" smtClean="0"/>
              <a:t>Ďalšie užitočné údajové štruktúry:</a:t>
            </a:r>
            <a:endParaRPr lang="en-US" dirty="0" smtClean="0"/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Z</a:t>
            </a:r>
            <a:r>
              <a:rPr lang="sk-SK" b="1" dirty="0" err="1" smtClean="0">
                <a:solidFill>
                  <a:srgbClr val="FF0000"/>
                </a:solidFill>
              </a:rPr>
              <a:t>ásobník</a:t>
            </a:r>
            <a:r>
              <a:rPr lang="sk-SK" b="1" dirty="0" smtClean="0">
                <a:solidFill>
                  <a:srgbClr val="FF0000"/>
                </a:solidFill>
              </a:rPr>
              <a:t> </a:t>
            </a:r>
            <a:r>
              <a:rPr lang="sk-SK" dirty="0" smtClean="0"/>
              <a:t>a jeho použitie</a:t>
            </a:r>
          </a:p>
          <a:p>
            <a:pPr lvl="1"/>
            <a:r>
              <a:rPr lang="sk-SK" b="1" dirty="0" smtClean="0">
                <a:solidFill>
                  <a:srgbClr val="FF0000"/>
                </a:solidFill>
              </a:rPr>
              <a:t>Rad</a:t>
            </a:r>
            <a:r>
              <a:rPr lang="sk-SK" dirty="0" smtClean="0"/>
              <a:t> je jeho použitie</a:t>
            </a:r>
          </a:p>
          <a:p>
            <a:r>
              <a:rPr lang="sk-SK" b="1" dirty="0" smtClean="0">
                <a:solidFill>
                  <a:srgbClr val="FF0000"/>
                </a:solidFill>
              </a:rPr>
              <a:t>Prehľadávanie bludiska</a:t>
            </a:r>
            <a:endParaRPr lang="en-US" b="1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sk-SK" dirty="0" smtClean="0"/>
          </a:p>
        </p:txBody>
      </p:sp>
      <p:pic>
        <p:nvPicPr>
          <p:cNvPr id="4100" name="Picture 6" descr="http://techpubs.sgi.com/library/dynaweb_docs/0620/SGI_Developer/books/Perf_PG/sgi_html/figures/ASD.data.structure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63" y="4214813"/>
            <a:ext cx="2971800" cy="209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Vloženie uzla do zoznamu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2071688" y="4357688"/>
            <a:ext cx="5314950" cy="1071562"/>
          </a:xfrm>
        </p:spPr>
        <p:txBody>
          <a:bodyPr/>
          <a:lstStyle/>
          <a:p>
            <a:pPr eaLnBrk="1" hangingPunct="1">
              <a:buNone/>
            </a:pPr>
            <a:r>
              <a:rPr lang="en-US" sz="24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n</a:t>
            </a:r>
            <a:r>
              <a:rPr lang="sk-SK" sz="24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ovy.dalsi</a:t>
            </a:r>
            <a:r>
              <a:rPr lang="sk-SK" sz="24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= </a:t>
            </a:r>
            <a:r>
              <a:rPr lang="en-US" sz="24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aktualny.dalsi</a:t>
            </a:r>
            <a:r>
              <a:rPr lang="en-US" sz="24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pPr eaLnBrk="1" hangingPunct="1"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aktualny.dalsi</a:t>
            </a:r>
            <a:r>
              <a:rPr lang="en-US" sz="24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24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novy</a:t>
            </a:r>
            <a:r>
              <a:rPr lang="en-US" sz="24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;</a:t>
            </a:r>
            <a:endParaRPr lang="sk-SK" sz="2400" dirty="0" smtClean="0"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2253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38" y="1571625"/>
            <a:ext cx="457200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Curved Connector 4"/>
          <p:cNvCxnSpPr/>
          <p:nvPr/>
        </p:nvCxnSpPr>
        <p:spPr bwMode="auto">
          <a:xfrm>
            <a:off x="1714500" y="2214563"/>
            <a:ext cx="857250" cy="142875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stealth" w="lg" len="lg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2534" name="TextBox 5"/>
          <p:cNvSpPr txBox="1">
            <a:spLocks noChangeArrowheads="1"/>
          </p:cNvSpPr>
          <p:nvPr/>
        </p:nvSpPr>
        <p:spPr bwMode="auto">
          <a:xfrm>
            <a:off x="142875" y="1928813"/>
            <a:ext cx="1857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aktualny</a:t>
            </a:r>
          </a:p>
        </p:txBody>
      </p:sp>
      <p:sp>
        <p:nvSpPr>
          <p:cNvPr id="22535" name="TextBox 11"/>
          <p:cNvSpPr txBox="1">
            <a:spLocks noChangeArrowheads="1"/>
          </p:cNvSpPr>
          <p:nvPr/>
        </p:nvSpPr>
        <p:spPr bwMode="auto">
          <a:xfrm>
            <a:off x="1500188" y="1357313"/>
            <a:ext cx="9191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novy</a:t>
            </a:r>
          </a:p>
        </p:txBody>
      </p:sp>
      <p:cxnSp>
        <p:nvCxnSpPr>
          <p:cNvPr id="14" name="Curved Connector 13"/>
          <p:cNvCxnSpPr>
            <a:stCxn id="22535" idx="3"/>
          </p:cNvCxnSpPr>
          <p:nvPr/>
        </p:nvCxnSpPr>
        <p:spPr bwMode="auto">
          <a:xfrm>
            <a:off x="2419350" y="1587500"/>
            <a:ext cx="652463" cy="341313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stealth" w="lg" len="lg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2537" name="Right Brace 15"/>
          <p:cNvSpPr>
            <a:spLocks/>
          </p:cNvSpPr>
          <p:nvPr/>
        </p:nvSpPr>
        <p:spPr bwMode="auto">
          <a:xfrm rot="-5400000">
            <a:off x="5347840" y="2972069"/>
            <a:ext cx="500062" cy="2500313"/>
          </a:xfrm>
          <a:prstGeom prst="rightBrace">
            <a:avLst>
              <a:gd name="adj1" fmla="val 21782"/>
              <a:gd name="adj2" fmla="val 50000"/>
            </a:avLst>
          </a:prstGeom>
          <a:noFill/>
          <a:ln w="28575" algn="ctr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2538" name="TextBox 16"/>
          <p:cNvSpPr txBox="1">
            <a:spLocks noChangeArrowheads="1"/>
          </p:cNvSpPr>
          <p:nvPr/>
        </p:nvSpPr>
        <p:spPr bwMode="auto">
          <a:xfrm>
            <a:off x="5419965" y="3582838"/>
            <a:ext cx="2635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b="1" dirty="0">
                <a:solidFill>
                  <a:schemeClr val="tx1"/>
                </a:solidFill>
                <a:latin typeface="Arial" charset="0"/>
              </a:rPr>
              <a:t>C</a:t>
            </a:r>
            <a:endParaRPr lang="sk-SK" b="1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4925682" y="5707653"/>
            <a:ext cx="3657601" cy="461665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dirty="0" smtClean="0">
                <a:latin typeface="Trebuchet MS" pitchFamily="34" charset="0"/>
              </a:rPr>
              <a:t>Po</a:t>
            </a:r>
            <a:r>
              <a:rPr lang="sk-SK" dirty="0" err="1" smtClean="0">
                <a:latin typeface="Trebuchet MS" pitchFamily="34" charset="0"/>
              </a:rPr>
              <a:t>čet</a:t>
            </a:r>
            <a:r>
              <a:rPr lang="sk-SK" dirty="0" smtClean="0">
                <a:latin typeface="Trebuchet MS" pitchFamily="34" charset="0"/>
              </a:rPr>
              <a:t> operácií </a:t>
            </a:r>
            <a:r>
              <a:rPr lang="en-US" dirty="0" smtClean="0">
                <a:latin typeface="Trebuchet MS" pitchFamily="34" charset="0"/>
              </a:rPr>
              <a:t>(</a:t>
            </a:r>
            <a:r>
              <a:rPr lang="sk-SK" dirty="0" smtClean="0">
                <a:latin typeface="Trebuchet MS" pitchFamily="34" charset="0"/>
              </a:rPr>
              <a:t>čas</a:t>
            </a:r>
            <a:r>
              <a:rPr lang="en-US" dirty="0" smtClean="0">
                <a:latin typeface="Trebuchet MS" pitchFamily="34" charset="0"/>
              </a:rPr>
              <a:t>)</a:t>
            </a:r>
            <a:r>
              <a:rPr lang="sk-SK" dirty="0" smtClean="0">
                <a:latin typeface="Trebuchet MS" pitchFamily="34" charset="0"/>
              </a:rPr>
              <a:t>: </a:t>
            </a:r>
            <a:r>
              <a:rPr lang="sk-SK" sz="2400" i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(1)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Odstr</a:t>
            </a:r>
            <a:r>
              <a:rPr lang="sk-SK" dirty="0" err="1" smtClean="0"/>
              <a:t>ánenie</a:t>
            </a:r>
            <a:r>
              <a:rPr lang="sk-SK" dirty="0" smtClean="0"/>
              <a:t> uzla zo zoznamu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500063" y="4572000"/>
            <a:ext cx="8529637" cy="500063"/>
          </a:xfrm>
        </p:spPr>
        <p:txBody>
          <a:bodyPr/>
          <a:lstStyle/>
          <a:p>
            <a:pPr eaLnBrk="1" hangingPunct="1">
              <a:buNone/>
            </a:pPr>
            <a:r>
              <a:rPr lang="en-US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aktualny.dalsi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sk-SK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aktualny.dalsi.dalsi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;</a:t>
            </a:r>
            <a:endParaRPr lang="sk-SK" dirty="0" smtClean="0">
              <a:latin typeface="Consolas" pitchFamily="49" charset="0"/>
              <a:cs typeface="Consolas" pitchFamily="49" charset="0"/>
            </a:endParaRPr>
          </a:p>
          <a:p>
            <a:pPr eaLnBrk="1" hangingPunct="1"/>
            <a:endParaRPr lang="sk-SK" dirty="0" smtClean="0"/>
          </a:p>
        </p:txBody>
      </p:sp>
      <p:pic>
        <p:nvPicPr>
          <p:cNvPr id="2355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1571625"/>
            <a:ext cx="47815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2786063"/>
            <a:ext cx="47815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8" name="Freeform 7"/>
          <p:cNvSpPr>
            <a:spLocks/>
          </p:cNvSpPr>
          <p:nvPr/>
        </p:nvSpPr>
        <p:spPr bwMode="auto">
          <a:xfrm>
            <a:off x="3470275" y="2425700"/>
            <a:ext cx="2152650" cy="608013"/>
          </a:xfrm>
          <a:custGeom>
            <a:avLst/>
            <a:gdLst>
              <a:gd name="T0" fmla="*/ 0 w 2153540"/>
              <a:gd name="T1" fmla="*/ 607689 h 608175"/>
              <a:gd name="T2" fmla="*/ 1058364 w 2153540"/>
              <a:gd name="T3" fmla="*/ 1424 h 608175"/>
              <a:gd name="T4" fmla="*/ 2150871 w 2153540"/>
              <a:gd name="T5" fmla="*/ 599149 h 608175"/>
              <a:gd name="T6" fmla="*/ 0 60000 65536"/>
              <a:gd name="T7" fmla="*/ 0 60000 65536"/>
              <a:gd name="T8" fmla="*/ 0 60000 65536"/>
              <a:gd name="T9" fmla="*/ 0 w 2153540"/>
              <a:gd name="T10" fmla="*/ 0 h 608175"/>
              <a:gd name="T11" fmla="*/ 2153540 w 2153540"/>
              <a:gd name="T12" fmla="*/ 608175 h 60817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3540" h="608175">
                <a:moveTo>
                  <a:pt x="0" y="608175"/>
                </a:moveTo>
                <a:cubicBezTo>
                  <a:pt x="350377" y="305511"/>
                  <a:pt x="700755" y="2848"/>
                  <a:pt x="1059678" y="1424"/>
                </a:cubicBezTo>
                <a:cubicBezTo>
                  <a:pt x="1418601" y="0"/>
                  <a:pt x="1786070" y="299814"/>
                  <a:pt x="2153540" y="599629"/>
                </a:cubicBezTo>
              </a:path>
            </a:pathLst>
          </a:custGeom>
          <a:noFill/>
          <a:ln w="22225" cap="flat" cmpd="sng" algn="ctr">
            <a:solidFill>
              <a:srgbClr val="FF0000"/>
            </a:solidFill>
            <a:prstDash val="solid"/>
            <a:round/>
            <a:headEnd type="oval" w="lg" len="lg"/>
            <a:tailEnd type="stealth" w="lg" len="lg"/>
          </a:ln>
        </p:spPr>
        <p:txBody>
          <a:bodyPr/>
          <a:lstStyle/>
          <a:p>
            <a:endParaRPr lang="sk-SK"/>
          </a:p>
        </p:txBody>
      </p:sp>
      <p:sp>
        <p:nvSpPr>
          <p:cNvPr id="9" name="Multiply 8"/>
          <p:cNvSpPr/>
          <p:nvPr/>
        </p:nvSpPr>
        <p:spPr bwMode="auto">
          <a:xfrm>
            <a:off x="4054475" y="2457450"/>
            <a:ext cx="1214438" cy="1143000"/>
          </a:xfrm>
          <a:prstGeom prst="mathMultiply">
            <a:avLst>
              <a:gd name="adj1" fmla="val 2991"/>
            </a:avLst>
          </a:prstGeom>
          <a:noFill/>
          <a:ln w="476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sk-SK">
              <a:latin typeface="Times New Roman" pitchFamily="16" charset="0"/>
              <a:ea typeface="MS Gothic" charset="-128"/>
            </a:endParaRPr>
          </a:p>
        </p:txBody>
      </p:sp>
      <p:cxnSp>
        <p:nvCxnSpPr>
          <p:cNvPr id="10" name="Curved Connector 9"/>
          <p:cNvCxnSpPr/>
          <p:nvPr/>
        </p:nvCxnSpPr>
        <p:spPr bwMode="auto">
          <a:xfrm>
            <a:off x="1785938" y="2500313"/>
            <a:ext cx="1000125" cy="357187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stealth" w="lg" len="lg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3561" name="TextBox 10"/>
          <p:cNvSpPr txBox="1">
            <a:spLocks noChangeArrowheads="1"/>
          </p:cNvSpPr>
          <p:nvPr/>
        </p:nvSpPr>
        <p:spPr bwMode="auto">
          <a:xfrm>
            <a:off x="214313" y="2286000"/>
            <a:ext cx="1857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aktualny</a:t>
            </a:r>
          </a:p>
        </p:txBody>
      </p:sp>
      <p:sp>
        <p:nvSpPr>
          <p:cNvPr id="23562" name="Right Brace 12"/>
          <p:cNvSpPr>
            <a:spLocks/>
          </p:cNvSpPr>
          <p:nvPr/>
        </p:nvSpPr>
        <p:spPr bwMode="auto">
          <a:xfrm rot="5400000">
            <a:off x="5113796" y="3845443"/>
            <a:ext cx="428625" cy="2808000"/>
          </a:xfrm>
          <a:prstGeom prst="rightBrace">
            <a:avLst>
              <a:gd name="adj1" fmla="val 21778"/>
              <a:gd name="adj2" fmla="val 50000"/>
            </a:avLst>
          </a:prstGeom>
          <a:noFill/>
          <a:ln w="19050" algn="ctr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3563" name="TextBox 13"/>
          <p:cNvSpPr txBox="1">
            <a:spLocks noChangeArrowheads="1"/>
          </p:cNvSpPr>
          <p:nvPr/>
        </p:nvSpPr>
        <p:spPr bwMode="auto">
          <a:xfrm>
            <a:off x="5137689" y="5446563"/>
            <a:ext cx="444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800" b="1" dirty="0">
                <a:solidFill>
                  <a:schemeClr val="tx1"/>
                </a:solidFill>
                <a:latin typeface="Arial" charset="0"/>
              </a:rPr>
              <a:t>B</a:t>
            </a:r>
            <a:endParaRPr lang="sk-SK" sz="2800" b="1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3564" name="Right Brace 14"/>
          <p:cNvSpPr>
            <a:spLocks/>
          </p:cNvSpPr>
          <p:nvPr/>
        </p:nvSpPr>
        <p:spPr bwMode="auto">
          <a:xfrm rot="-5400000">
            <a:off x="5678857" y="2449593"/>
            <a:ext cx="500063" cy="4032000"/>
          </a:xfrm>
          <a:prstGeom prst="rightBrace">
            <a:avLst>
              <a:gd name="adj1" fmla="val 21774"/>
              <a:gd name="adj2" fmla="val 50000"/>
            </a:avLst>
          </a:prstGeom>
          <a:noFill/>
          <a:ln w="19050" algn="ctr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3565" name="TextBox 15"/>
          <p:cNvSpPr txBox="1">
            <a:spLocks noChangeArrowheads="1"/>
          </p:cNvSpPr>
          <p:nvPr/>
        </p:nvSpPr>
        <p:spPr bwMode="auto">
          <a:xfrm>
            <a:off x="5694633" y="3677549"/>
            <a:ext cx="444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800" b="1" dirty="0">
                <a:solidFill>
                  <a:schemeClr val="tx1"/>
                </a:solidFill>
                <a:latin typeface="Arial" charset="0"/>
              </a:rPr>
              <a:t>C</a:t>
            </a:r>
            <a:endParaRPr lang="sk-SK" sz="2800" b="1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577969" y="5957819"/>
            <a:ext cx="3657601" cy="461665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dirty="0" smtClean="0">
                <a:latin typeface="Trebuchet MS" pitchFamily="34" charset="0"/>
              </a:rPr>
              <a:t>Po</a:t>
            </a:r>
            <a:r>
              <a:rPr lang="sk-SK" dirty="0" err="1" smtClean="0">
                <a:latin typeface="Trebuchet MS" pitchFamily="34" charset="0"/>
              </a:rPr>
              <a:t>čet</a:t>
            </a:r>
            <a:r>
              <a:rPr lang="sk-SK" dirty="0" smtClean="0">
                <a:latin typeface="Trebuchet MS" pitchFamily="34" charset="0"/>
              </a:rPr>
              <a:t> operácií </a:t>
            </a:r>
            <a:r>
              <a:rPr lang="en-US" dirty="0" smtClean="0">
                <a:latin typeface="Trebuchet MS" pitchFamily="34" charset="0"/>
              </a:rPr>
              <a:t>(</a:t>
            </a:r>
            <a:r>
              <a:rPr lang="sk-SK" dirty="0" smtClean="0">
                <a:latin typeface="Trebuchet MS" pitchFamily="34" charset="0"/>
              </a:rPr>
              <a:t>čas</a:t>
            </a:r>
            <a:r>
              <a:rPr lang="en-US" dirty="0" smtClean="0">
                <a:latin typeface="Trebuchet MS" pitchFamily="34" charset="0"/>
              </a:rPr>
              <a:t>)</a:t>
            </a:r>
            <a:r>
              <a:rPr lang="sk-SK" dirty="0" smtClean="0">
                <a:latin typeface="Trebuchet MS" pitchFamily="34" charset="0"/>
              </a:rPr>
              <a:t>: </a:t>
            </a:r>
            <a:r>
              <a:rPr lang="sk-SK" sz="2400" i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(1)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Výber </a:t>
            </a:r>
            <a:r>
              <a:rPr lang="en-US" smtClean="0"/>
              <a:t>i-teho prvku</a:t>
            </a:r>
            <a:endParaRPr lang="sk-SK" smtClean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ct val="0"/>
              </a:spcAft>
              <a:buNone/>
            </a:pPr>
            <a:r>
              <a:rPr lang="sk-SK" sz="2000" b="1" dirty="0" err="1" smtClean="0">
                <a:solidFill>
                  <a:srgbClr val="7F0055"/>
                </a:solidFill>
                <a:latin typeface="Courier New" pitchFamily="49" charset="0"/>
              </a:rPr>
              <a:t>public</a:t>
            </a:r>
            <a:r>
              <a:rPr lang="sk-SK" sz="20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k-SK" sz="2000" b="1" dirty="0" err="1" smtClean="0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sk-SK" sz="20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k-SK" sz="2000" dirty="0" smtClean="0">
                <a:solidFill>
                  <a:srgbClr val="000000"/>
                </a:solidFill>
                <a:latin typeface="Courier New" pitchFamily="49" charset="0"/>
              </a:rPr>
              <a:t>get(</a:t>
            </a:r>
            <a:r>
              <a:rPr lang="sk-SK" sz="2000" b="1" dirty="0" err="1" smtClean="0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sk-SK" sz="20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k-SK" sz="2000" dirty="0" smtClean="0">
                <a:solidFill>
                  <a:srgbClr val="000000"/>
                </a:solidFill>
                <a:latin typeface="Courier New" pitchFamily="49" charset="0"/>
              </a:rPr>
              <a:t>index) {</a:t>
            </a:r>
          </a:p>
          <a:p>
            <a:pPr eaLnBrk="1" hangingPunct="1">
              <a:spcAft>
                <a:spcPct val="0"/>
              </a:spcAft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sk-SK" sz="2000" dirty="0" smtClean="0">
                <a:solidFill>
                  <a:srgbClr val="000000"/>
                </a:solidFill>
                <a:latin typeface="Courier New" pitchFamily="49" charset="0"/>
              </a:rPr>
              <a:t>Uzol </a:t>
            </a:r>
            <a:r>
              <a:rPr lang="sk-SK" sz="2000" dirty="0" err="1" smtClean="0">
                <a:solidFill>
                  <a:srgbClr val="000000"/>
                </a:solidFill>
                <a:latin typeface="Courier New" pitchFamily="49" charset="0"/>
              </a:rPr>
              <a:t>aktualny</a:t>
            </a:r>
            <a:r>
              <a:rPr lang="sk-SK" sz="2000" dirty="0" smtClean="0">
                <a:solidFill>
                  <a:srgbClr val="000000"/>
                </a:solidFill>
                <a:latin typeface="Courier New" pitchFamily="49" charset="0"/>
              </a:rPr>
              <a:t> = </a:t>
            </a:r>
            <a:r>
              <a:rPr lang="sk-SK" sz="2000" dirty="0" err="1" smtClean="0">
                <a:solidFill>
                  <a:srgbClr val="0000C0"/>
                </a:solidFill>
                <a:latin typeface="Courier New" pitchFamily="49" charset="0"/>
              </a:rPr>
              <a:t>prvy</a:t>
            </a:r>
            <a:r>
              <a:rPr lang="sk-SK" sz="2000" dirty="0" smtClean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 eaLnBrk="1" hangingPunct="1">
              <a:spcAft>
                <a:spcPct val="0"/>
              </a:spcAft>
              <a:buNone/>
            </a:pPr>
            <a:r>
              <a:rPr lang="en-US" sz="2000" b="1" dirty="0" smtClean="0">
                <a:solidFill>
                  <a:srgbClr val="7F0055"/>
                </a:solidFill>
                <a:latin typeface="Courier New" pitchFamily="49" charset="0"/>
              </a:rPr>
              <a:t>  </a:t>
            </a:r>
            <a:r>
              <a:rPr lang="sk-SK" sz="2000" b="1" dirty="0" err="1" smtClean="0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sk-SK" sz="20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k-SK" sz="2000" dirty="0" err="1" smtClean="0">
                <a:solidFill>
                  <a:srgbClr val="000000"/>
                </a:solidFill>
                <a:latin typeface="Courier New" pitchFamily="49" charset="0"/>
              </a:rPr>
              <a:t>pozicia</a:t>
            </a:r>
            <a:r>
              <a:rPr lang="sk-SK" sz="2000" dirty="0" smtClean="0">
                <a:solidFill>
                  <a:srgbClr val="000000"/>
                </a:solidFill>
                <a:latin typeface="Courier New" pitchFamily="49" charset="0"/>
              </a:rPr>
              <a:t> = 0;</a:t>
            </a:r>
          </a:p>
          <a:p>
            <a:pPr eaLnBrk="1" hangingPunct="1">
              <a:spcAft>
                <a:spcPct val="0"/>
              </a:spcAft>
              <a:buNone/>
            </a:pPr>
            <a:r>
              <a:rPr lang="en-US" sz="2000" b="1" dirty="0" smtClean="0">
                <a:solidFill>
                  <a:srgbClr val="7F0055"/>
                </a:solidFill>
                <a:latin typeface="Courier New" pitchFamily="49" charset="0"/>
              </a:rPr>
              <a:t>  </a:t>
            </a:r>
            <a:r>
              <a:rPr lang="sk-SK" sz="2000" b="1" dirty="0" err="1" smtClean="0">
                <a:solidFill>
                  <a:srgbClr val="7F0055"/>
                </a:solidFill>
                <a:latin typeface="Courier New" pitchFamily="49" charset="0"/>
              </a:rPr>
              <a:t>while</a:t>
            </a:r>
            <a:r>
              <a:rPr lang="sk-SK" sz="20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k-SK" sz="2000" dirty="0" smtClean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sk-SK" sz="2000" dirty="0" err="1" smtClean="0">
                <a:solidFill>
                  <a:srgbClr val="000000"/>
                </a:solidFill>
                <a:latin typeface="Courier New" pitchFamily="49" charset="0"/>
              </a:rPr>
              <a:t>aktualny</a:t>
            </a:r>
            <a:r>
              <a:rPr lang="sk-SK" sz="2000" dirty="0" smtClean="0">
                <a:solidFill>
                  <a:srgbClr val="000000"/>
                </a:solidFill>
                <a:latin typeface="Courier New" pitchFamily="49" charset="0"/>
              </a:rPr>
              <a:t> != </a:t>
            </a:r>
            <a:r>
              <a:rPr lang="sk-SK" sz="2000" b="1" dirty="0" err="1" smtClean="0">
                <a:solidFill>
                  <a:srgbClr val="7F0055"/>
                </a:solidFill>
                <a:latin typeface="Courier New" pitchFamily="49" charset="0"/>
              </a:rPr>
              <a:t>null</a:t>
            </a:r>
            <a:r>
              <a:rPr lang="sk-SK" sz="2000" dirty="0" smtClean="0">
                <a:solidFill>
                  <a:srgbClr val="000000"/>
                </a:solidFill>
                <a:latin typeface="Courier New" pitchFamily="49" charset="0"/>
              </a:rPr>
              <a:t>) {</a:t>
            </a:r>
          </a:p>
          <a:p>
            <a:pPr eaLnBrk="1" hangingPunct="1">
              <a:spcAft>
                <a:spcPct val="0"/>
              </a:spcAft>
              <a:buNone/>
            </a:pPr>
            <a:r>
              <a:rPr lang="en-US" sz="2000" b="1" dirty="0" smtClean="0">
                <a:solidFill>
                  <a:srgbClr val="7F0055"/>
                </a:solidFill>
                <a:latin typeface="Courier New" pitchFamily="49" charset="0"/>
              </a:rPr>
              <a:t>    </a:t>
            </a:r>
            <a:r>
              <a:rPr lang="sk-SK" sz="2000" b="1" dirty="0" err="1" smtClean="0">
                <a:solidFill>
                  <a:srgbClr val="7F0055"/>
                </a:solidFill>
                <a:latin typeface="Courier New" pitchFamily="49" charset="0"/>
              </a:rPr>
              <a:t>if</a:t>
            </a:r>
            <a:r>
              <a:rPr lang="sk-SK" sz="20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k-SK" sz="2000" dirty="0" smtClean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sk-SK" sz="2000" dirty="0" err="1" smtClean="0">
                <a:solidFill>
                  <a:srgbClr val="000000"/>
                </a:solidFill>
                <a:latin typeface="Courier New" pitchFamily="49" charset="0"/>
              </a:rPr>
              <a:t>pozicia</a:t>
            </a:r>
            <a:r>
              <a:rPr lang="sk-SK" sz="2000" dirty="0" smtClean="0">
                <a:solidFill>
                  <a:srgbClr val="000000"/>
                </a:solidFill>
                <a:latin typeface="Courier New" pitchFamily="49" charset="0"/>
              </a:rPr>
              <a:t> == index)</a:t>
            </a:r>
          </a:p>
          <a:p>
            <a:pPr eaLnBrk="1" hangingPunct="1">
              <a:spcAft>
                <a:spcPct val="0"/>
              </a:spcAft>
              <a:buNone/>
            </a:pPr>
            <a:r>
              <a:rPr lang="en-US" sz="2000" b="1" dirty="0" smtClean="0">
                <a:solidFill>
                  <a:srgbClr val="7F0055"/>
                </a:solidFill>
                <a:latin typeface="Courier New" pitchFamily="49" charset="0"/>
              </a:rPr>
              <a:t>      </a:t>
            </a:r>
            <a:r>
              <a:rPr lang="sk-SK" sz="2000" b="1" dirty="0" err="1" smtClean="0">
                <a:solidFill>
                  <a:srgbClr val="7F0055"/>
                </a:solidFill>
                <a:latin typeface="Courier New" pitchFamily="49" charset="0"/>
              </a:rPr>
              <a:t>return</a:t>
            </a:r>
            <a:r>
              <a:rPr lang="sk-SK" sz="20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k-SK" sz="2000" dirty="0" err="1" smtClean="0">
                <a:solidFill>
                  <a:srgbClr val="000000"/>
                </a:solidFill>
                <a:latin typeface="Courier New" pitchFamily="49" charset="0"/>
              </a:rPr>
              <a:t>aktualny.</a:t>
            </a:r>
            <a:r>
              <a:rPr lang="sk-SK" sz="2000" dirty="0" err="1" smtClean="0">
                <a:solidFill>
                  <a:srgbClr val="0000C0"/>
                </a:solidFill>
                <a:latin typeface="Courier New" pitchFamily="49" charset="0"/>
              </a:rPr>
              <a:t>hodnota</a:t>
            </a:r>
            <a:r>
              <a:rPr lang="sk-SK" sz="2000" dirty="0" smtClean="0">
                <a:solidFill>
                  <a:srgbClr val="000000"/>
                </a:solidFill>
                <a:latin typeface="Courier New" pitchFamily="49" charset="0"/>
              </a:rPr>
              <a:t>; </a:t>
            </a:r>
          </a:p>
          <a:p>
            <a:pPr eaLnBrk="1" hangingPunct="1">
              <a:spcAft>
                <a:spcPct val="0"/>
              </a:spcAft>
              <a:buNone/>
            </a:pPr>
            <a:r>
              <a:rPr lang="en-US" sz="2000" dirty="0" smtClean="0">
                <a:latin typeface="Courier New" pitchFamily="49" charset="0"/>
              </a:rPr>
              <a:t>    </a:t>
            </a:r>
          </a:p>
          <a:p>
            <a:pPr eaLnBrk="1" hangingPunct="1">
              <a:spcAft>
                <a:spcPct val="0"/>
              </a:spcAft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sk-SK" sz="2000" dirty="0" err="1" smtClean="0">
                <a:solidFill>
                  <a:srgbClr val="000000"/>
                </a:solidFill>
                <a:latin typeface="Courier New" pitchFamily="49" charset="0"/>
              </a:rPr>
              <a:t>aktualny</a:t>
            </a:r>
            <a:r>
              <a:rPr lang="sk-SK" sz="2000" dirty="0" smtClean="0">
                <a:solidFill>
                  <a:srgbClr val="000000"/>
                </a:solidFill>
                <a:latin typeface="Courier New" pitchFamily="49" charset="0"/>
              </a:rPr>
              <a:t> = </a:t>
            </a:r>
            <a:r>
              <a:rPr lang="sk-SK" sz="2000" dirty="0" err="1" smtClean="0">
                <a:solidFill>
                  <a:srgbClr val="000000"/>
                </a:solidFill>
                <a:latin typeface="Courier New" pitchFamily="49" charset="0"/>
              </a:rPr>
              <a:t>aktualny.</a:t>
            </a:r>
            <a:r>
              <a:rPr lang="sk-SK" sz="2000" dirty="0" err="1" smtClean="0">
                <a:solidFill>
                  <a:srgbClr val="0000C0"/>
                </a:solidFill>
                <a:latin typeface="Courier New" pitchFamily="49" charset="0"/>
              </a:rPr>
              <a:t>dalsi</a:t>
            </a:r>
            <a:r>
              <a:rPr lang="sk-SK" sz="2000" dirty="0" smtClean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 eaLnBrk="1" hangingPunct="1">
              <a:spcAft>
                <a:spcPct val="0"/>
              </a:spcAft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sk-SK" sz="2000" dirty="0" err="1" smtClean="0">
                <a:solidFill>
                  <a:srgbClr val="000000"/>
                </a:solidFill>
                <a:latin typeface="Courier New" pitchFamily="49" charset="0"/>
              </a:rPr>
              <a:t>pozicia</a:t>
            </a:r>
            <a:r>
              <a:rPr lang="sk-SK" sz="2000" dirty="0" smtClean="0">
                <a:solidFill>
                  <a:srgbClr val="000000"/>
                </a:solidFill>
                <a:latin typeface="Courier New" pitchFamily="49" charset="0"/>
              </a:rPr>
              <a:t>++;</a:t>
            </a:r>
          </a:p>
          <a:p>
            <a:pPr eaLnBrk="1" hangingPunct="1">
              <a:spcAft>
                <a:spcPct val="0"/>
              </a:spcAft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sk-SK" sz="2000" dirty="0" smtClean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  <a:p>
            <a:pPr eaLnBrk="1" hangingPunct="1">
              <a:spcAft>
                <a:spcPct val="0"/>
              </a:spcAft>
              <a:buNone/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sk-SK" sz="2000" b="1" dirty="0" err="1" smtClean="0">
                <a:solidFill>
                  <a:srgbClr val="7F0055"/>
                </a:solidFill>
                <a:latin typeface="Courier New" pitchFamily="49" charset="0"/>
              </a:rPr>
              <a:t>throw</a:t>
            </a:r>
            <a:r>
              <a:rPr lang="sk-SK" sz="20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k-SK" sz="2000" b="1" dirty="0" smtClean="0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sk-SK" sz="20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k-SK" sz="2000" dirty="0" err="1" smtClean="0">
                <a:solidFill>
                  <a:srgbClr val="000000"/>
                </a:solidFill>
                <a:latin typeface="Courier New" pitchFamily="49" charset="0"/>
              </a:rPr>
              <a:t>IndexOutOfBoundsException</a:t>
            </a:r>
            <a:r>
              <a:rPr lang="sk-SK" sz="2000" dirty="0" smtClean="0">
                <a:solidFill>
                  <a:srgbClr val="000000"/>
                </a:solidFill>
                <a:latin typeface="Courier New" pitchFamily="49" charset="0"/>
              </a:rPr>
              <a:t>();</a:t>
            </a:r>
          </a:p>
          <a:p>
            <a:pPr eaLnBrk="1" hangingPunct="1">
              <a:spcAft>
                <a:spcPct val="0"/>
              </a:spcAft>
              <a:buNone/>
            </a:pPr>
            <a:r>
              <a:rPr lang="sk-SK" sz="2000" dirty="0" smtClean="0">
                <a:solidFill>
                  <a:srgbClr val="000000"/>
                </a:solidFill>
                <a:latin typeface="Courier New" pitchFamily="49" charset="0"/>
              </a:rPr>
              <a:t>}</a:t>
            </a:r>
            <a:endParaRPr lang="sk-SK" sz="2000" dirty="0" smtClean="0"/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 flipH="1">
            <a:off x="4390844" y="1742534"/>
            <a:ext cx="1138684" cy="621103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5417387" y="1265048"/>
            <a:ext cx="3485073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dirty="0" err="1" smtClean="0">
                <a:latin typeface="Trebuchet MS" pitchFamily="34" charset="0"/>
              </a:rPr>
              <a:t>Prech</a:t>
            </a:r>
            <a:r>
              <a:rPr lang="sk-SK" dirty="0" err="1" smtClean="0">
                <a:latin typeface="Trebuchet MS" pitchFamily="34" charset="0"/>
              </a:rPr>
              <a:t>ádzame</a:t>
            </a:r>
            <a:r>
              <a:rPr lang="sk-SK" dirty="0" smtClean="0">
                <a:latin typeface="Trebuchet MS" pitchFamily="34" charset="0"/>
              </a:rPr>
              <a:t> zoznamom a pamätáme si, na koľkom v poradí uzle sme.</a:t>
            </a:r>
            <a:endParaRPr lang="cs-CZ" i="1" dirty="0">
              <a:latin typeface="Courier New" pitchFamily="49" charset="0"/>
            </a:endParaRPr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 flipH="1">
            <a:off x="4347713" y="2671312"/>
            <a:ext cx="1199069" cy="347934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5417388" y="2392233"/>
            <a:ext cx="3485073" cy="70788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</a:pPr>
            <a:r>
              <a:rPr lang="sk-SK" dirty="0" smtClean="0">
                <a:latin typeface="Trebuchet MS" pitchFamily="34" charset="0"/>
              </a:rPr>
              <a:t>Ak sme našli správny uzol, vrátime hodnotu a končíme.</a:t>
            </a:r>
            <a:endParaRPr lang="cs-CZ" i="1" dirty="0" smtClean="0">
              <a:latin typeface="Courier New" pitchFamily="49" charset="0"/>
            </a:endParaRPr>
          </a:p>
        </p:txBody>
      </p:sp>
      <p:sp>
        <p:nvSpPr>
          <p:cNvPr id="15" name="Line 5"/>
          <p:cNvSpPr>
            <a:spLocks noChangeShapeType="1"/>
          </p:cNvSpPr>
          <p:nvPr/>
        </p:nvSpPr>
        <p:spPr bwMode="auto">
          <a:xfrm flipH="1">
            <a:off x="4028535" y="4014157"/>
            <a:ext cx="1437733" cy="94603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5414513" y="3476286"/>
            <a:ext cx="3485073" cy="70788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 smtClean="0">
                <a:latin typeface="Trebuchet MS" pitchFamily="34" charset="0"/>
              </a:rPr>
              <a:t>Ak sme došli sem, tak sme nenašli správny uzol.</a:t>
            </a:r>
            <a:endParaRPr lang="cs-CZ" i="1" dirty="0">
              <a:latin typeface="Courier New" pitchFamily="49" charset="0"/>
            </a:endParaRP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3562708" y="5966446"/>
            <a:ext cx="5305246" cy="461665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dirty="0" smtClean="0">
                <a:latin typeface="Trebuchet MS" pitchFamily="34" charset="0"/>
              </a:rPr>
              <a:t>Po</a:t>
            </a:r>
            <a:r>
              <a:rPr lang="sk-SK" dirty="0" err="1" smtClean="0">
                <a:latin typeface="Trebuchet MS" pitchFamily="34" charset="0"/>
              </a:rPr>
              <a:t>čet</a:t>
            </a:r>
            <a:r>
              <a:rPr lang="sk-SK" dirty="0" smtClean="0">
                <a:latin typeface="Trebuchet MS" pitchFamily="34" charset="0"/>
              </a:rPr>
              <a:t> operácií </a:t>
            </a:r>
            <a:r>
              <a:rPr lang="en-US" dirty="0" smtClean="0">
                <a:latin typeface="Trebuchet MS" pitchFamily="34" charset="0"/>
              </a:rPr>
              <a:t>v </a:t>
            </a:r>
            <a:r>
              <a:rPr lang="en-US" dirty="0" err="1" smtClean="0">
                <a:latin typeface="Trebuchet MS" pitchFamily="34" charset="0"/>
              </a:rPr>
              <a:t>najhor</a:t>
            </a:r>
            <a:r>
              <a:rPr lang="sk-SK" dirty="0" err="1" smtClean="0">
                <a:latin typeface="Trebuchet MS" pitchFamily="34" charset="0"/>
              </a:rPr>
              <a:t>šom</a:t>
            </a:r>
            <a:r>
              <a:rPr lang="sk-SK" dirty="0" smtClean="0">
                <a:latin typeface="Trebuchet MS" pitchFamily="34" charset="0"/>
              </a:rPr>
              <a:t> prípade: </a:t>
            </a:r>
            <a:r>
              <a:rPr lang="sk-SK" sz="2400" i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sk-SK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Vylepšenia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296778" y="1337320"/>
            <a:ext cx="8574505" cy="5300326"/>
          </a:xfrm>
        </p:spPr>
        <p:txBody>
          <a:bodyPr/>
          <a:lstStyle/>
          <a:p>
            <a:pPr eaLnBrk="1" hangingPunct="1"/>
            <a:r>
              <a:rPr lang="sk-SK" dirty="0" smtClean="0"/>
              <a:t>Okrem referencie na prvý uzol si pamätáme aj </a:t>
            </a:r>
            <a:r>
              <a:rPr lang="sk-SK" b="1" dirty="0" smtClean="0">
                <a:solidFill>
                  <a:srgbClr val="FF0000"/>
                </a:solidFill>
              </a:rPr>
              <a:t>referenciu na posledný uzol </a:t>
            </a:r>
            <a:r>
              <a:rPr lang="sk-SK" dirty="0" smtClean="0"/>
              <a:t>v zozname</a:t>
            </a:r>
          </a:p>
          <a:p>
            <a:pPr lvl="1" eaLnBrk="1" hangingPunct="1"/>
            <a:r>
              <a:rPr lang="en-US" dirty="0" smtClean="0"/>
              <a:t>p</a:t>
            </a:r>
            <a:r>
              <a:rPr lang="sk-SK" dirty="0" err="1" smtClean="0"/>
              <a:t>ridanie</a:t>
            </a:r>
            <a:r>
              <a:rPr lang="sk-SK" dirty="0" smtClean="0"/>
              <a:t> na koniec zoznamu v čase </a:t>
            </a:r>
            <a:r>
              <a:rPr lang="sk-SK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(1)</a:t>
            </a:r>
            <a:r>
              <a:rPr lang="en-US" i="1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,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/>
              <a:t>ke</a:t>
            </a:r>
            <a:r>
              <a:rPr lang="sk-SK" dirty="0" err="1" smtClean="0"/>
              <a:t>ďže</a:t>
            </a:r>
            <a:r>
              <a:rPr lang="sk-SK" dirty="0" smtClean="0"/>
              <a:t> nemusíme hľadať koniec</a:t>
            </a:r>
          </a:p>
          <a:p>
            <a:pPr lvl="1" eaLnBrk="1" hangingPunct="1"/>
            <a:r>
              <a:rPr lang="sk-SK" dirty="0" smtClean="0"/>
              <a:t>metódy modifikujúce zoznam </a:t>
            </a:r>
            <a:r>
              <a:rPr lang="sk-SK" b="1" dirty="0" smtClean="0"/>
              <a:t>musia aktualizovať </a:t>
            </a:r>
            <a:r>
              <a:rPr lang="sk-SK" dirty="0" smtClean="0"/>
              <a:t>aj referenciu na aktuálne posledný uzol v zozname</a:t>
            </a:r>
          </a:p>
          <a:p>
            <a:pPr eaLnBrk="1" hangingPunct="1"/>
            <a:endParaRPr lang="en-US" sz="1600" dirty="0" smtClean="0"/>
          </a:p>
          <a:p>
            <a:pPr eaLnBrk="1" hangingPunct="1"/>
            <a:r>
              <a:rPr lang="sk-SK" dirty="0" smtClean="0"/>
              <a:t>Pamätáme si </a:t>
            </a:r>
            <a:r>
              <a:rPr lang="sk-SK" b="1" dirty="0" smtClean="0">
                <a:solidFill>
                  <a:srgbClr val="FF0000"/>
                </a:solidFill>
              </a:rPr>
              <a:t>aktuálny počet uzlov </a:t>
            </a:r>
            <a:r>
              <a:rPr lang="sk-SK" dirty="0" smtClean="0"/>
              <a:t>v zozname</a:t>
            </a:r>
          </a:p>
          <a:p>
            <a:pPr lvl="1" eaLnBrk="1" hangingPunct="1"/>
            <a:r>
              <a:rPr lang="sk-SK" dirty="0" smtClean="0"/>
              <a:t>dokážeme rýchlo overiť platnosť indexu a povedať, koľko hodnôt máme v zozname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Variácie spájaných zoznamov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328613" y="1353068"/>
            <a:ext cx="8529637" cy="903287"/>
          </a:xfrm>
        </p:spPr>
        <p:txBody>
          <a:bodyPr/>
          <a:lstStyle/>
          <a:p>
            <a:pPr eaLnBrk="1" hangingPunct="1"/>
            <a:r>
              <a:rPr lang="sk-SK" dirty="0" smtClean="0">
                <a:solidFill>
                  <a:srgbClr val="FF0000"/>
                </a:solidFill>
              </a:rPr>
              <a:t>Obojsmerný spájaný zoznam:</a:t>
            </a:r>
          </a:p>
          <a:p>
            <a:pPr eaLnBrk="1" hangingPunct="1"/>
            <a:endParaRPr lang="sk-SK" dirty="0" smtClean="0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713283" y="1953353"/>
            <a:ext cx="45720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2000" b="1" dirty="0" err="1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public</a:t>
            </a:r>
            <a:r>
              <a:rPr lang="sk-SK" sz="2000" b="1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2000" b="1" dirty="0" err="1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class</a:t>
            </a:r>
            <a:r>
              <a:rPr lang="sk-SK" sz="2000" b="1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20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Uzol {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2000" b="1" dirty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sk-SK" sz="2000" b="1" dirty="0" err="1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sk-SK" sz="2000" b="1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2000" dirty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hodnota</a:t>
            </a:r>
            <a:r>
              <a:rPr lang="sk-SK" sz="20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20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  Uzol </a:t>
            </a:r>
            <a:r>
              <a:rPr lang="sk-SK" sz="2000" dirty="0" err="1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dalsi</a:t>
            </a:r>
            <a:r>
              <a:rPr lang="sk-SK" sz="20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20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  Uzol </a:t>
            </a:r>
            <a:r>
              <a:rPr lang="sk-SK" sz="2000" dirty="0" err="1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predchadzajuci</a:t>
            </a:r>
            <a:r>
              <a:rPr lang="sk-SK" sz="20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20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} </a:t>
            </a:r>
            <a:endParaRPr lang="sk-SK" sz="20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28625" y="4384903"/>
            <a:ext cx="8529638" cy="1285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57188" lvl="0" indent="-357188">
              <a:spcBef>
                <a:spcPct val="20000"/>
              </a:spcBef>
              <a:spcAft>
                <a:spcPct val="20000"/>
              </a:spcAft>
              <a:buClr>
                <a:srgbClr val="E5EEC2"/>
              </a:buClr>
              <a:buSzPct val="120000"/>
              <a:buFont typeface="Trebuchet MS" pitchFamily="34" charset="0"/>
              <a:buChar char="●"/>
            </a:pPr>
            <a:r>
              <a:rPr lang="sk-SK" sz="2800" kern="0" dirty="0" smtClean="0">
                <a:solidFill>
                  <a:srgbClr val="FF0000"/>
                </a:solidFill>
                <a:latin typeface="Trebuchet MS"/>
                <a:cs typeface="Lucida Sans Unicode" pitchFamily="34" charset="0"/>
              </a:rPr>
              <a:t>Cyklický spájaný zoznam:</a:t>
            </a:r>
          </a:p>
          <a:p>
            <a:pPr marL="814388" lvl="1" indent="-357188">
              <a:spcBef>
                <a:spcPct val="20000"/>
              </a:spcBef>
              <a:spcAft>
                <a:spcPct val="20000"/>
              </a:spcAft>
              <a:buClr>
                <a:srgbClr val="E5EEC2"/>
              </a:buClr>
              <a:buSzPct val="120000"/>
              <a:buFont typeface="Trebuchet MS" pitchFamily="34" charset="0"/>
              <a:buChar char="●"/>
            </a:pPr>
            <a:r>
              <a:rPr lang="sk-SK" kern="0" dirty="0" smtClean="0">
                <a:solidFill>
                  <a:schemeClr val="accent5">
                    <a:lumMod val="10000"/>
                  </a:schemeClr>
                </a:solidFill>
                <a:latin typeface="+mn-lt"/>
                <a:ea typeface="+mn-ea"/>
              </a:rPr>
              <a:t>posledný </a:t>
            </a:r>
            <a:r>
              <a:rPr lang="sk-SK" kern="0" dirty="0">
                <a:solidFill>
                  <a:schemeClr val="accent5">
                    <a:lumMod val="10000"/>
                  </a:schemeClr>
                </a:solidFill>
                <a:latin typeface="+mn-lt"/>
                <a:ea typeface="+mn-ea"/>
              </a:rPr>
              <a:t>uzol má ako nasledovníka prvý uzol</a:t>
            </a:r>
          </a:p>
          <a:p>
            <a:pPr marL="342900" indent="-342900">
              <a:spcBef>
                <a:spcPts val="700"/>
              </a:spcBef>
              <a:spcAft>
                <a:spcPts val="70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sk-SK" sz="2800" kern="0" dirty="0">
              <a:solidFill>
                <a:srgbClr val="000066"/>
              </a:solidFill>
              <a:latin typeface="+mn-lt"/>
              <a:ea typeface="+mn-ea"/>
            </a:endParaRPr>
          </a:p>
        </p:txBody>
      </p:sp>
      <p:pic>
        <p:nvPicPr>
          <p:cNvPr id="26630" name="Picture 4" descr="http://upload.wikimedia.org/wikipedia/commons/thumb/d/df/Circularly-linked-list.svg/500px-Circularly-linked-list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75" y="5710148"/>
            <a:ext cx="3929063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1" name="Picture 6" descr="http://upload.wikimedia.org/wikipedia/commons/thumb/5/5e/Doubly-linked-list.svg/1000px-Doubly-linked-list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9635" y="3640886"/>
            <a:ext cx="69246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Sumarizácia</a:t>
            </a:r>
            <a:r>
              <a:rPr lang="sk-SK" dirty="0" smtClean="0"/>
              <a:t> </a:t>
            </a:r>
            <a:r>
              <a:rPr lang="sk-SK" dirty="0" err="1" smtClean="0"/>
              <a:t>spáj</a:t>
            </a:r>
            <a:r>
              <a:rPr lang="sk-SK" dirty="0" smtClean="0"/>
              <a:t>. zoznamov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Počet operácií v najhoršom prípade (</a:t>
            </a:r>
            <a:r>
              <a:rPr lang="en-US" dirty="0" smtClean="0"/>
              <a:t>= </a:t>
            </a:r>
            <a:r>
              <a:rPr lang="sk-SK" dirty="0" smtClean="0"/>
              <a:t>keď máme smolu):</a:t>
            </a:r>
          </a:p>
          <a:p>
            <a:pPr lvl="1"/>
            <a:r>
              <a:rPr lang="sk-SK" dirty="0" smtClean="0">
                <a:latin typeface="Consolas" pitchFamily="49" charset="0"/>
                <a:cs typeface="Consolas" pitchFamily="49" charset="0"/>
              </a:rPr>
              <a:t>get</a:t>
            </a:r>
            <a:r>
              <a:rPr lang="sk-SK" dirty="0" smtClean="0"/>
              <a:t> – </a:t>
            </a:r>
            <a:r>
              <a:rPr lang="sk-SK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O(n)</a:t>
            </a:r>
            <a:r>
              <a:rPr lang="sk-SK" dirty="0" smtClean="0"/>
              <a:t>, 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set</a:t>
            </a:r>
            <a:r>
              <a:rPr lang="sk-SK" dirty="0" smtClean="0"/>
              <a:t> – </a:t>
            </a:r>
            <a:r>
              <a:rPr lang="sk-SK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O(n)</a:t>
            </a:r>
          </a:p>
          <a:p>
            <a:pPr lvl="1"/>
            <a:r>
              <a:rPr lang="sk-SK" dirty="0" smtClean="0"/>
              <a:t>pridanie na začiatok a na koniec: </a:t>
            </a:r>
            <a:r>
              <a:rPr lang="sk-SK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O(1)</a:t>
            </a:r>
          </a:p>
          <a:p>
            <a:pPr lvl="1"/>
            <a:r>
              <a:rPr lang="sk-SK" dirty="0" smtClean="0"/>
              <a:t>pridanie/odobranie (bez nájdenia pozície): </a:t>
            </a:r>
            <a:r>
              <a:rPr lang="sk-SK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O(1)</a:t>
            </a:r>
          </a:p>
          <a:p>
            <a:r>
              <a:rPr lang="sk-SK" dirty="0" smtClean="0"/>
              <a:t>Trieda </a:t>
            </a:r>
            <a:r>
              <a:rPr lang="sk-SK" dirty="0" err="1" smtClean="0">
                <a:latin typeface="Consolas" pitchFamily="49" charset="0"/>
                <a:cs typeface="Consolas" pitchFamily="49" charset="0"/>
              </a:rPr>
              <a:t>LinkedList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&lt;E&gt;</a:t>
            </a:r>
            <a:r>
              <a:rPr lang="sk-SK" dirty="0" smtClean="0"/>
              <a:t> na uloženie zoznamu interne využíva </a:t>
            </a:r>
            <a:r>
              <a:rPr lang="en-US" i="1" dirty="0" err="1" smtClean="0"/>
              <a:t>obojsmern</a:t>
            </a:r>
            <a:r>
              <a:rPr lang="sk-SK" i="1" dirty="0" smtClean="0"/>
              <a:t>ý spájaný zoznam</a:t>
            </a:r>
            <a:r>
              <a:rPr lang="sk-SK" dirty="0" smtClean="0"/>
              <a:t>.</a:t>
            </a:r>
          </a:p>
          <a:p>
            <a:r>
              <a:rPr lang="sk-SK" dirty="0" smtClean="0"/>
              <a:t>Kedy ich teda </a:t>
            </a:r>
            <a:r>
              <a:rPr lang="sk-SK" b="1" dirty="0" smtClean="0"/>
              <a:t>použiť</a:t>
            </a:r>
            <a:r>
              <a:rPr lang="en-US" dirty="0" smtClean="0"/>
              <a:t>?</a:t>
            </a:r>
          </a:p>
          <a:p>
            <a:pPr lvl="1"/>
            <a:r>
              <a:rPr lang="sk-SK" dirty="0" smtClean="0"/>
              <a:t>„pracujeme“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k-SK" dirty="0" err="1" smtClean="0"/>
              <a:t>čiatku</a:t>
            </a:r>
            <a:r>
              <a:rPr lang="sk-SK" dirty="0" smtClean="0"/>
              <a:t> alebo konci zoznamu</a:t>
            </a:r>
          </a:p>
          <a:p>
            <a:pPr lvl="1"/>
            <a:r>
              <a:rPr lang="sk-SK" dirty="0" smtClean="0"/>
              <a:t>prechádzame zoznam </a:t>
            </a:r>
            <a:r>
              <a:rPr lang="sk-SK" dirty="0" err="1" smtClean="0"/>
              <a:t>iterátorom</a:t>
            </a:r>
            <a:r>
              <a:rPr lang="sk-SK" dirty="0" smtClean="0"/>
              <a:t> </a:t>
            </a:r>
            <a:r>
              <a:rPr lang="en-US" dirty="0" smtClean="0"/>
              <a:t>(for-each </a:t>
            </a:r>
            <a:r>
              <a:rPr lang="en-US" dirty="0" err="1" smtClean="0"/>
              <a:t>cyklus</a:t>
            </a:r>
            <a:r>
              <a:rPr lang="en-US" dirty="0" smtClean="0"/>
              <a:t>)</a:t>
            </a:r>
            <a:endParaRPr lang="sk-SK" dirty="0" smtClean="0"/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6585" y="330802"/>
            <a:ext cx="6904037" cy="530225"/>
          </a:xfrm>
        </p:spPr>
        <p:txBody>
          <a:bodyPr/>
          <a:lstStyle/>
          <a:p>
            <a:r>
              <a:rPr lang="sk-SK" sz="2800" dirty="0" smtClean="0"/>
              <a:t>Na čo ešte ide použiť </a:t>
            </a:r>
            <a:r>
              <a:rPr lang="sk-SK" sz="2800" dirty="0" err="1" smtClean="0"/>
              <a:t>spáj</a:t>
            </a:r>
            <a:r>
              <a:rPr lang="sk-SK" sz="2800" dirty="0" smtClean="0"/>
              <a:t>. zoznam</a:t>
            </a:r>
            <a:r>
              <a:rPr lang="en-US" sz="2800" dirty="0" smtClean="0"/>
              <a:t>?</a:t>
            </a:r>
            <a:endParaRPr lang="sk-SK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778" y="1276938"/>
            <a:ext cx="8574505" cy="1138458"/>
          </a:xfrm>
        </p:spPr>
        <p:txBody>
          <a:bodyPr/>
          <a:lstStyle/>
          <a:p>
            <a:r>
              <a:rPr lang="en-US" dirty="0" err="1" smtClean="0"/>
              <a:t>Dve</a:t>
            </a:r>
            <a:r>
              <a:rPr lang="en-US" dirty="0" smtClean="0"/>
              <a:t> </a:t>
            </a:r>
            <a:r>
              <a:rPr lang="sk-SK" dirty="0" smtClean="0"/>
              <a:t>údajové štruktúry, kde sa pracuje </a:t>
            </a:r>
            <a:r>
              <a:rPr lang="sk-SK" b="1" dirty="0" smtClean="0">
                <a:solidFill>
                  <a:srgbClr val="FF0000"/>
                </a:solidFill>
              </a:rPr>
              <a:t>len na „koncoch“</a:t>
            </a:r>
            <a:r>
              <a:rPr lang="sk-SK" dirty="0" smtClean="0"/>
              <a:t>:</a:t>
            </a:r>
            <a:endParaRPr lang="sk-SK" sz="2000" dirty="0" smtClean="0"/>
          </a:p>
          <a:p>
            <a:pPr lvl="1"/>
            <a:endParaRPr lang="sk-SK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628723" y="3079631"/>
            <a:ext cx="2202846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3600" b="1" dirty="0" smtClean="0">
                <a:latin typeface="+mj-lt"/>
              </a:rPr>
              <a:t>Zásobník</a:t>
            </a:r>
            <a:r>
              <a:rPr lang="en-US" sz="3200" b="1" dirty="0" smtClean="0">
                <a:latin typeface="+mj-lt"/>
              </a:rPr>
              <a:t> </a:t>
            </a:r>
            <a:br>
              <a:rPr lang="en-US" sz="3200" b="1" dirty="0" smtClean="0">
                <a:latin typeface="+mj-lt"/>
              </a:rPr>
            </a:br>
            <a:r>
              <a:rPr lang="en-US" sz="3200" b="1" dirty="0" smtClean="0">
                <a:latin typeface="+mj-lt"/>
              </a:rPr>
              <a:t>(Stack)</a:t>
            </a:r>
            <a:endParaRPr lang="sk-SK" sz="3200" b="1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50445" y="3050877"/>
            <a:ext cx="1733167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3600" b="1" dirty="0" smtClean="0">
                <a:latin typeface="+mj-lt"/>
              </a:rPr>
              <a:t>Rad</a:t>
            </a:r>
            <a:r>
              <a:rPr lang="en-US" sz="3600" b="1" dirty="0" smtClean="0">
                <a:latin typeface="+mj-lt"/>
              </a:rPr>
              <a:t/>
            </a:r>
            <a:br>
              <a:rPr lang="en-US" sz="3600" b="1" dirty="0" smtClean="0">
                <a:latin typeface="+mj-lt"/>
              </a:rPr>
            </a:br>
            <a:r>
              <a:rPr lang="en-US" sz="3200" b="1" dirty="0" smtClean="0">
                <a:latin typeface="+mj-lt"/>
              </a:rPr>
              <a:t>(Queue)</a:t>
            </a:r>
            <a:endParaRPr lang="sk-SK" sz="3200" b="1" dirty="0">
              <a:latin typeface="+mj-lt"/>
            </a:endParaRPr>
          </a:p>
        </p:txBody>
      </p:sp>
      <p:sp>
        <p:nvSpPr>
          <p:cNvPr id="6" name="Oval Callout 5"/>
          <p:cNvSpPr/>
          <p:nvPr/>
        </p:nvSpPr>
        <p:spPr bwMode="auto">
          <a:xfrm>
            <a:off x="2602010" y="4560461"/>
            <a:ext cx="3867801" cy="1861006"/>
          </a:xfrm>
          <a:prstGeom prst="wedgeEllipseCallout">
            <a:avLst>
              <a:gd name="adj1" fmla="val 63918"/>
              <a:gd name="adj2" fmla="val 66973"/>
            </a:avLst>
          </a:prstGeom>
          <a:solidFill>
            <a:srgbClr val="E7FF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k-SK" sz="1600" b="1" i="1" dirty="0" smtClean="0">
                <a:latin typeface="+mj-lt"/>
              </a:rPr>
              <a:t>Zásobník a rad ide implementovať aj inak ako s použitím spájaných zoznamov </a:t>
            </a:r>
            <a:r>
              <a:rPr lang="en-US" sz="1600" b="1" i="1" dirty="0" smtClean="0">
                <a:latin typeface="+mj-lt"/>
              </a:rPr>
              <a:t>(</a:t>
            </a:r>
            <a:r>
              <a:rPr lang="en-US" sz="1600" b="1" i="1" dirty="0" err="1" smtClean="0">
                <a:latin typeface="+mj-lt"/>
              </a:rPr>
              <a:t>viac</a:t>
            </a:r>
            <a:r>
              <a:rPr lang="en-US" sz="1600" b="1" i="1" dirty="0" smtClean="0">
                <a:latin typeface="+mj-lt"/>
              </a:rPr>
              <a:t> </a:t>
            </a:r>
            <a:r>
              <a:rPr lang="en-US" sz="1600" b="1" i="1" dirty="0" err="1" smtClean="0">
                <a:latin typeface="+mj-lt"/>
              </a:rPr>
              <a:t>na</a:t>
            </a:r>
            <a:r>
              <a:rPr lang="en-US" sz="1600" b="1" i="1" dirty="0" smtClean="0">
                <a:latin typeface="+mj-lt"/>
              </a:rPr>
              <a:t> </a:t>
            </a:r>
            <a:r>
              <a:rPr lang="en-US" sz="1600" b="1" i="1" dirty="0" err="1" smtClean="0">
                <a:latin typeface="+mj-lt"/>
              </a:rPr>
              <a:t>cvi</a:t>
            </a:r>
            <a:r>
              <a:rPr lang="sk-SK" sz="1600" b="1" i="1" dirty="0" err="1" smtClean="0">
                <a:latin typeface="+mj-lt"/>
              </a:rPr>
              <a:t>čeniach</a:t>
            </a:r>
            <a:r>
              <a:rPr lang="en-US" sz="1600" b="1" i="1" dirty="0" smtClean="0">
                <a:latin typeface="+mj-lt"/>
              </a:rPr>
              <a:t>)</a:t>
            </a:r>
            <a:endParaRPr lang="pl-PL" sz="1600" b="1" i="1" dirty="0" smtClean="0">
              <a:latin typeface="+mj-lt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Zásobníky v reálnom svete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500188"/>
            <a:ext cx="5470525" cy="4762500"/>
          </a:xfrm>
        </p:spPr>
        <p:txBody>
          <a:bodyPr/>
          <a:lstStyle/>
          <a:p>
            <a:pPr eaLnBrk="1" hangingPunct="1"/>
            <a:r>
              <a:rPr lang="sk-SK" dirty="0" smtClean="0"/>
              <a:t>Základné operácie:</a:t>
            </a:r>
          </a:p>
          <a:p>
            <a:pPr lvl="1" eaLnBrk="1" hangingPunct="1"/>
            <a:r>
              <a:rPr lang="sk-SK" dirty="0" smtClean="0"/>
              <a:t>vieme </a:t>
            </a:r>
            <a:r>
              <a:rPr lang="sk-SK" dirty="0" smtClean="0">
                <a:solidFill>
                  <a:srgbClr val="FF0000"/>
                </a:solidFill>
              </a:rPr>
              <a:t>pridať</a:t>
            </a:r>
            <a:r>
              <a:rPr lang="sk-SK" dirty="0" smtClean="0"/>
              <a:t> tanier na vrch zásobníka</a:t>
            </a:r>
          </a:p>
          <a:p>
            <a:pPr lvl="1" eaLnBrk="1" hangingPunct="1"/>
            <a:r>
              <a:rPr lang="sk-SK" dirty="0" smtClean="0"/>
              <a:t>vieme </a:t>
            </a:r>
            <a:r>
              <a:rPr lang="sk-SK" dirty="0" smtClean="0">
                <a:solidFill>
                  <a:srgbClr val="FF0000"/>
                </a:solidFill>
              </a:rPr>
              <a:t>odobrať</a:t>
            </a:r>
            <a:r>
              <a:rPr lang="sk-SK" dirty="0" smtClean="0"/>
              <a:t> tanier z vrchu zásobníka</a:t>
            </a:r>
          </a:p>
          <a:p>
            <a:pPr lvl="1" eaLnBrk="1" hangingPunct="1"/>
            <a:r>
              <a:rPr lang="sk-SK" dirty="0" smtClean="0"/>
              <a:t>vieme zistiť</a:t>
            </a:r>
            <a:r>
              <a:rPr lang="en-US" dirty="0" smtClean="0"/>
              <a:t>,</a:t>
            </a:r>
            <a:r>
              <a:rPr lang="sk-SK" dirty="0" smtClean="0"/>
              <a:t> či je zásobník </a:t>
            </a:r>
            <a:r>
              <a:rPr lang="sk-SK" dirty="0" smtClean="0">
                <a:solidFill>
                  <a:srgbClr val="FF0000"/>
                </a:solidFill>
              </a:rPr>
              <a:t>prázdny</a:t>
            </a:r>
          </a:p>
          <a:p>
            <a:pPr eaLnBrk="1" hangingPunct="1"/>
            <a:r>
              <a:rPr lang="sk-SK" dirty="0" smtClean="0"/>
              <a:t>Štruktúra je typu </a:t>
            </a:r>
            <a:r>
              <a:rPr lang="sk-SK" b="1" dirty="0" smtClean="0">
                <a:solidFill>
                  <a:srgbClr val="FF0000"/>
                </a:solidFill>
              </a:rPr>
              <a:t>LIFO</a:t>
            </a:r>
            <a:r>
              <a:rPr lang="sk-SK" dirty="0" smtClean="0"/>
              <a:t>: </a:t>
            </a:r>
            <a:r>
              <a:rPr lang="sk-SK" i="1" dirty="0" err="1" smtClean="0"/>
              <a:t>last</a:t>
            </a:r>
            <a:r>
              <a:rPr lang="sk-SK" i="1" dirty="0" smtClean="0"/>
              <a:t> in </a:t>
            </a:r>
            <a:r>
              <a:rPr lang="sk-SK" i="1" dirty="0" err="1" smtClean="0"/>
              <a:t>first</a:t>
            </a:r>
            <a:r>
              <a:rPr lang="sk-SK" i="1" dirty="0" smtClean="0"/>
              <a:t> </a:t>
            </a:r>
            <a:r>
              <a:rPr lang="sk-SK" i="1" dirty="0" err="1" smtClean="0"/>
              <a:t>out</a:t>
            </a:r>
            <a:endParaRPr lang="sk-SK" i="1" dirty="0" smtClean="0"/>
          </a:p>
        </p:txBody>
      </p:sp>
      <p:pic>
        <p:nvPicPr>
          <p:cNvPr id="28676" name="Picture 4" descr="spender_wga_0452_40405_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99188" y="1500188"/>
            <a:ext cx="2638425" cy="484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Zásobníky v Jave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Zásobníky sú v Jave implementované triedou </a:t>
            </a:r>
            <a:r>
              <a:rPr lang="sk-SK" b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Stack</a:t>
            </a:r>
            <a:r>
              <a:rPr lang="en-US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&lt;E&gt; </a:t>
            </a:r>
            <a:r>
              <a:rPr lang="en-US" dirty="0" smtClean="0"/>
              <a:t>so z</a:t>
            </a:r>
            <a:r>
              <a:rPr lang="sk-SK" dirty="0" err="1" smtClean="0"/>
              <a:t>ákladnými</a:t>
            </a:r>
            <a:r>
              <a:rPr lang="sk-SK" dirty="0" smtClean="0"/>
              <a:t> operáciami:</a:t>
            </a:r>
          </a:p>
          <a:p>
            <a:pPr lvl="1" eaLnBrk="1" hangingPunct="1"/>
            <a:r>
              <a:rPr lang="sk-SK" b="1" dirty="0" smtClean="0">
                <a:latin typeface="Consolas" pitchFamily="49" charset="0"/>
                <a:cs typeface="Consolas" pitchFamily="49" charset="0"/>
              </a:rPr>
              <a:t>E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sk-SK" b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push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E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item)–</a:t>
            </a:r>
            <a:r>
              <a:rPr lang="en-US" b="1" dirty="0" err="1" smtClean="0"/>
              <a:t>prid</a:t>
            </a:r>
            <a:r>
              <a:rPr lang="sk-SK" b="1" dirty="0" smtClean="0"/>
              <a:t>á </a:t>
            </a:r>
            <a:r>
              <a:rPr lang="sk-SK" dirty="0" smtClean="0"/>
              <a:t>objekt na vrch zásobníka</a:t>
            </a:r>
          </a:p>
          <a:p>
            <a:pPr lvl="1" eaLnBrk="1" hangingPunct="1"/>
            <a:r>
              <a:rPr lang="sk-SK" b="1" dirty="0" smtClean="0">
                <a:latin typeface="Consolas" pitchFamily="49" charset="0"/>
                <a:cs typeface="Consolas" pitchFamily="49" charset="0"/>
              </a:rPr>
              <a:t>E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sk-SK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pop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()–</a:t>
            </a:r>
            <a:r>
              <a:rPr lang="sk-SK" b="1" dirty="0" smtClean="0"/>
              <a:t>vráti</a:t>
            </a:r>
            <a:r>
              <a:rPr lang="sk-SK" dirty="0" smtClean="0"/>
              <a:t> a </a:t>
            </a:r>
            <a:r>
              <a:rPr lang="sk-SK" b="1" dirty="0" smtClean="0"/>
              <a:t>odstráni</a:t>
            </a:r>
            <a:r>
              <a:rPr lang="sk-SK" dirty="0" smtClean="0"/>
              <a:t> objekt z vrchu zásobníka</a:t>
            </a:r>
          </a:p>
          <a:p>
            <a:pPr lvl="1" eaLnBrk="1" hangingPunct="1"/>
            <a:r>
              <a:rPr lang="sk-SK" b="1" dirty="0" smtClean="0">
                <a:latin typeface="Consolas" pitchFamily="49" charset="0"/>
                <a:cs typeface="Consolas" pitchFamily="49" charset="0"/>
              </a:rPr>
              <a:t>E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sk-SK" b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peek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()–</a:t>
            </a:r>
            <a:r>
              <a:rPr lang="sk-SK" b="1" dirty="0" smtClean="0"/>
              <a:t>vráti</a:t>
            </a:r>
            <a:r>
              <a:rPr lang="sk-SK" dirty="0" smtClean="0"/>
              <a:t> objekt z vrchu zásobníka, no neodstráni ho zo zásobníka</a:t>
            </a:r>
          </a:p>
          <a:p>
            <a:pPr lvl="1" eaLnBrk="1" hangingPunct="1"/>
            <a:r>
              <a:rPr lang="sk-SK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boolean</a:t>
            </a:r>
            <a:r>
              <a:rPr lang="sk-SK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b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empty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()–</a:t>
            </a:r>
            <a:r>
              <a:rPr lang="sk-SK" dirty="0" smtClean="0"/>
              <a:t>vráti</a:t>
            </a:r>
            <a:r>
              <a:rPr lang="en-US" dirty="0" smtClean="0"/>
              <a:t>,</a:t>
            </a:r>
            <a:r>
              <a:rPr lang="sk-SK" dirty="0" smtClean="0"/>
              <a:t> či je zásobník prázdny</a:t>
            </a:r>
          </a:p>
          <a:p>
            <a:pPr eaLnBrk="1" hangingPunct="1"/>
            <a:endParaRPr lang="en-US" sz="1600" dirty="0" smtClean="0"/>
          </a:p>
          <a:p>
            <a:pPr eaLnBrk="1" hangingPunct="1"/>
            <a:r>
              <a:rPr lang="sk-SK" dirty="0" smtClean="0"/>
              <a:t>Príklady: </a:t>
            </a:r>
            <a:r>
              <a:rPr lang="sk-SK" b="1" dirty="0" err="1" smtClean="0">
                <a:latin typeface="Consolas" pitchFamily="49" charset="0"/>
                <a:cs typeface="Consolas" pitchFamily="49" charset="0"/>
              </a:rPr>
              <a:t>Stack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&lt;Integer&gt;, Stack&lt;String&gt;, Stack&lt;Character&gt;</a:t>
            </a:r>
            <a:r>
              <a:rPr lang="en-US" dirty="0" smtClean="0"/>
              <a:t>, … pre </a:t>
            </a:r>
            <a:r>
              <a:rPr lang="en-US" dirty="0" err="1" smtClean="0"/>
              <a:t>primit</a:t>
            </a:r>
            <a:r>
              <a:rPr lang="sk-SK" dirty="0" err="1" smtClean="0"/>
              <a:t>ívne</a:t>
            </a:r>
            <a:r>
              <a:rPr lang="sk-SK" dirty="0" smtClean="0"/>
              <a:t> typy musíme použiť </a:t>
            </a:r>
            <a:r>
              <a:rPr lang="sk-SK" dirty="0" err="1" smtClean="0"/>
              <a:t>wrapovacie</a:t>
            </a:r>
            <a:r>
              <a:rPr lang="sk-SK" dirty="0" smtClean="0"/>
              <a:t> triedy</a:t>
            </a:r>
          </a:p>
          <a:p>
            <a:pPr lvl="1" eaLnBrk="1" hangingPunct="1">
              <a:buFont typeface="Arial" charset="0"/>
              <a:buChar char="•"/>
            </a:pPr>
            <a:endParaRPr lang="sk-SK" dirty="0" smtClean="0"/>
          </a:p>
          <a:p>
            <a:pPr lvl="1" eaLnBrk="1" hangingPunct="1">
              <a:buFont typeface="Arial" charset="0"/>
              <a:buChar char="•"/>
            </a:pPr>
            <a:endParaRPr lang="sk-SK" dirty="0" smtClean="0">
              <a:latin typeface="Courier New" pitchFamily="49" charset="0"/>
              <a:cs typeface="Courier New" pitchFamily="49" charset="0"/>
            </a:endParaRPr>
          </a:p>
          <a:p>
            <a:pPr lvl="1" eaLnBrk="1" hangingPunct="1">
              <a:buFont typeface="Arial" charset="0"/>
              <a:buChar char="•"/>
            </a:pPr>
            <a:endParaRPr lang="sk-SK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Na čo je zásobník dobrý</a:t>
            </a:r>
            <a:r>
              <a:rPr lang="en-US" dirty="0" smtClean="0"/>
              <a:t>?</a:t>
            </a:r>
            <a:endParaRPr lang="sk-SK" dirty="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Z</a:t>
            </a:r>
            <a:r>
              <a:rPr lang="sk-SK" b="1" dirty="0" err="1" smtClean="0">
                <a:solidFill>
                  <a:srgbClr val="FF0000"/>
                </a:solidFill>
              </a:rPr>
              <a:t>ásobník</a:t>
            </a:r>
            <a:r>
              <a:rPr lang="sk-SK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(Stack) </a:t>
            </a:r>
            <a:r>
              <a:rPr lang="en-US" dirty="0" smtClean="0"/>
              <a:t>je </a:t>
            </a:r>
            <a:r>
              <a:rPr lang="sk-SK" dirty="0" smtClean="0">
                <a:solidFill>
                  <a:srgbClr val="FF0000"/>
                </a:solidFill>
              </a:rPr>
              <a:t>často</a:t>
            </a:r>
            <a:r>
              <a:rPr lang="sk-SK" dirty="0" smtClean="0"/>
              <a:t> používaná údajová štruktúra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sk-SK" dirty="0" err="1" smtClean="0">
                <a:solidFill>
                  <a:srgbClr val="FF0000"/>
                </a:solidFill>
              </a:rPr>
              <a:t>all</a:t>
            </a:r>
            <a:r>
              <a:rPr lang="en-US" dirty="0" smtClean="0">
                <a:solidFill>
                  <a:srgbClr val="FF0000"/>
                </a:solidFill>
              </a:rPr>
              <a:t>-stack </a:t>
            </a:r>
            <a:r>
              <a:rPr lang="en-US" dirty="0" smtClean="0"/>
              <a:t>je z</a:t>
            </a:r>
            <a:r>
              <a:rPr lang="sk-SK" dirty="0" err="1" smtClean="0"/>
              <a:t>ásobník</a:t>
            </a:r>
            <a:r>
              <a:rPr lang="sk-SK" dirty="0" smtClean="0"/>
              <a:t> volaní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r>
              <a:rPr lang="sk-SK" dirty="0" smtClean="0"/>
              <a:t>rozpoznávanie reťazcov určitého tvaru:</a:t>
            </a:r>
          </a:p>
          <a:p>
            <a:pPr lvl="1" eaLnBrk="1" hangingPunct="1">
              <a:lnSpc>
                <a:spcPct val="90000"/>
              </a:lnSpc>
            </a:pPr>
            <a:r>
              <a:rPr lang="sk-SK" dirty="0" err="1" smtClean="0">
                <a:solidFill>
                  <a:srgbClr val="0070C0"/>
                </a:solidFill>
              </a:rPr>
              <a:t>a</a:t>
            </a:r>
            <a:r>
              <a:rPr lang="sk-SK" baseline="30000" dirty="0" err="1" smtClean="0">
                <a:solidFill>
                  <a:srgbClr val="0070C0"/>
                </a:solidFill>
              </a:rPr>
              <a:t>n</a:t>
            </a:r>
            <a:r>
              <a:rPr lang="sk-SK" dirty="0" err="1" smtClean="0">
                <a:solidFill>
                  <a:srgbClr val="0070C0"/>
                </a:solidFill>
              </a:rPr>
              <a:t>b</a:t>
            </a:r>
            <a:r>
              <a:rPr lang="sk-SK" baseline="30000" dirty="0" err="1" smtClean="0">
                <a:solidFill>
                  <a:srgbClr val="0070C0"/>
                </a:solidFill>
              </a:rPr>
              <a:t>n</a:t>
            </a:r>
            <a:r>
              <a:rPr lang="sk-SK" dirty="0" smtClean="0"/>
              <a:t> – reťazce z písmen </a:t>
            </a:r>
            <a:r>
              <a:rPr lang="sk-SK" dirty="0" smtClean="0">
                <a:solidFill>
                  <a:srgbClr val="0070C0"/>
                </a:solidFill>
              </a:rPr>
              <a:t>a</a:t>
            </a:r>
            <a:r>
              <a:rPr lang="sk-SK" dirty="0" smtClean="0"/>
              <a:t> </a:t>
            </a:r>
            <a:r>
              <a:rPr lang="sk-SK" dirty="0" err="1" smtClean="0"/>
              <a:t>a</a:t>
            </a:r>
            <a:r>
              <a:rPr lang="sk-SK" dirty="0" smtClean="0"/>
              <a:t> </a:t>
            </a:r>
            <a:r>
              <a:rPr lang="sk-SK" dirty="0" smtClean="0">
                <a:solidFill>
                  <a:srgbClr val="0070C0"/>
                </a:solidFill>
              </a:rPr>
              <a:t>b</a:t>
            </a:r>
            <a:r>
              <a:rPr lang="sk-SK" dirty="0" smtClean="0"/>
              <a:t>, kde najprv ide</a:t>
            </a:r>
            <a:r>
              <a:rPr lang="sk-SK" dirty="0" smtClean="0">
                <a:solidFill>
                  <a:schemeClr val="tx2"/>
                </a:solidFill>
              </a:rPr>
              <a:t> </a:t>
            </a:r>
            <a:r>
              <a:rPr lang="sk-SK" i="1" dirty="0" smtClean="0">
                <a:solidFill>
                  <a:schemeClr val="tx2"/>
                </a:solidFill>
              </a:rPr>
              <a:t>n</a:t>
            </a:r>
            <a:r>
              <a:rPr lang="sk-SK" dirty="0" smtClean="0"/>
              <a:t> </a:t>
            </a:r>
            <a:r>
              <a:rPr lang="sk-SK" dirty="0" err="1" smtClean="0">
                <a:solidFill>
                  <a:srgbClr val="0070C0"/>
                </a:solidFill>
              </a:rPr>
              <a:t>a</a:t>
            </a:r>
            <a:r>
              <a:rPr lang="sk-SK" dirty="0" err="1" smtClean="0"/>
              <a:t>-čok</a:t>
            </a:r>
            <a:r>
              <a:rPr lang="sk-SK" dirty="0" smtClean="0"/>
              <a:t> a potom </a:t>
            </a:r>
            <a:r>
              <a:rPr lang="sk-SK" i="1" dirty="0" smtClean="0">
                <a:solidFill>
                  <a:schemeClr val="tx2"/>
                </a:solidFill>
              </a:rPr>
              <a:t>n</a:t>
            </a:r>
            <a:r>
              <a:rPr lang="sk-SK" dirty="0" smtClean="0"/>
              <a:t> </a:t>
            </a:r>
            <a:r>
              <a:rPr lang="sk-SK" dirty="0" err="1" smtClean="0">
                <a:solidFill>
                  <a:srgbClr val="0070C0"/>
                </a:solidFill>
              </a:rPr>
              <a:t>b</a:t>
            </a:r>
            <a:r>
              <a:rPr lang="sk-SK" dirty="0" err="1" smtClean="0"/>
              <a:t>-čok</a:t>
            </a:r>
            <a:endParaRPr lang="sk-SK" dirty="0" smtClean="0"/>
          </a:p>
          <a:p>
            <a:pPr lvl="1" eaLnBrk="1" hangingPunct="1">
              <a:lnSpc>
                <a:spcPct val="90000"/>
              </a:lnSpc>
            </a:pPr>
            <a:r>
              <a:rPr lang="sk-SK" dirty="0" smtClean="0"/>
              <a:t>rozpoznanie správne </a:t>
            </a:r>
            <a:r>
              <a:rPr lang="sk-SK" dirty="0" err="1" smtClean="0"/>
              <a:t>ozátvorkovaného</a:t>
            </a:r>
            <a:r>
              <a:rPr lang="sk-SK" dirty="0" smtClean="0"/>
              <a:t> výrazu</a:t>
            </a:r>
          </a:p>
          <a:p>
            <a:pPr lvl="1" eaLnBrk="1" hangingPunct="1">
              <a:lnSpc>
                <a:spcPct val="90000"/>
              </a:lnSpc>
            </a:pPr>
            <a:r>
              <a:rPr lang="sk-SK" dirty="0" smtClean="0"/>
              <a:t>rozpoznanie správne </a:t>
            </a:r>
            <a:r>
              <a:rPr lang="sk-SK" dirty="0" err="1" smtClean="0"/>
              <a:t>ozátvorkovaného</a:t>
            </a:r>
            <a:r>
              <a:rPr lang="sk-SK" dirty="0" smtClean="0"/>
              <a:t> výrazu s viacerými </a:t>
            </a:r>
            <a:r>
              <a:rPr lang="sk-SK" dirty="0" err="1" smtClean="0"/>
              <a:t>sadami</a:t>
            </a:r>
            <a:r>
              <a:rPr lang="sk-SK" dirty="0" smtClean="0"/>
              <a:t> zátvoriek </a:t>
            </a:r>
            <a:r>
              <a:rPr lang="en-US" i="1" dirty="0" smtClean="0">
                <a:solidFill>
                  <a:srgbClr val="0070C0"/>
                </a:solidFill>
              </a:rPr>
              <a:t>(, &lt;, {, }, &gt;, ), …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err="1" smtClean="0"/>
              <a:t>spracovanie</a:t>
            </a:r>
            <a:r>
              <a:rPr lang="en-US" dirty="0" smtClean="0"/>
              <a:t> HTML a XML </a:t>
            </a:r>
            <a:r>
              <a:rPr lang="en-US" dirty="0" err="1" smtClean="0"/>
              <a:t>dokumentov</a:t>
            </a:r>
            <a:endParaRPr lang="sk-SK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Kam</a:t>
            </a:r>
            <a:r>
              <a:rPr lang="en-US" dirty="0" smtClean="0"/>
              <a:t> </a:t>
            </a:r>
            <a:r>
              <a:rPr lang="en-US" dirty="0" err="1" smtClean="0"/>
              <a:t>uklada</a:t>
            </a:r>
            <a:r>
              <a:rPr lang="sk-SK" dirty="0" smtClean="0"/>
              <a:t>ť veľa údajov</a:t>
            </a:r>
            <a:r>
              <a:rPr lang="en-US" dirty="0" smtClean="0"/>
              <a:t>?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Na uloženie väčšieho množstva údajov sme sa naučili používať: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p</a:t>
            </a:r>
            <a:r>
              <a:rPr lang="sk-SK" b="1" dirty="0" err="1" smtClean="0">
                <a:solidFill>
                  <a:srgbClr val="FF0000"/>
                </a:solidFill>
              </a:rPr>
              <a:t>olia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(</a:t>
            </a:r>
            <a:r>
              <a:rPr lang="en-US" sz="20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Udaj</a:t>
            </a:r>
            <a:r>
              <a:rPr lang="en-US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[] </a:t>
            </a:r>
            <a:r>
              <a:rPr lang="en-US" sz="20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udaje</a:t>
            </a:r>
            <a:r>
              <a:rPr lang="en-US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20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new</a:t>
            </a:r>
            <a:r>
              <a:rPr lang="en-US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Udaj</a:t>
            </a:r>
            <a:r>
              <a:rPr lang="en-US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[100]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  <a:endParaRPr lang="sk-SK" b="1" dirty="0" smtClean="0">
              <a:solidFill>
                <a:schemeClr val="tx1"/>
              </a:solidFill>
            </a:endParaRPr>
          </a:p>
          <a:p>
            <a:pPr lvl="1"/>
            <a:r>
              <a:rPr lang="sk-SK" b="1" dirty="0" smtClean="0">
                <a:solidFill>
                  <a:srgbClr val="FF0000"/>
                </a:solidFill>
              </a:rPr>
              <a:t>kolekcie</a:t>
            </a:r>
            <a:r>
              <a:rPr lang="sk-SK" dirty="0" smtClean="0"/>
              <a:t> z </a:t>
            </a:r>
            <a:r>
              <a:rPr lang="sk-SK" b="1" dirty="0" smtClean="0"/>
              <a:t>Java </a:t>
            </a:r>
            <a:r>
              <a:rPr lang="sk-SK" b="1" dirty="0" err="1" smtClean="0"/>
              <a:t>Collections</a:t>
            </a:r>
            <a:r>
              <a:rPr lang="sk-SK" b="1" dirty="0" smtClean="0"/>
              <a:t> </a:t>
            </a:r>
            <a:r>
              <a:rPr lang="sk-SK" b="1" dirty="0" err="1" smtClean="0"/>
              <a:t>Framework</a:t>
            </a:r>
            <a:r>
              <a:rPr lang="en-US" b="1" dirty="0" smtClean="0"/>
              <a:t>-</a:t>
            </a:r>
            <a:r>
              <a:rPr lang="sk-SK" b="1" dirty="0" smtClean="0"/>
              <a:t>u</a:t>
            </a:r>
          </a:p>
          <a:p>
            <a:pPr lvl="2"/>
            <a:r>
              <a:rPr lang="sk-SK" dirty="0" smtClean="0"/>
              <a:t>rozhranie </a:t>
            </a:r>
            <a:r>
              <a:rPr lang="sk-SK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List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sk-SK" dirty="0" smtClean="0"/>
              <a:t>a jeho implementácie </a:t>
            </a:r>
            <a:r>
              <a:rPr lang="sk-SK" dirty="0" err="1" smtClean="0">
                <a:latin typeface="Consolas" pitchFamily="49" charset="0"/>
                <a:cs typeface="Consolas" pitchFamily="49" charset="0"/>
              </a:rPr>
              <a:t>ArrayList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&lt;E&gt;</a:t>
            </a:r>
            <a:r>
              <a:rPr lang="sk-SK" dirty="0" smtClean="0"/>
              <a:t>, </a:t>
            </a:r>
            <a:r>
              <a:rPr lang="sk-SK" dirty="0" err="1" smtClean="0">
                <a:latin typeface="Consolas" pitchFamily="49" charset="0"/>
                <a:cs typeface="Consolas" pitchFamily="49" charset="0"/>
              </a:rPr>
              <a:t>LinkedList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&lt;E&gt;</a:t>
            </a:r>
          </a:p>
          <a:p>
            <a:pPr lvl="2"/>
            <a:r>
              <a:rPr lang="sk-SK" dirty="0" smtClean="0"/>
              <a:t>rozhranie </a:t>
            </a:r>
            <a:r>
              <a:rPr lang="sk-SK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Set</a:t>
            </a:r>
            <a:r>
              <a:rPr lang="sk-SK" dirty="0" smtClean="0"/>
              <a:t> a jeho implementácie </a:t>
            </a:r>
            <a:r>
              <a:rPr lang="sk-SK" dirty="0" err="1" smtClean="0">
                <a:latin typeface="Consolas" pitchFamily="49" charset="0"/>
                <a:cs typeface="Consolas" pitchFamily="49" charset="0"/>
              </a:rPr>
              <a:t>HashSet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&lt;E&gt;, </a:t>
            </a:r>
            <a:r>
              <a:rPr lang="sk-SK" dirty="0" err="1" smtClean="0">
                <a:latin typeface="Consolas" pitchFamily="49" charset="0"/>
                <a:cs typeface="Consolas" pitchFamily="49" charset="0"/>
              </a:rPr>
              <a:t>TreeSet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&lt;E&gt;, </a:t>
            </a:r>
            <a:r>
              <a:rPr lang="sk-SK" dirty="0" err="1" smtClean="0">
                <a:latin typeface="Consolas" pitchFamily="49" charset="0"/>
                <a:cs typeface="Consolas" pitchFamily="49" charset="0"/>
              </a:rPr>
              <a:t>LinkedHashSet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&lt;E&gt;</a:t>
            </a:r>
          </a:p>
          <a:p>
            <a:pPr lvl="1"/>
            <a:endParaRPr lang="en-US" dirty="0" smtClean="0"/>
          </a:p>
          <a:p>
            <a:pPr lvl="1"/>
            <a:r>
              <a:rPr lang="sk-SK" dirty="0" smtClean="0"/>
              <a:t>JCF poskytuje </a:t>
            </a:r>
          </a:p>
          <a:p>
            <a:pPr lvl="2"/>
            <a:r>
              <a:rPr lang="sk-SK" dirty="0" smtClean="0">
                <a:solidFill>
                  <a:srgbClr val="FF0000"/>
                </a:solidFill>
              </a:rPr>
              <a:t>rozhrania</a:t>
            </a:r>
            <a:r>
              <a:rPr lang="sk-SK" dirty="0" smtClean="0"/>
              <a:t> (čo to má robiť)</a:t>
            </a:r>
          </a:p>
          <a:p>
            <a:pPr lvl="2"/>
            <a:r>
              <a:rPr lang="sk-SK" dirty="0" smtClean="0">
                <a:solidFill>
                  <a:srgbClr val="FF0000"/>
                </a:solidFill>
              </a:rPr>
              <a:t>implementácie</a:t>
            </a:r>
            <a:r>
              <a:rPr lang="sk-SK" dirty="0" smtClean="0"/>
              <a:t> (ako to má robiť)</a:t>
            </a:r>
          </a:p>
          <a:p>
            <a:endParaRPr lang="sk-SK" dirty="0"/>
          </a:p>
        </p:txBody>
      </p:sp>
      <p:pic>
        <p:nvPicPr>
          <p:cNvPr id="4" name="Picture 4" descr="http://www.hama.co.uk/bilder/00055/abb/00055465abb.jpg"/>
          <p:cNvPicPr>
            <a:picLocks noChangeAspect="1" noChangeArrowheads="1"/>
          </p:cNvPicPr>
          <p:nvPr/>
        </p:nvPicPr>
        <p:blipFill>
          <a:blip r:embed="rId2" cstate="print"/>
          <a:srcRect t="11570" b="14749"/>
          <a:stretch>
            <a:fillRect/>
          </a:stretch>
        </p:blipFill>
        <p:spPr bwMode="auto">
          <a:xfrm>
            <a:off x="7364261" y="1794294"/>
            <a:ext cx="1404938" cy="1035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z="3600" smtClean="0"/>
              <a:t>Správne ozátvorkovaný výraz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Princíp riešenia</a:t>
            </a:r>
            <a:r>
              <a:rPr lang="en-US" dirty="0" smtClean="0"/>
              <a:t>:</a:t>
            </a:r>
            <a:r>
              <a:rPr lang="sk-SK" dirty="0" smtClean="0"/>
              <a:t> </a:t>
            </a:r>
            <a:endParaRPr lang="en-US" dirty="0" smtClean="0"/>
          </a:p>
          <a:p>
            <a:pPr lvl="1" eaLnBrk="1" hangingPunct="1"/>
            <a:r>
              <a:rPr lang="sk-SK" dirty="0" smtClean="0"/>
              <a:t>postupne čítame vstup po znakoch</a:t>
            </a:r>
          </a:p>
          <a:p>
            <a:pPr lvl="1" eaLnBrk="1" hangingPunct="1"/>
            <a:r>
              <a:rPr lang="sk-SK" dirty="0" smtClean="0"/>
              <a:t>ak čítame </a:t>
            </a:r>
            <a:r>
              <a:rPr lang="sk-SK" dirty="0" smtClean="0">
                <a:solidFill>
                  <a:srgbClr val="FF0000"/>
                </a:solidFill>
              </a:rPr>
              <a:t>otváraciu</a:t>
            </a:r>
            <a:r>
              <a:rPr lang="sk-SK" dirty="0" smtClean="0"/>
              <a:t> zátvorku, tak ju len </a:t>
            </a:r>
            <a:r>
              <a:rPr lang="sk-SK" dirty="0" smtClean="0">
                <a:solidFill>
                  <a:srgbClr val="FF0000"/>
                </a:solidFill>
              </a:rPr>
              <a:t>vložíme</a:t>
            </a:r>
            <a:r>
              <a:rPr lang="sk-SK" dirty="0" smtClean="0"/>
              <a:t> do zásobníka</a:t>
            </a:r>
          </a:p>
          <a:p>
            <a:pPr lvl="1" eaLnBrk="1" hangingPunct="1"/>
            <a:r>
              <a:rPr lang="sk-SK" dirty="0" smtClean="0"/>
              <a:t>ak čítame </a:t>
            </a:r>
            <a:r>
              <a:rPr lang="sk-SK" dirty="0" smtClean="0">
                <a:solidFill>
                  <a:srgbClr val="FF0000"/>
                </a:solidFill>
              </a:rPr>
              <a:t>uzatváraciu</a:t>
            </a:r>
            <a:r>
              <a:rPr lang="sk-SK" dirty="0" smtClean="0"/>
              <a:t> zátvorku, tak </a:t>
            </a:r>
            <a:r>
              <a:rPr lang="sk-SK" dirty="0" smtClean="0">
                <a:solidFill>
                  <a:srgbClr val="FF0000"/>
                </a:solidFill>
              </a:rPr>
              <a:t>overíme</a:t>
            </a:r>
            <a:r>
              <a:rPr lang="sk-SK" dirty="0" smtClean="0"/>
              <a:t>, či na vrchu zásobníka je príslušná otváracia zátvorka</a:t>
            </a:r>
          </a:p>
          <a:p>
            <a:pPr lvl="2" eaLnBrk="1" hangingPunct="1"/>
            <a:r>
              <a:rPr lang="sk-SK" b="1" dirty="0" smtClean="0">
                <a:solidFill>
                  <a:schemeClr val="tx2"/>
                </a:solidFill>
              </a:rPr>
              <a:t>áno</a:t>
            </a:r>
            <a:r>
              <a:rPr lang="sk-SK" dirty="0" smtClean="0">
                <a:solidFill>
                  <a:schemeClr val="tx2"/>
                </a:solidFill>
              </a:rPr>
              <a:t>:</a:t>
            </a:r>
            <a:r>
              <a:rPr lang="sk-SK" dirty="0" smtClean="0"/>
              <a:t> vyberieme zátvorku zo zásobníka</a:t>
            </a:r>
          </a:p>
          <a:p>
            <a:pPr lvl="2" eaLnBrk="1" hangingPunct="1"/>
            <a:r>
              <a:rPr lang="sk-SK" b="1" dirty="0" smtClean="0">
                <a:solidFill>
                  <a:schemeClr val="tx2"/>
                </a:solidFill>
              </a:rPr>
              <a:t>nie</a:t>
            </a:r>
            <a:r>
              <a:rPr lang="sk-SK" dirty="0" smtClean="0">
                <a:solidFill>
                  <a:schemeClr val="tx2"/>
                </a:solidFill>
              </a:rPr>
              <a:t>:</a:t>
            </a:r>
            <a:r>
              <a:rPr lang="sk-SK" dirty="0" smtClean="0"/>
              <a:t> vstup nie je správne </a:t>
            </a:r>
            <a:r>
              <a:rPr lang="sk-SK" dirty="0" err="1" smtClean="0"/>
              <a:t>ozátvorkovaný</a:t>
            </a:r>
            <a:r>
              <a:rPr lang="sk-SK" dirty="0" smtClean="0"/>
              <a:t> výraz</a:t>
            </a:r>
          </a:p>
          <a:p>
            <a:pPr lvl="1" eaLnBrk="1" hangingPunct="1"/>
            <a:r>
              <a:rPr lang="sk-SK" dirty="0" smtClean="0"/>
              <a:t>po prečítaní vstupu musí byť zásobník </a:t>
            </a:r>
            <a:r>
              <a:rPr lang="sk-SK" dirty="0" smtClean="0">
                <a:solidFill>
                  <a:srgbClr val="FF0000"/>
                </a:solidFill>
              </a:rPr>
              <a:t>prázdny</a:t>
            </a:r>
          </a:p>
        </p:txBody>
      </p:sp>
      <p:sp>
        <p:nvSpPr>
          <p:cNvPr id="6" name="Oval Callout 5"/>
          <p:cNvSpPr/>
          <p:nvPr/>
        </p:nvSpPr>
        <p:spPr bwMode="auto">
          <a:xfrm>
            <a:off x="4266908" y="5578378"/>
            <a:ext cx="3867801" cy="822305"/>
          </a:xfrm>
          <a:prstGeom prst="wedgeEllipseCallout">
            <a:avLst>
              <a:gd name="adj1" fmla="val 61465"/>
              <a:gd name="adj2" fmla="val 97566"/>
            </a:avLst>
          </a:prstGeom>
          <a:solidFill>
            <a:srgbClr val="E7FF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i="1" dirty="0" err="1" smtClean="0">
                <a:latin typeface="+mj-lt"/>
              </a:rPr>
              <a:t>Simul</a:t>
            </a:r>
            <a:r>
              <a:rPr lang="sk-SK" sz="1600" b="1" i="1" dirty="0" err="1" smtClean="0">
                <a:latin typeface="+mj-lt"/>
              </a:rPr>
              <a:t>ácia</a:t>
            </a:r>
            <a:r>
              <a:rPr lang="sk-SK" sz="1600" b="1" i="1" dirty="0" smtClean="0">
                <a:latin typeface="+mj-lt"/>
              </a:rPr>
              <a:t> a experimenty na cvičeniach</a:t>
            </a:r>
            <a:endParaRPr lang="pl-PL" sz="1600" b="1" i="1" dirty="0" smtClean="0">
              <a:latin typeface="+mj-lt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399471" y="1325435"/>
            <a:ext cx="4442605" cy="40011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({()})(()()) </a:t>
            </a:r>
            <a:r>
              <a:rPr lang="en-US" dirty="0" smtClean="0">
                <a:latin typeface="Trebuchet MS" pitchFamily="34" charset="0"/>
              </a:rPr>
              <a:t>je OK,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(()})()</a:t>
            </a:r>
            <a:r>
              <a:rPr lang="en-US" dirty="0" smtClean="0">
                <a:latin typeface="Trebuchet MS" pitchFamily="34" charset="0"/>
              </a:rPr>
              <a:t> </a:t>
            </a:r>
            <a:r>
              <a:rPr lang="en-US" dirty="0" err="1" smtClean="0">
                <a:latin typeface="Trebuchet MS" pitchFamily="34" charset="0"/>
              </a:rPr>
              <a:t>nie</a:t>
            </a:r>
            <a:endParaRPr lang="en-US" dirty="0" smtClean="0">
              <a:latin typeface="Trebuchet MS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Testovanie pre jednu sadu</a:t>
            </a:r>
            <a:endParaRPr lang="sk-SK" smtClean="0"/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sk-SK" sz="16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public</a:t>
            </a:r>
            <a:r>
              <a:rPr lang="sk-SK" sz="16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16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static</a:t>
            </a:r>
            <a:r>
              <a:rPr lang="sk-SK" sz="16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16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boolean</a:t>
            </a:r>
            <a:r>
              <a:rPr lang="sk-SK" sz="16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16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spravneOzatvorkovany</a:t>
            </a:r>
            <a:r>
              <a:rPr lang="sk-SK" sz="16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sk-SK" sz="16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String</a:t>
            </a:r>
            <a:r>
              <a:rPr lang="sk-SK" sz="16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vyraz) {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sk-SK" sz="16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sk-SK" sz="16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Stack</a:t>
            </a:r>
            <a:r>
              <a:rPr lang="sk-SK" sz="16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&lt;</a:t>
            </a:r>
            <a:r>
              <a:rPr lang="sk-SK" sz="16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Character</a:t>
            </a:r>
            <a:r>
              <a:rPr lang="sk-SK" sz="16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&gt; </a:t>
            </a:r>
            <a:r>
              <a:rPr lang="sk-SK" sz="16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zasobnik</a:t>
            </a:r>
            <a:r>
              <a:rPr lang="sk-SK" sz="16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sk-SK" sz="16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new</a:t>
            </a:r>
            <a:r>
              <a:rPr lang="sk-SK" sz="16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16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Stack</a:t>
            </a:r>
            <a:r>
              <a:rPr lang="sk-SK" sz="16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&lt;</a:t>
            </a:r>
            <a:r>
              <a:rPr lang="sk-SK" sz="16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Character</a:t>
            </a:r>
            <a:r>
              <a:rPr lang="sk-SK" sz="16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&gt;();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endParaRPr lang="sk-SK" sz="1600" dirty="0" smtClean="0">
              <a:latin typeface="Consolas" pitchFamily="49" charset="0"/>
              <a:cs typeface="Consolas" pitchFamily="49" charset="0"/>
            </a:endParaRP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sk-SK" sz="16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nn-NO" sz="16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for</a:t>
            </a:r>
            <a:r>
              <a:rPr lang="nn-NO" sz="16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(</a:t>
            </a:r>
            <a:r>
              <a:rPr lang="nn-NO" sz="16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nn-NO" sz="16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nn-NO" sz="16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i=0; i&lt;vyraz.length(); i++) {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	 </a:t>
            </a:r>
            <a:r>
              <a:rPr lang="sk-SK" sz="16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sk-SK" sz="16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char</a:t>
            </a:r>
            <a:r>
              <a:rPr lang="sk-SK" sz="16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16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znak = </a:t>
            </a:r>
            <a:r>
              <a:rPr lang="sk-SK" sz="16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vyraz.charAt</a:t>
            </a:r>
            <a:r>
              <a:rPr lang="sk-SK" sz="16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(i);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		</a:t>
            </a:r>
            <a:r>
              <a:rPr lang="sk-SK" sz="16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if</a:t>
            </a:r>
            <a:r>
              <a:rPr lang="sk-SK" sz="16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16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(znak == </a:t>
            </a:r>
            <a:r>
              <a:rPr lang="sk-SK" sz="1600" dirty="0" smtClean="0">
                <a:solidFill>
                  <a:srgbClr val="2A00FF"/>
                </a:solidFill>
                <a:latin typeface="Consolas" pitchFamily="49" charset="0"/>
                <a:cs typeface="Consolas" pitchFamily="49" charset="0"/>
              </a:rPr>
              <a:t>'('</a:t>
            </a:r>
            <a:r>
              <a:rPr lang="sk-SK" sz="16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) 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   </a:t>
            </a:r>
            <a:r>
              <a:rPr lang="sk-SK" sz="16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     </a:t>
            </a:r>
            <a:r>
              <a:rPr lang="sk-SK" sz="16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zasobnik.push</a:t>
            </a:r>
            <a:r>
              <a:rPr lang="sk-SK" sz="16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(znak);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endParaRPr lang="sk-SK" sz="1600" dirty="0" smtClean="0">
              <a:latin typeface="Consolas" pitchFamily="49" charset="0"/>
              <a:cs typeface="Consolas" pitchFamily="49" charset="0"/>
            </a:endParaRP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sk-SK" sz="16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sk-SK" sz="16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if</a:t>
            </a:r>
            <a:r>
              <a:rPr lang="sk-SK" sz="16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16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(znak == </a:t>
            </a:r>
            <a:r>
              <a:rPr lang="sk-SK" sz="1600" dirty="0" smtClean="0">
                <a:solidFill>
                  <a:srgbClr val="2A00FF"/>
                </a:solidFill>
                <a:latin typeface="Consolas" pitchFamily="49" charset="0"/>
                <a:cs typeface="Consolas" pitchFamily="49" charset="0"/>
              </a:rPr>
              <a:t>')'</a:t>
            </a:r>
            <a:r>
              <a:rPr lang="sk-SK" sz="16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) {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sk-SK" sz="16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            </a:t>
            </a:r>
            <a:r>
              <a:rPr lang="sk-SK" sz="16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if</a:t>
            </a:r>
            <a:r>
              <a:rPr lang="sk-SK" sz="16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16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sk-SK" sz="16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zasobnik.isEmpty</a:t>
            </a:r>
            <a:r>
              <a:rPr lang="sk-SK" sz="16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())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sk-SK" sz="16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   </a:t>
            </a:r>
            <a:r>
              <a:rPr lang="en-US" sz="16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         </a:t>
            </a:r>
            <a:r>
              <a:rPr lang="sk-SK" sz="16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sk-SK" sz="16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return</a:t>
            </a:r>
            <a:r>
              <a:rPr lang="sk-SK" sz="16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16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false</a:t>
            </a:r>
            <a:r>
              <a:rPr lang="sk-SK" sz="16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endParaRPr lang="sk-SK" sz="1600" dirty="0" smtClean="0">
              <a:latin typeface="Consolas" pitchFamily="49" charset="0"/>
              <a:cs typeface="Consolas" pitchFamily="49" charset="0"/>
            </a:endParaRP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       </a:t>
            </a:r>
            <a:r>
              <a:rPr lang="sk-SK" sz="16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     </a:t>
            </a:r>
            <a:r>
              <a:rPr lang="sk-SK" sz="16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if</a:t>
            </a:r>
            <a:r>
              <a:rPr lang="sk-SK" sz="16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16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sk-SK" sz="16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zasobnik.pop</a:t>
            </a:r>
            <a:r>
              <a:rPr lang="sk-SK" sz="16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() != </a:t>
            </a:r>
            <a:r>
              <a:rPr lang="sk-SK" sz="1600" dirty="0" smtClean="0">
                <a:solidFill>
                  <a:srgbClr val="2A00FF"/>
                </a:solidFill>
                <a:latin typeface="Consolas" pitchFamily="49" charset="0"/>
                <a:cs typeface="Consolas" pitchFamily="49" charset="0"/>
              </a:rPr>
              <a:t>'('</a:t>
            </a:r>
            <a:r>
              <a:rPr lang="sk-SK" sz="16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)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         </a:t>
            </a:r>
            <a:r>
              <a:rPr lang="sk-SK" sz="16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       </a:t>
            </a:r>
            <a:r>
              <a:rPr lang="sk-SK" sz="16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return</a:t>
            </a:r>
            <a:r>
              <a:rPr lang="sk-SK" sz="16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16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false</a:t>
            </a:r>
            <a:r>
              <a:rPr lang="sk-SK" sz="16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sk-SK" sz="16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      }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sk-SK" sz="16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  }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endParaRPr lang="sk-SK" sz="1600" dirty="0" smtClean="0">
              <a:latin typeface="Consolas" pitchFamily="49" charset="0"/>
              <a:cs typeface="Consolas" pitchFamily="49" charset="0"/>
            </a:endParaRP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sk-SK" sz="16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sk-SK" sz="16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return</a:t>
            </a:r>
            <a:r>
              <a:rPr lang="sk-SK" sz="16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16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zasobnik.isEmpty</a:t>
            </a:r>
            <a:r>
              <a:rPr lang="sk-SK" sz="16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sk-SK" sz="16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}</a:t>
            </a:r>
            <a:endParaRPr lang="sk-SK" sz="1600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H="1">
            <a:off x="4408097" y="3042248"/>
            <a:ext cx="1017915" cy="1107058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322498" y="2642398"/>
            <a:ext cx="3485073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 smtClean="0">
                <a:latin typeface="Trebuchet MS" pitchFamily="34" charset="0"/>
              </a:rPr>
              <a:t>Ak na vrchu zásobníka nie je otváracia zátvorka, tak končíme.</a:t>
            </a:r>
            <a:endParaRPr lang="cs-CZ" dirty="0">
              <a:latin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Rady v reálnom svete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152" y="2027436"/>
            <a:ext cx="8574505" cy="3458964"/>
          </a:xfrm>
        </p:spPr>
        <p:txBody>
          <a:bodyPr/>
          <a:lstStyle/>
          <a:p>
            <a:r>
              <a:rPr lang="sk-SK" dirty="0" smtClean="0"/>
              <a:t>Cieľ radu:</a:t>
            </a:r>
          </a:p>
          <a:p>
            <a:pPr lvl="1"/>
            <a:r>
              <a:rPr lang="sk-SK" dirty="0" smtClean="0"/>
              <a:t>spravodlivo čakať na niečo</a:t>
            </a:r>
          </a:p>
          <a:p>
            <a:r>
              <a:rPr lang="sk-SK" dirty="0" smtClean="0"/>
              <a:t>Základné operácia štruktúry rad:</a:t>
            </a:r>
          </a:p>
          <a:p>
            <a:pPr lvl="1"/>
            <a:r>
              <a:rPr lang="sk-SK" dirty="0" smtClean="0"/>
              <a:t>postaviť sa </a:t>
            </a:r>
            <a:r>
              <a:rPr lang="sk-SK" b="1" dirty="0" smtClean="0">
                <a:solidFill>
                  <a:srgbClr val="FF0000"/>
                </a:solidFill>
              </a:rPr>
              <a:t>na koniec </a:t>
            </a:r>
            <a:r>
              <a:rPr lang="sk-SK" dirty="0" smtClean="0"/>
              <a:t>radu</a:t>
            </a:r>
          </a:p>
          <a:p>
            <a:pPr lvl="1"/>
            <a:r>
              <a:rPr lang="sk-SK" dirty="0" smtClean="0"/>
              <a:t>ako </a:t>
            </a:r>
            <a:r>
              <a:rPr lang="sk-SK" b="1" dirty="0" smtClean="0">
                <a:solidFill>
                  <a:srgbClr val="FF0000"/>
                </a:solidFill>
              </a:rPr>
              <a:t>prvý</a:t>
            </a:r>
            <a:r>
              <a:rPr lang="sk-SK" dirty="0" smtClean="0"/>
              <a:t> v rade byť „</a:t>
            </a:r>
            <a:r>
              <a:rPr lang="sk-SK" b="1" dirty="0" smtClean="0">
                <a:solidFill>
                  <a:srgbClr val="FF0000"/>
                </a:solidFill>
              </a:rPr>
              <a:t>vybraný</a:t>
            </a:r>
            <a:r>
              <a:rPr lang="sk-SK" dirty="0" smtClean="0"/>
              <a:t>“</a:t>
            </a:r>
          </a:p>
          <a:p>
            <a:r>
              <a:rPr lang="sk-SK" dirty="0" smtClean="0"/>
              <a:t>Štruktúra </a:t>
            </a:r>
            <a:r>
              <a:rPr lang="sk-SK" b="1" dirty="0" smtClean="0">
                <a:solidFill>
                  <a:srgbClr val="FF0000"/>
                </a:solidFill>
              </a:rPr>
              <a:t>FIFO</a:t>
            </a:r>
            <a:r>
              <a:rPr lang="sk-SK" dirty="0" smtClean="0"/>
              <a:t> – </a:t>
            </a:r>
            <a:r>
              <a:rPr lang="sk-SK" dirty="0" err="1" smtClean="0"/>
              <a:t>first</a:t>
            </a:r>
            <a:r>
              <a:rPr lang="sk-SK" dirty="0" smtClean="0"/>
              <a:t> in </a:t>
            </a:r>
            <a:r>
              <a:rPr lang="sk-SK" dirty="0" err="1" smtClean="0"/>
              <a:t>first</a:t>
            </a:r>
            <a:r>
              <a:rPr lang="sk-SK" dirty="0" smtClean="0"/>
              <a:t> </a:t>
            </a:r>
            <a:r>
              <a:rPr lang="sk-SK" dirty="0" err="1" smtClean="0"/>
              <a:t>out</a:t>
            </a:r>
            <a:endParaRPr lang="sk-SK" dirty="0" smtClean="0"/>
          </a:p>
          <a:p>
            <a:endParaRPr lang="sk-SK" dirty="0"/>
          </a:p>
        </p:txBody>
      </p:sp>
      <p:pic>
        <p:nvPicPr>
          <p:cNvPr id="4" name="Picture 2" descr="http://www.ac-nancy-metz.fr/enseign/anglais/Henry/bus-queue.jpg"/>
          <p:cNvPicPr>
            <a:picLocks noChangeAspect="1" noChangeArrowheads="1"/>
          </p:cNvPicPr>
          <p:nvPr/>
        </p:nvPicPr>
        <p:blipFill>
          <a:blip r:embed="rId2" cstate="print"/>
          <a:srcRect l="8122" r="10651"/>
          <a:stretch>
            <a:fillRect/>
          </a:stretch>
        </p:blipFill>
        <p:spPr bwMode="auto">
          <a:xfrm>
            <a:off x="6143625" y="1357313"/>
            <a:ext cx="2714625" cy="324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Rady v Jave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305404" y="1354576"/>
            <a:ext cx="8574505" cy="4649409"/>
          </a:xfrm>
        </p:spPr>
        <p:txBody>
          <a:bodyPr/>
          <a:lstStyle/>
          <a:p>
            <a:pPr eaLnBrk="1" hangingPunct="1"/>
            <a:r>
              <a:rPr lang="sk-SK" dirty="0" smtClean="0"/>
              <a:t>Rady v Jave sú implementované triedami, ktoré implementujú rozhranie </a:t>
            </a:r>
            <a:r>
              <a:rPr lang="sk-SK" b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Queue</a:t>
            </a:r>
            <a:r>
              <a:rPr lang="en-US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&lt;E&gt;</a:t>
            </a:r>
          </a:p>
          <a:p>
            <a:pPr eaLnBrk="1" hangingPunct="1"/>
            <a:r>
              <a:rPr lang="sk-SK" dirty="0" smtClean="0"/>
              <a:t>Základné metódy </a:t>
            </a:r>
            <a:r>
              <a:rPr lang="sk-SK" dirty="0" err="1" smtClean="0"/>
              <a:t>rozhrani</a:t>
            </a:r>
            <a:r>
              <a:rPr lang="en-US" dirty="0" smtClean="0"/>
              <a:t>a</a:t>
            </a:r>
            <a:r>
              <a:rPr lang="sk-SK" dirty="0" smtClean="0"/>
              <a:t> </a:t>
            </a:r>
            <a:r>
              <a:rPr lang="sk-SK" b="1" dirty="0" err="1" smtClean="0">
                <a:latin typeface="Consolas" pitchFamily="49" charset="0"/>
                <a:cs typeface="Consolas" pitchFamily="49" charset="0"/>
              </a:rPr>
              <a:t>Queue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&lt;E&gt;</a:t>
            </a:r>
            <a:r>
              <a:rPr lang="en-US" dirty="0" smtClean="0"/>
              <a:t>:</a:t>
            </a:r>
          </a:p>
          <a:p>
            <a:pPr lvl="1" eaLnBrk="1" hangingPunct="1"/>
            <a:r>
              <a:rPr lang="sk-SK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boolean</a:t>
            </a:r>
            <a:r>
              <a:rPr lang="sk-SK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offer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E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item)-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/>
              <a:t>vlo</a:t>
            </a:r>
            <a:r>
              <a:rPr lang="sk-SK" dirty="0" err="1" smtClean="0"/>
              <a:t>ží</a:t>
            </a:r>
            <a:r>
              <a:rPr lang="sk-SK" dirty="0" smtClean="0"/>
              <a:t> objekt na koniec radu a vráti, či sa objekt podarilo vložiť</a:t>
            </a:r>
          </a:p>
          <a:p>
            <a:pPr lvl="1" eaLnBrk="1" hangingPunct="1"/>
            <a:r>
              <a:rPr lang="sk-SK" b="1" dirty="0" smtClean="0">
                <a:solidFill>
                  <a:srgbClr val="002060"/>
                </a:solidFill>
                <a:latin typeface="Consolas" pitchFamily="49" charset="0"/>
                <a:cs typeface="Consolas" pitchFamily="49" charset="0"/>
              </a:rPr>
              <a:t>E</a:t>
            </a:r>
            <a:r>
              <a:rPr lang="sk-SK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po</a:t>
            </a:r>
            <a:r>
              <a:rPr lang="en-US" b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l</a:t>
            </a:r>
            <a:r>
              <a:rPr lang="sk-SK" b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l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()-</a:t>
            </a:r>
            <a:r>
              <a:rPr lang="sk-SK" dirty="0" smtClean="0"/>
              <a:t> vráti prvý objekt v rade, </a:t>
            </a:r>
            <a:r>
              <a:rPr lang="sk-SK" i="1" dirty="0" err="1" smtClean="0"/>
              <a:t>null</a:t>
            </a:r>
            <a:r>
              <a:rPr lang="sk-SK" dirty="0" smtClean="0"/>
              <a:t> ak v rade nie je žiaden objekt</a:t>
            </a:r>
          </a:p>
          <a:p>
            <a:pPr lvl="1" eaLnBrk="1" hangingPunct="1"/>
            <a:r>
              <a:rPr lang="sk-SK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boolean</a:t>
            </a:r>
            <a:r>
              <a:rPr lang="sk-SK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b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isEmpty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()-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sk-SK" dirty="0" smtClean="0"/>
              <a:t>vráti, či je rad prázdny</a:t>
            </a:r>
          </a:p>
          <a:p>
            <a:pPr eaLnBrk="1" hangingPunct="1"/>
            <a:r>
              <a:rPr lang="sk-SK" dirty="0" err="1" smtClean="0"/>
              <a:t>Implementáci</a:t>
            </a:r>
            <a:r>
              <a:rPr lang="en-US" dirty="0" smtClean="0"/>
              <a:t>a</a:t>
            </a:r>
            <a:r>
              <a:rPr lang="sk-SK" dirty="0" smtClean="0"/>
              <a:t> </a:t>
            </a:r>
            <a:r>
              <a:rPr lang="sk-SK" dirty="0" err="1" smtClean="0">
                <a:latin typeface="Consolas" pitchFamily="49" charset="0"/>
                <a:cs typeface="Consolas" pitchFamily="49" charset="0"/>
              </a:rPr>
              <a:t>Queue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&lt;E&gt;: </a:t>
            </a:r>
            <a:r>
              <a:rPr lang="en-US" b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LinkedList</a:t>
            </a:r>
            <a:r>
              <a:rPr lang="en-US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&lt;E&gt;</a:t>
            </a:r>
            <a:endParaRPr lang="sk-SK" b="1" dirty="0" smtClean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Ako nájsť cestu v bludisku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778" y="1552970"/>
            <a:ext cx="8574505" cy="5300326"/>
          </a:xfrm>
        </p:spPr>
        <p:txBody>
          <a:bodyPr/>
          <a:lstStyle/>
          <a:p>
            <a:pPr eaLnBrk="1" hangingPunct="1">
              <a:defRPr/>
            </a:pPr>
            <a:r>
              <a:rPr lang="sk-SK" dirty="0" smtClean="0"/>
              <a:t>Bludisko:</a:t>
            </a:r>
          </a:p>
          <a:p>
            <a:pPr lvl="1" eaLnBrk="1" hangingPunct="1">
              <a:defRPr/>
            </a:pPr>
            <a:r>
              <a:rPr lang="sk-SK" dirty="0" smtClean="0"/>
              <a:t>mriežkový labyrint s políčkami</a:t>
            </a:r>
          </a:p>
          <a:p>
            <a:pPr lvl="1" eaLnBrk="1" hangingPunct="1">
              <a:defRPr/>
            </a:pPr>
            <a:r>
              <a:rPr lang="sk-SK" dirty="0" smtClean="0"/>
              <a:t>niektoré políčka sú voľné, niektoré sú </a:t>
            </a:r>
            <a:r>
              <a:rPr lang="sk-SK" dirty="0" smtClean="0">
                <a:solidFill>
                  <a:schemeClr val="bg2">
                    <a:lumMod val="75000"/>
                  </a:schemeClr>
                </a:solidFill>
              </a:rPr>
              <a:t>obsadené</a:t>
            </a:r>
            <a:endParaRPr lang="en-US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1" eaLnBrk="1" hangingPunct="1">
              <a:defRPr/>
            </a:pPr>
            <a:r>
              <a:rPr lang="sk-SK" dirty="0" smtClean="0">
                <a:solidFill>
                  <a:srgbClr val="00B0F0"/>
                </a:solidFill>
              </a:rPr>
              <a:t>štartové</a:t>
            </a:r>
            <a:r>
              <a:rPr lang="sk-SK" dirty="0" smtClean="0"/>
              <a:t> a </a:t>
            </a:r>
            <a:r>
              <a:rPr lang="sk-SK" dirty="0" smtClean="0">
                <a:solidFill>
                  <a:srgbClr val="FF0000"/>
                </a:solidFill>
              </a:rPr>
              <a:t>cieľové</a:t>
            </a:r>
            <a:r>
              <a:rPr lang="sk-SK" dirty="0" smtClean="0"/>
              <a:t> políčko</a:t>
            </a:r>
          </a:p>
          <a:p>
            <a:pPr lvl="1" eaLnBrk="1" hangingPunct="1">
              <a:defRPr/>
            </a:pPr>
            <a:r>
              <a:rPr lang="sk-SK" dirty="0" smtClean="0"/>
              <a:t>v jednom kroku sa vieme</a:t>
            </a:r>
          </a:p>
          <a:p>
            <a:pPr lvl="1" eaLnBrk="1" hangingPunct="1">
              <a:buFont typeface="Times New Roman" pitchFamily="16" charset="0"/>
              <a:buNone/>
              <a:defRPr/>
            </a:pPr>
            <a:r>
              <a:rPr lang="sk-SK" dirty="0" smtClean="0"/>
              <a:t>	posunúť v jednom zo 4 smerov </a:t>
            </a:r>
          </a:p>
          <a:p>
            <a:pPr lvl="1" eaLnBrk="1" hangingPunct="1">
              <a:buFont typeface="Times New Roman" pitchFamily="16" charset="0"/>
              <a:buNone/>
              <a:defRPr/>
            </a:pPr>
            <a:r>
              <a:rPr lang="sk-SK" dirty="0" smtClean="0"/>
              <a:t> 	</a:t>
            </a:r>
            <a:r>
              <a:rPr lang="en-US" dirty="0" smtClean="0"/>
              <a:t>(v</a:t>
            </a:r>
            <a:r>
              <a:rPr lang="sk-SK" dirty="0" smtClean="0"/>
              <a:t>ľavo, vpravo, hore, dole</a:t>
            </a:r>
            <a:r>
              <a:rPr lang="en-US" dirty="0" smtClean="0"/>
              <a:t>)</a:t>
            </a:r>
          </a:p>
          <a:p>
            <a:pPr lvl="1" eaLnBrk="1" hangingPunct="1">
              <a:defRPr/>
            </a:pPr>
            <a:r>
              <a:rPr lang="sk-SK" dirty="0" smtClean="0"/>
              <a:t>a</a:t>
            </a:r>
            <a:r>
              <a:rPr lang="en-US" dirty="0" smtClean="0"/>
              <a:t>k</a:t>
            </a:r>
            <a:r>
              <a:rPr lang="sk-SK" dirty="0" smtClean="0"/>
              <a:t>o sa </a:t>
            </a:r>
            <a:r>
              <a:rPr lang="sk-SK" dirty="0" smtClean="0">
                <a:solidFill>
                  <a:srgbClr val="FF0000"/>
                </a:solidFill>
              </a:rPr>
              <a:t>čo najrýchlejšie </a:t>
            </a:r>
            <a:r>
              <a:rPr lang="sk-SK" dirty="0" smtClean="0"/>
              <a:t>dostať</a:t>
            </a:r>
          </a:p>
          <a:p>
            <a:pPr lvl="1" eaLnBrk="1" hangingPunct="1">
              <a:buFont typeface="Times New Roman" pitchFamily="16" charset="0"/>
              <a:buNone/>
              <a:defRPr/>
            </a:pPr>
            <a:r>
              <a:rPr lang="sk-SK" dirty="0" smtClean="0"/>
              <a:t>	zo štartu do cieľa </a:t>
            </a:r>
            <a:r>
              <a:rPr lang="en-US" dirty="0" smtClean="0"/>
              <a:t>?</a:t>
            </a:r>
          </a:p>
          <a:p>
            <a:pPr lvl="1" algn="ctr" eaLnBrk="1" hangingPunct="1">
              <a:buFont typeface="Times New Roman" pitchFamily="16" charset="0"/>
              <a:buNone/>
              <a:defRPr/>
            </a:pPr>
            <a:endParaRPr lang="en-US" dirty="0" smtClean="0"/>
          </a:p>
          <a:p>
            <a:pPr lvl="1" algn="ctr" eaLnBrk="1" hangingPunct="1">
              <a:buFont typeface="Times New Roman" pitchFamily="16" charset="0"/>
              <a:buNone/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 lvl="1" algn="ctr" eaLnBrk="1" hangingPunct="1">
              <a:buFont typeface="Times New Roman" pitchFamily="16" charset="0"/>
              <a:buNone/>
              <a:defRPr/>
            </a:pPr>
            <a:endParaRPr lang="sk-SK" dirty="0">
              <a:solidFill>
                <a:srgbClr val="FF0000"/>
              </a:solidFill>
            </a:endParaRP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/>
        </p:nvGraphicFramePr>
        <p:xfrm>
          <a:off x="5786438" y="3286125"/>
          <a:ext cx="3028944" cy="2926080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378618"/>
                <a:gridCol w="378618"/>
                <a:gridCol w="378618"/>
                <a:gridCol w="378618"/>
                <a:gridCol w="378618"/>
                <a:gridCol w="378618"/>
                <a:gridCol w="378618"/>
                <a:gridCol w="378618"/>
              </a:tblGrid>
              <a:tr h="362943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943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943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943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943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362943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943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943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5927" name="Oval 6"/>
          <p:cNvSpPr>
            <a:spLocks noChangeArrowheads="1"/>
          </p:cNvSpPr>
          <p:nvPr/>
        </p:nvSpPr>
        <p:spPr bwMode="auto">
          <a:xfrm>
            <a:off x="8107363" y="5529263"/>
            <a:ext cx="285750" cy="285750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5928" name="Oval 7"/>
          <p:cNvSpPr>
            <a:spLocks noChangeArrowheads="1"/>
          </p:cNvSpPr>
          <p:nvPr/>
        </p:nvSpPr>
        <p:spPr bwMode="auto">
          <a:xfrm>
            <a:off x="6591300" y="5162550"/>
            <a:ext cx="285750" cy="285750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pic>
        <p:nvPicPr>
          <p:cNvPr id="35929" name="Picture 4" descr="http://www.starmedia.cz/files/reklama/labyrint.jpg"/>
          <p:cNvPicPr>
            <a:picLocks noChangeAspect="1" noChangeArrowheads="1"/>
          </p:cNvPicPr>
          <p:nvPr/>
        </p:nvPicPr>
        <p:blipFill>
          <a:blip r:embed="rId2" cstate="print"/>
          <a:srcRect l="3505" t="7550" r="1868" b="9395"/>
          <a:stretch>
            <a:fillRect/>
          </a:stretch>
        </p:blipFill>
        <p:spPr bwMode="auto">
          <a:xfrm>
            <a:off x="6458760" y="1210663"/>
            <a:ext cx="2103437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Úvahy o hľadaní cesty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Namiesto zdanlivo jednoduchšej úlohy riešme zložitejšiu a </a:t>
            </a:r>
            <a:r>
              <a:rPr lang="sk-SK" b="1" dirty="0" smtClean="0"/>
              <a:t>všeobecnejšiu úlohu</a:t>
            </a:r>
            <a:r>
              <a:rPr lang="sk-SK" dirty="0" smtClean="0"/>
              <a:t>:</a:t>
            </a:r>
          </a:p>
          <a:p>
            <a:pPr lvl="1" eaLnBrk="1" hangingPunct="1"/>
            <a:r>
              <a:rPr lang="sk-SK" dirty="0" smtClean="0"/>
              <a:t>Pre každé políčko vypočítajme, ako je vzdialené od štartovacieho políčka ...</a:t>
            </a:r>
          </a:p>
          <a:p>
            <a:pPr eaLnBrk="1" hangingPunct="1"/>
            <a:r>
              <a:rPr lang="sk-SK" b="1" dirty="0" smtClean="0"/>
              <a:t>Zjavné fakty:</a:t>
            </a:r>
          </a:p>
          <a:p>
            <a:pPr lvl="1" eaLnBrk="1" hangingPunct="1"/>
            <a:r>
              <a:rPr lang="sk-SK" dirty="0" smtClean="0"/>
              <a:t>štartovacie políčko je vzdialené 0 od štartovacieho políčka</a:t>
            </a:r>
          </a:p>
          <a:p>
            <a:pPr lvl="1" eaLnBrk="1" hangingPunct="1"/>
            <a:r>
              <a:rPr lang="sk-SK" dirty="0" smtClean="0"/>
              <a:t>ak je políčko vo vzdialenosti </a:t>
            </a:r>
            <a:r>
              <a:rPr lang="sk-SK" b="1" dirty="0" smtClean="0"/>
              <a:t>d</a:t>
            </a:r>
            <a:r>
              <a:rPr lang="sk-SK" dirty="0" smtClean="0"/>
              <a:t> od štartu, potom niektorý jeho sused bude vo vzdialenosti </a:t>
            </a:r>
            <a:r>
              <a:rPr lang="sk-SK" b="1" dirty="0" smtClean="0"/>
              <a:t>d</a:t>
            </a:r>
            <a:r>
              <a:rPr lang="en-US" b="1" dirty="0" smtClean="0"/>
              <a:t>-1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sk-SK" dirty="0" smtClean="0"/>
              <a:t>štartu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</a:t>
            </a:r>
            <a:r>
              <a:rPr lang="sk-SK" smtClean="0"/>
              <a:t>čítanie vzdialenosti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28613" y="1525588"/>
          <a:ext cx="5600712" cy="4689496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700089"/>
                <a:gridCol w="700089"/>
                <a:gridCol w="700089"/>
                <a:gridCol w="700089"/>
                <a:gridCol w="700089"/>
                <a:gridCol w="700089"/>
                <a:gridCol w="700089"/>
                <a:gridCol w="700089"/>
              </a:tblGrid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7974" name="Oval 4"/>
          <p:cNvSpPr>
            <a:spLocks noChangeArrowheads="1"/>
          </p:cNvSpPr>
          <p:nvPr/>
        </p:nvSpPr>
        <p:spPr bwMode="auto">
          <a:xfrm>
            <a:off x="4660900" y="5135563"/>
            <a:ext cx="428625" cy="428625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7975" name="Oval 5"/>
          <p:cNvSpPr>
            <a:spLocks noChangeArrowheads="1"/>
          </p:cNvSpPr>
          <p:nvPr/>
        </p:nvSpPr>
        <p:spPr bwMode="auto">
          <a:xfrm>
            <a:off x="1852613" y="4545013"/>
            <a:ext cx="428625" cy="428625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8" name="TextBox 7"/>
          <p:cNvSpPr txBox="1"/>
          <p:nvPr/>
        </p:nvSpPr>
        <p:spPr>
          <a:xfrm>
            <a:off x="6215063" y="1571625"/>
            <a:ext cx="2643187" cy="18335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spcBef>
                <a:spcPts val="700"/>
              </a:spcBef>
              <a:spcAft>
                <a:spcPts val="700"/>
              </a:spcAft>
              <a:buClr>
                <a:srgbClr val="000000"/>
              </a:buClr>
              <a:buSzPct val="100000"/>
              <a:defRPr/>
            </a:pPr>
            <a:r>
              <a:rPr lang="sk-SK" sz="2000" kern="0" dirty="0" smtClean="0">
                <a:solidFill>
                  <a:srgbClr val="000066"/>
                </a:solidFill>
                <a:latin typeface="Trebuchet MS"/>
                <a:ea typeface="MS Gothic"/>
              </a:rPr>
              <a:t>	Štart</a:t>
            </a:r>
            <a:r>
              <a:rPr lang="sk-SK" sz="2000" kern="0" dirty="0">
                <a:solidFill>
                  <a:srgbClr val="000066"/>
                </a:solidFill>
                <a:latin typeface="Trebuchet MS"/>
                <a:ea typeface="MS Gothic"/>
              </a:rPr>
              <a:t>:</a:t>
            </a:r>
          </a:p>
          <a:p>
            <a:pPr marL="342900" indent="-342900">
              <a:spcBef>
                <a:spcPts val="700"/>
              </a:spcBef>
              <a:spcAft>
                <a:spcPts val="70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endParaRPr lang="sk-SK" sz="2000" kern="0" dirty="0">
              <a:solidFill>
                <a:srgbClr val="000066"/>
              </a:solidFill>
              <a:latin typeface="Trebuchet MS"/>
              <a:ea typeface="MS Gothic"/>
            </a:endParaRPr>
          </a:p>
          <a:p>
            <a:pPr marL="342900" indent="-342900">
              <a:spcBef>
                <a:spcPts val="700"/>
              </a:spcBef>
              <a:spcAft>
                <a:spcPts val="700"/>
              </a:spcAft>
              <a:buClr>
                <a:srgbClr val="000000"/>
              </a:buClr>
              <a:buSzPct val="100000"/>
              <a:defRPr/>
            </a:pPr>
            <a:r>
              <a:rPr lang="sk-SK" sz="2000" kern="0" dirty="0" smtClean="0">
                <a:solidFill>
                  <a:srgbClr val="000066"/>
                </a:solidFill>
                <a:latin typeface="Trebuchet MS"/>
                <a:ea typeface="MS Gothic"/>
              </a:rPr>
              <a:t>	Cieľ</a:t>
            </a:r>
            <a:r>
              <a:rPr lang="sk-SK" sz="2000" kern="0" dirty="0">
                <a:solidFill>
                  <a:srgbClr val="000066"/>
                </a:solidFill>
                <a:latin typeface="Trebuchet MS"/>
                <a:ea typeface="MS Gothic"/>
              </a:rPr>
              <a:t>:</a:t>
            </a:r>
            <a:endParaRPr lang="en-US" sz="2000" kern="0" dirty="0">
              <a:solidFill>
                <a:srgbClr val="000066"/>
              </a:solidFill>
              <a:latin typeface="Trebuchet MS"/>
              <a:ea typeface="MS Gothic"/>
            </a:endParaRPr>
          </a:p>
          <a:p>
            <a:pPr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endParaRPr lang="sk-SK" dirty="0">
              <a:solidFill>
                <a:srgbClr val="002060"/>
              </a:solidFill>
              <a:latin typeface="+mn-lt"/>
              <a:ea typeface="MS Gothic" charset="-128"/>
            </a:endParaRPr>
          </a:p>
        </p:txBody>
      </p:sp>
      <p:sp>
        <p:nvSpPr>
          <p:cNvPr id="37977" name="Oval 6"/>
          <p:cNvSpPr>
            <a:spLocks noChangeArrowheads="1"/>
          </p:cNvSpPr>
          <p:nvPr/>
        </p:nvSpPr>
        <p:spPr bwMode="auto">
          <a:xfrm>
            <a:off x="7500938" y="1571625"/>
            <a:ext cx="428625" cy="428625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7978" name="Oval 8"/>
          <p:cNvSpPr>
            <a:spLocks noChangeArrowheads="1"/>
          </p:cNvSpPr>
          <p:nvPr/>
        </p:nvSpPr>
        <p:spPr bwMode="auto">
          <a:xfrm>
            <a:off x="7500938" y="2500313"/>
            <a:ext cx="428625" cy="428625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</a:t>
            </a:r>
            <a:r>
              <a:rPr lang="sk-SK" smtClean="0"/>
              <a:t>čítanie vzdialenosti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28613" y="1525588"/>
          <a:ext cx="5600712" cy="4689496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700089"/>
                <a:gridCol w="700089"/>
                <a:gridCol w="700089"/>
                <a:gridCol w="700089"/>
                <a:gridCol w="700089"/>
                <a:gridCol w="700089"/>
                <a:gridCol w="700089"/>
                <a:gridCol w="700089"/>
              </a:tblGrid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8998" name="Oval 4"/>
          <p:cNvSpPr>
            <a:spLocks noChangeArrowheads="1"/>
          </p:cNvSpPr>
          <p:nvPr/>
        </p:nvSpPr>
        <p:spPr bwMode="auto">
          <a:xfrm>
            <a:off x="4660900" y="5135563"/>
            <a:ext cx="428625" cy="428625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8999" name="Oval 5"/>
          <p:cNvSpPr>
            <a:spLocks noChangeArrowheads="1"/>
          </p:cNvSpPr>
          <p:nvPr/>
        </p:nvSpPr>
        <p:spPr bwMode="auto">
          <a:xfrm>
            <a:off x="1852613" y="4545013"/>
            <a:ext cx="428625" cy="428625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8" name="TextBox 7"/>
          <p:cNvSpPr txBox="1"/>
          <p:nvPr/>
        </p:nvSpPr>
        <p:spPr>
          <a:xfrm>
            <a:off x="6215063" y="1571625"/>
            <a:ext cx="2643187" cy="17827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spcBef>
                <a:spcPts val="700"/>
              </a:spcBef>
              <a:spcAft>
                <a:spcPts val="700"/>
              </a:spcAft>
              <a:buClr>
                <a:srgbClr val="000000"/>
              </a:buClr>
              <a:buSzPct val="100000"/>
              <a:defRPr/>
            </a:pPr>
            <a:r>
              <a:rPr lang="sk-SK" sz="2000" kern="0" dirty="0" smtClean="0">
                <a:solidFill>
                  <a:srgbClr val="000066"/>
                </a:solidFill>
                <a:latin typeface="Trebuchet MS"/>
                <a:ea typeface="MS Gothic"/>
              </a:rPr>
              <a:t>	Všetkým </a:t>
            </a:r>
            <a:r>
              <a:rPr lang="sk-SK" sz="2000" kern="0" dirty="0">
                <a:solidFill>
                  <a:srgbClr val="000066"/>
                </a:solidFill>
                <a:latin typeface="Trebuchet MS"/>
                <a:ea typeface="MS Gothic"/>
              </a:rPr>
              <a:t>susedom</a:t>
            </a:r>
            <a:r>
              <a:rPr lang="en-US" sz="2000" kern="0" dirty="0">
                <a:solidFill>
                  <a:srgbClr val="000066"/>
                </a:solidFill>
                <a:latin typeface="Trebuchet MS"/>
                <a:ea typeface="MS Gothic"/>
              </a:rPr>
              <a:t> </a:t>
            </a:r>
            <a:r>
              <a:rPr lang="sk-SK" sz="2000" kern="0" dirty="0">
                <a:solidFill>
                  <a:srgbClr val="000066"/>
                </a:solidFill>
                <a:latin typeface="Trebuchet MS"/>
                <a:ea typeface="MS Gothic"/>
              </a:rPr>
              <a:t>štartovacieho políčka nastavíme vzdialenosť </a:t>
            </a:r>
            <a:r>
              <a:rPr lang="en-US" sz="2000" kern="0" dirty="0">
                <a:solidFill>
                  <a:srgbClr val="000066"/>
                </a:solidFill>
                <a:latin typeface="Trebuchet MS"/>
                <a:ea typeface="MS Gothic"/>
              </a:rPr>
              <a:t>1</a:t>
            </a:r>
          </a:p>
          <a:p>
            <a:pPr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endParaRPr lang="sk-SK" dirty="0">
              <a:solidFill>
                <a:srgbClr val="002060"/>
              </a:solidFill>
              <a:latin typeface="+mn-lt"/>
              <a:ea typeface="MS Gothic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</a:t>
            </a:r>
            <a:r>
              <a:rPr lang="sk-SK" smtClean="0"/>
              <a:t>čítanie vzdialenosti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28613" y="1525588"/>
          <a:ext cx="5600712" cy="4689496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700089"/>
                <a:gridCol w="700089"/>
                <a:gridCol w="700089"/>
                <a:gridCol w="700089"/>
                <a:gridCol w="700089"/>
                <a:gridCol w="700089"/>
                <a:gridCol w="700089"/>
                <a:gridCol w="700089"/>
              </a:tblGrid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0022" name="Oval 4"/>
          <p:cNvSpPr>
            <a:spLocks noChangeArrowheads="1"/>
          </p:cNvSpPr>
          <p:nvPr/>
        </p:nvSpPr>
        <p:spPr bwMode="auto">
          <a:xfrm>
            <a:off x="4660900" y="5135563"/>
            <a:ext cx="428625" cy="428625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40023" name="Oval 5"/>
          <p:cNvSpPr>
            <a:spLocks noChangeArrowheads="1"/>
          </p:cNvSpPr>
          <p:nvPr/>
        </p:nvSpPr>
        <p:spPr bwMode="auto">
          <a:xfrm>
            <a:off x="1852613" y="4545013"/>
            <a:ext cx="428625" cy="428625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8" name="TextBox 7"/>
          <p:cNvSpPr txBox="1"/>
          <p:nvPr/>
        </p:nvSpPr>
        <p:spPr>
          <a:xfrm>
            <a:off x="6215063" y="1571625"/>
            <a:ext cx="2643187" cy="23987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spcBef>
                <a:spcPts val="700"/>
              </a:spcBef>
              <a:spcAft>
                <a:spcPts val="700"/>
              </a:spcAft>
              <a:buClr>
                <a:srgbClr val="000000"/>
              </a:buClr>
              <a:buSzPct val="100000"/>
              <a:defRPr/>
            </a:pPr>
            <a:r>
              <a:rPr lang="sk-SK" sz="2000" kern="0" dirty="0" smtClean="0">
                <a:solidFill>
                  <a:srgbClr val="000066"/>
                </a:solidFill>
                <a:latin typeface="Trebuchet MS"/>
                <a:ea typeface="MS Gothic"/>
              </a:rPr>
              <a:t>	Všetkým </a:t>
            </a:r>
            <a:r>
              <a:rPr lang="sk-SK" sz="2000" kern="0" dirty="0">
                <a:solidFill>
                  <a:srgbClr val="000066"/>
                </a:solidFill>
                <a:latin typeface="Trebuchet MS"/>
                <a:ea typeface="MS Gothic"/>
              </a:rPr>
              <a:t>susedom</a:t>
            </a:r>
            <a:r>
              <a:rPr lang="en-US" sz="2000" kern="0" dirty="0">
                <a:solidFill>
                  <a:srgbClr val="000066"/>
                </a:solidFill>
                <a:latin typeface="Trebuchet MS"/>
                <a:ea typeface="MS Gothic"/>
              </a:rPr>
              <a:t> </a:t>
            </a:r>
            <a:r>
              <a:rPr lang="en-US" sz="2000" kern="0" dirty="0" err="1">
                <a:solidFill>
                  <a:srgbClr val="000066"/>
                </a:solidFill>
                <a:latin typeface="Trebuchet MS"/>
                <a:ea typeface="MS Gothic"/>
              </a:rPr>
              <a:t>pol</a:t>
            </a:r>
            <a:r>
              <a:rPr lang="sk-SK" sz="2000" kern="0" dirty="0" err="1">
                <a:solidFill>
                  <a:srgbClr val="000066"/>
                </a:solidFill>
                <a:latin typeface="Trebuchet MS"/>
                <a:ea typeface="MS Gothic"/>
              </a:rPr>
              <a:t>íčok</a:t>
            </a:r>
            <a:r>
              <a:rPr lang="sk-SK" sz="2000" kern="0" dirty="0">
                <a:solidFill>
                  <a:srgbClr val="000066"/>
                </a:solidFill>
                <a:latin typeface="Trebuchet MS"/>
                <a:ea typeface="MS Gothic"/>
              </a:rPr>
              <a:t> so vzdialenosťou 1 od štartu nastavíme vzdialenosť 2</a:t>
            </a:r>
            <a:endParaRPr lang="en-US" sz="2000" kern="0" dirty="0">
              <a:solidFill>
                <a:srgbClr val="000066"/>
              </a:solidFill>
              <a:latin typeface="Trebuchet MS"/>
              <a:ea typeface="MS Gothic"/>
            </a:endParaRPr>
          </a:p>
          <a:p>
            <a:pPr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endParaRPr lang="sk-SK" dirty="0">
              <a:solidFill>
                <a:srgbClr val="002060"/>
              </a:solidFill>
              <a:latin typeface="+mn-lt"/>
              <a:ea typeface="MS Gothic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</a:t>
            </a:r>
            <a:r>
              <a:rPr lang="sk-SK" smtClean="0"/>
              <a:t>čítanie vzdialenosti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28613" y="1525588"/>
          <a:ext cx="5600712" cy="4689496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700089"/>
                <a:gridCol w="700089"/>
                <a:gridCol w="700089"/>
                <a:gridCol w="700089"/>
                <a:gridCol w="700089"/>
                <a:gridCol w="700089"/>
                <a:gridCol w="700089"/>
                <a:gridCol w="700089"/>
              </a:tblGrid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1046" name="Oval 4"/>
          <p:cNvSpPr>
            <a:spLocks noChangeArrowheads="1"/>
          </p:cNvSpPr>
          <p:nvPr/>
        </p:nvSpPr>
        <p:spPr bwMode="auto">
          <a:xfrm>
            <a:off x="4660900" y="5135563"/>
            <a:ext cx="428625" cy="428625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41047" name="Oval 5"/>
          <p:cNvSpPr>
            <a:spLocks noChangeArrowheads="1"/>
          </p:cNvSpPr>
          <p:nvPr/>
        </p:nvSpPr>
        <p:spPr bwMode="auto">
          <a:xfrm>
            <a:off x="1852613" y="4545013"/>
            <a:ext cx="428625" cy="428625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8" name="TextBox 7"/>
          <p:cNvSpPr txBox="1"/>
          <p:nvPr/>
        </p:nvSpPr>
        <p:spPr>
          <a:xfrm>
            <a:off x="6215063" y="1571625"/>
            <a:ext cx="2643187" cy="23987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spcBef>
                <a:spcPts val="700"/>
              </a:spcBef>
              <a:spcAft>
                <a:spcPts val="700"/>
              </a:spcAft>
              <a:buClr>
                <a:srgbClr val="000000"/>
              </a:buClr>
              <a:buSzPct val="100000"/>
              <a:defRPr/>
            </a:pPr>
            <a:r>
              <a:rPr lang="sk-SK" sz="2000" kern="0" dirty="0" smtClean="0">
                <a:solidFill>
                  <a:srgbClr val="000066"/>
                </a:solidFill>
                <a:latin typeface="Trebuchet MS"/>
                <a:ea typeface="MS Gothic"/>
              </a:rPr>
              <a:t>	Všetkým </a:t>
            </a:r>
            <a:r>
              <a:rPr lang="sk-SK" sz="2000" kern="0" dirty="0">
                <a:solidFill>
                  <a:srgbClr val="000066"/>
                </a:solidFill>
                <a:latin typeface="Trebuchet MS"/>
                <a:ea typeface="MS Gothic"/>
              </a:rPr>
              <a:t>susedom</a:t>
            </a:r>
            <a:r>
              <a:rPr lang="en-US" sz="2000" kern="0" dirty="0">
                <a:solidFill>
                  <a:srgbClr val="000066"/>
                </a:solidFill>
                <a:latin typeface="Trebuchet MS"/>
                <a:ea typeface="MS Gothic"/>
              </a:rPr>
              <a:t> </a:t>
            </a:r>
            <a:r>
              <a:rPr lang="en-US" sz="2000" kern="0" dirty="0" err="1">
                <a:solidFill>
                  <a:srgbClr val="000066"/>
                </a:solidFill>
                <a:latin typeface="Trebuchet MS"/>
                <a:ea typeface="MS Gothic"/>
              </a:rPr>
              <a:t>pol</a:t>
            </a:r>
            <a:r>
              <a:rPr lang="sk-SK" sz="2000" kern="0" dirty="0" err="1">
                <a:solidFill>
                  <a:srgbClr val="000066"/>
                </a:solidFill>
                <a:latin typeface="Trebuchet MS"/>
                <a:ea typeface="MS Gothic"/>
              </a:rPr>
              <a:t>íčok</a:t>
            </a:r>
            <a:r>
              <a:rPr lang="sk-SK" sz="2000" kern="0" dirty="0">
                <a:solidFill>
                  <a:srgbClr val="000066"/>
                </a:solidFill>
                <a:latin typeface="Trebuchet MS"/>
                <a:ea typeface="MS Gothic"/>
              </a:rPr>
              <a:t> so vzdialenosťou 2 od štartu nastavíme vzdialenosť 3</a:t>
            </a:r>
            <a:endParaRPr lang="en-US" sz="2000" kern="0" dirty="0">
              <a:solidFill>
                <a:srgbClr val="000066"/>
              </a:solidFill>
              <a:latin typeface="Trebuchet MS"/>
              <a:ea typeface="MS Gothic"/>
            </a:endParaRPr>
          </a:p>
          <a:p>
            <a:pPr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endParaRPr lang="sk-SK" dirty="0">
              <a:solidFill>
                <a:srgbClr val="002060"/>
              </a:solidFill>
              <a:latin typeface="+mn-lt"/>
              <a:ea typeface="MS Gothic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Spomienky na List</a:t>
            </a:r>
            <a:r>
              <a:rPr lang="en-US" dirty="0" smtClean="0"/>
              <a:t>-y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Implementácie rozhrania </a:t>
            </a:r>
            <a:r>
              <a:rPr lang="sk-SK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List&lt;E&gt; </a:t>
            </a:r>
          </a:p>
          <a:p>
            <a:pPr lvl="1"/>
            <a:r>
              <a:rPr lang="sk-SK" dirty="0" smtClean="0"/>
              <a:t>ukladajú hodnoty za sebou, sú prístupné indexom</a:t>
            </a:r>
          </a:p>
          <a:p>
            <a:pPr lvl="1"/>
            <a:r>
              <a:rPr lang="sk-SK" dirty="0" smtClean="0"/>
              <a:t>akoby „dynamické“ pole – vieme meniť počet prvkov</a:t>
            </a:r>
          </a:p>
          <a:p>
            <a:r>
              <a:rPr lang="sk-SK" dirty="0" smtClean="0"/>
              <a:t>Rozhranie 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List&lt;E&gt;</a:t>
            </a:r>
            <a:r>
              <a:rPr lang="sk-SK" dirty="0" smtClean="0"/>
              <a:t> predpisuje základné metódy na prácu so zoznamami:</a:t>
            </a:r>
          </a:p>
          <a:p>
            <a:pPr lvl="1"/>
            <a:r>
              <a:rPr lang="sk-SK" b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add</a:t>
            </a:r>
            <a:r>
              <a:rPr lang="sk-SK" b="1" dirty="0" smtClean="0">
                <a:solidFill>
                  <a:srgbClr val="FF0000"/>
                </a:solidFill>
              </a:rPr>
              <a:t> </a:t>
            </a:r>
            <a:r>
              <a:rPr lang="sk-SK" dirty="0" smtClean="0"/>
              <a:t>– pridanie na koniec, resp. na zadanú pozíciu</a:t>
            </a:r>
          </a:p>
          <a:p>
            <a:pPr lvl="1"/>
            <a:r>
              <a:rPr lang="sk-SK" b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remove</a:t>
            </a:r>
            <a:r>
              <a:rPr lang="sk-SK" dirty="0" smtClean="0"/>
              <a:t> – odstránenie prvku na zadanej pozícii</a:t>
            </a:r>
          </a:p>
          <a:p>
            <a:pPr lvl="1"/>
            <a:r>
              <a:rPr lang="sk-SK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get</a:t>
            </a:r>
            <a:r>
              <a:rPr lang="sk-SK" dirty="0" smtClean="0"/>
              <a:t> – získanie prvku na zadanej pozícii</a:t>
            </a:r>
          </a:p>
          <a:p>
            <a:pPr lvl="1"/>
            <a:r>
              <a:rPr lang="sk-SK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set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sk-SK" dirty="0" smtClean="0"/>
              <a:t>– nastavenie prvku na zadanej pozícii</a:t>
            </a:r>
          </a:p>
          <a:p>
            <a:endParaRPr lang="sk-SK" dirty="0"/>
          </a:p>
        </p:txBody>
      </p:sp>
      <p:pic>
        <p:nvPicPr>
          <p:cNvPr id="4" name="Picture 2" descr="http://www.bestloanconsolidationrates.com/images/woman-happy-think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32184" y="4942636"/>
            <a:ext cx="1655762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</a:t>
            </a:r>
            <a:r>
              <a:rPr lang="sk-SK" smtClean="0"/>
              <a:t>čítanie vzdialenosti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28613" y="1525588"/>
          <a:ext cx="5600712" cy="4689496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700089"/>
                <a:gridCol w="700089"/>
                <a:gridCol w="700089"/>
                <a:gridCol w="700089"/>
                <a:gridCol w="700089"/>
                <a:gridCol w="700089"/>
                <a:gridCol w="700089"/>
                <a:gridCol w="700089"/>
              </a:tblGrid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2070" name="Oval 4"/>
          <p:cNvSpPr>
            <a:spLocks noChangeArrowheads="1"/>
          </p:cNvSpPr>
          <p:nvPr/>
        </p:nvSpPr>
        <p:spPr bwMode="auto">
          <a:xfrm>
            <a:off x="4660900" y="5135563"/>
            <a:ext cx="428625" cy="428625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42071" name="Oval 5"/>
          <p:cNvSpPr>
            <a:spLocks noChangeArrowheads="1"/>
          </p:cNvSpPr>
          <p:nvPr/>
        </p:nvSpPr>
        <p:spPr bwMode="auto">
          <a:xfrm>
            <a:off x="1852613" y="4545013"/>
            <a:ext cx="428625" cy="428625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8" name="TextBox 7"/>
          <p:cNvSpPr txBox="1"/>
          <p:nvPr/>
        </p:nvSpPr>
        <p:spPr>
          <a:xfrm>
            <a:off x="6215063" y="1571625"/>
            <a:ext cx="2643187" cy="23987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spcBef>
                <a:spcPts val="700"/>
              </a:spcBef>
              <a:spcAft>
                <a:spcPts val="700"/>
              </a:spcAft>
              <a:buClr>
                <a:srgbClr val="000000"/>
              </a:buClr>
              <a:buSzPct val="100000"/>
              <a:defRPr/>
            </a:pPr>
            <a:r>
              <a:rPr lang="sk-SK" sz="2000" kern="0" dirty="0" smtClean="0">
                <a:solidFill>
                  <a:srgbClr val="000066"/>
                </a:solidFill>
                <a:latin typeface="Trebuchet MS"/>
                <a:ea typeface="MS Gothic"/>
              </a:rPr>
              <a:t>	Všetkým </a:t>
            </a:r>
            <a:r>
              <a:rPr lang="sk-SK" sz="2000" kern="0" dirty="0">
                <a:solidFill>
                  <a:srgbClr val="000066"/>
                </a:solidFill>
                <a:latin typeface="Trebuchet MS"/>
                <a:ea typeface="MS Gothic"/>
              </a:rPr>
              <a:t>susedom</a:t>
            </a:r>
            <a:r>
              <a:rPr lang="en-US" sz="2000" kern="0" dirty="0">
                <a:solidFill>
                  <a:srgbClr val="000066"/>
                </a:solidFill>
                <a:latin typeface="Trebuchet MS"/>
                <a:ea typeface="MS Gothic"/>
              </a:rPr>
              <a:t> </a:t>
            </a:r>
            <a:r>
              <a:rPr lang="en-US" sz="2000" kern="0" dirty="0" err="1">
                <a:solidFill>
                  <a:srgbClr val="000066"/>
                </a:solidFill>
                <a:latin typeface="Trebuchet MS"/>
                <a:ea typeface="MS Gothic"/>
              </a:rPr>
              <a:t>pol</a:t>
            </a:r>
            <a:r>
              <a:rPr lang="sk-SK" sz="2000" kern="0" dirty="0" err="1">
                <a:solidFill>
                  <a:srgbClr val="000066"/>
                </a:solidFill>
                <a:latin typeface="Trebuchet MS"/>
                <a:ea typeface="MS Gothic"/>
              </a:rPr>
              <a:t>íčok</a:t>
            </a:r>
            <a:r>
              <a:rPr lang="sk-SK" sz="2000" kern="0" dirty="0">
                <a:solidFill>
                  <a:srgbClr val="000066"/>
                </a:solidFill>
                <a:latin typeface="Trebuchet MS"/>
                <a:ea typeface="MS Gothic"/>
              </a:rPr>
              <a:t> so vzdialenosťou </a:t>
            </a:r>
            <a:r>
              <a:rPr lang="en-US" sz="2000" kern="0" dirty="0">
                <a:solidFill>
                  <a:srgbClr val="000066"/>
                </a:solidFill>
                <a:latin typeface="Trebuchet MS"/>
                <a:ea typeface="MS Gothic"/>
              </a:rPr>
              <a:t>3</a:t>
            </a:r>
            <a:r>
              <a:rPr lang="sk-SK" sz="2000" kern="0" dirty="0">
                <a:solidFill>
                  <a:srgbClr val="000066"/>
                </a:solidFill>
                <a:latin typeface="Trebuchet MS"/>
                <a:ea typeface="MS Gothic"/>
              </a:rPr>
              <a:t> od štartu nastavíme vzdialenosť </a:t>
            </a:r>
            <a:r>
              <a:rPr lang="en-US" sz="2000" kern="0" dirty="0">
                <a:solidFill>
                  <a:srgbClr val="000066"/>
                </a:solidFill>
                <a:latin typeface="Trebuchet MS"/>
                <a:ea typeface="MS Gothic"/>
              </a:rPr>
              <a:t>4</a:t>
            </a:r>
          </a:p>
          <a:p>
            <a:pPr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endParaRPr lang="sk-SK" dirty="0">
              <a:solidFill>
                <a:srgbClr val="002060"/>
              </a:solidFill>
              <a:latin typeface="+mn-lt"/>
              <a:ea typeface="MS Gothic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</a:t>
            </a:r>
            <a:r>
              <a:rPr lang="sk-SK" smtClean="0"/>
              <a:t>čítanie vzdialenosti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28613" y="1525588"/>
          <a:ext cx="5600712" cy="4689496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700089"/>
                <a:gridCol w="700089"/>
                <a:gridCol w="700089"/>
                <a:gridCol w="700089"/>
                <a:gridCol w="700089"/>
                <a:gridCol w="700089"/>
                <a:gridCol w="700089"/>
                <a:gridCol w="700089"/>
              </a:tblGrid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3094" name="Oval 4"/>
          <p:cNvSpPr>
            <a:spLocks noChangeArrowheads="1"/>
          </p:cNvSpPr>
          <p:nvPr/>
        </p:nvSpPr>
        <p:spPr bwMode="auto">
          <a:xfrm>
            <a:off x="4660900" y="5135563"/>
            <a:ext cx="428625" cy="428625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43095" name="Oval 5"/>
          <p:cNvSpPr>
            <a:spLocks noChangeArrowheads="1"/>
          </p:cNvSpPr>
          <p:nvPr/>
        </p:nvSpPr>
        <p:spPr bwMode="auto">
          <a:xfrm>
            <a:off x="1852613" y="4545013"/>
            <a:ext cx="428625" cy="428625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8" name="TextBox 7"/>
          <p:cNvSpPr txBox="1"/>
          <p:nvPr/>
        </p:nvSpPr>
        <p:spPr>
          <a:xfrm>
            <a:off x="6215063" y="1571625"/>
            <a:ext cx="2643187" cy="23987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spcBef>
                <a:spcPts val="700"/>
              </a:spcBef>
              <a:spcAft>
                <a:spcPts val="700"/>
              </a:spcAft>
              <a:buClr>
                <a:srgbClr val="000000"/>
              </a:buClr>
              <a:buSzPct val="100000"/>
              <a:defRPr/>
            </a:pPr>
            <a:r>
              <a:rPr lang="sk-SK" sz="2000" kern="0" dirty="0" smtClean="0">
                <a:solidFill>
                  <a:srgbClr val="000066"/>
                </a:solidFill>
                <a:latin typeface="Trebuchet MS"/>
                <a:ea typeface="MS Gothic"/>
              </a:rPr>
              <a:t>	Všetkým </a:t>
            </a:r>
            <a:r>
              <a:rPr lang="sk-SK" sz="2000" kern="0" dirty="0">
                <a:solidFill>
                  <a:srgbClr val="000066"/>
                </a:solidFill>
                <a:latin typeface="Trebuchet MS"/>
                <a:ea typeface="MS Gothic"/>
              </a:rPr>
              <a:t>susedom</a:t>
            </a:r>
            <a:r>
              <a:rPr lang="en-US" sz="2000" kern="0" dirty="0">
                <a:solidFill>
                  <a:srgbClr val="000066"/>
                </a:solidFill>
                <a:latin typeface="Trebuchet MS"/>
                <a:ea typeface="MS Gothic"/>
              </a:rPr>
              <a:t> </a:t>
            </a:r>
            <a:r>
              <a:rPr lang="en-US" sz="2000" kern="0" dirty="0" err="1">
                <a:solidFill>
                  <a:srgbClr val="000066"/>
                </a:solidFill>
                <a:latin typeface="Trebuchet MS"/>
                <a:ea typeface="MS Gothic"/>
              </a:rPr>
              <a:t>pol</a:t>
            </a:r>
            <a:r>
              <a:rPr lang="sk-SK" sz="2000" kern="0" dirty="0" err="1">
                <a:solidFill>
                  <a:srgbClr val="000066"/>
                </a:solidFill>
                <a:latin typeface="Trebuchet MS"/>
                <a:ea typeface="MS Gothic"/>
              </a:rPr>
              <a:t>íčok</a:t>
            </a:r>
            <a:r>
              <a:rPr lang="sk-SK" sz="2000" kern="0" dirty="0">
                <a:solidFill>
                  <a:srgbClr val="000066"/>
                </a:solidFill>
                <a:latin typeface="Trebuchet MS"/>
                <a:ea typeface="MS Gothic"/>
              </a:rPr>
              <a:t> so vzdialenosťou </a:t>
            </a:r>
            <a:r>
              <a:rPr lang="en-US" sz="2000" kern="0" dirty="0">
                <a:solidFill>
                  <a:srgbClr val="000066"/>
                </a:solidFill>
                <a:latin typeface="Trebuchet MS"/>
                <a:ea typeface="MS Gothic"/>
              </a:rPr>
              <a:t>4</a:t>
            </a:r>
            <a:r>
              <a:rPr lang="sk-SK" sz="2000" kern="0" dirty="0">
                <a:solidFill>
                  <a:srgbClr val="000066"/>
                </a:solidFill>
                <a:latin typeface="Trebuchet MS"/>
                <a:ea typeface="MS Gothic"/>
              </a:rPr>
              <a:t> od štartu nastavíme vzdialenosť </a:t>
            </a:r>
            <a:r>
              <a:rPr lang="en-US" sz="2000" kern="0" dirty="0">
                <a:solidFill>
                  <a:srgbClr val="000066"/>
                </a:solidFill>
                <a:latin typeface="Trebuchet MS"/>
                <a:ea typeface="MS Gothic"/>
              </a:rPr>
              <a:t>5</a:t>
            </a:r>
          </a:p>
          <a:p>
            <a:pPr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endParaRPr lang="sk-SK" dirty="0">
              <a:solidFill>
                <a:srgbClr val="002060"/>
              </a:solidFill>
              <a:latin typeface="+mn-lt"/>
              <a:ea typeface="MS Gothic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</a:t>
            </a:r>
            <a:r>
              <a:rPr lang="sk-SK" smtClean="0"/>
              <a:t>čítanie vzdialenosti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28613" y="1525588"/>
          <a:ext cx="5600712" cy="4689496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700089"/>
                <a:gridCol w="700089"/>
                <a:gridCol w="700089"/>
                <a:gridCol w="700089"/>
                <a:gridCol w="700089"/>
                <a:gridCol w="700089"/>
                <a:gridCol w="700089"/>
                <a:gridCol w="700089"/>
              </a:tblGrid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4118" name="Oval 4"/>
          <p:cNvSpPr>
            <a:spLocks noChangeArrowheads="1"/>
          </p:cNvSpPr>
          <p:nvPr/>
        </p:nvSpPr>
        <p:spPr bwMode="auto">
          <a:xfrm>
            <a:off x="4660900" y="5135563"/>
            <a:ext cx="428625" cy="428625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44119" name="Oval 5"/>
          <p:cNvSpPr>
            <a:spLocks noChangeArrowheads="1"/>
          </p:cNvSpPr>
          <p:nvPr/>
        </p:nvSpPr>
        <p:spPr bwMode="auto">
          <a:xfrm>
            <a:off x="1852613" y="4545013"/>
            <a:ext cx="428625" cy="428625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8" name="TextBox 7"/>
          <p:cNvSpPr txBox="1"/>
          <p:nvPr/>
        </p:nvSpPr>
        <p:spPr>
          <a:xfrm>
            <a:off x="6215063" y="1571625"/>
            <a:ext cx="2643187" cy="23987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spcBef>
                <a:spcPts val="700"/>
              </a:spcBef>
              <a:spcAft>
                <a:spcPts val="700"/>
              </a:spcAft>
              <a:buClr>
                <a:srgbClr val="000000"/>
              </a:buClr>
              <a:buSzPct val="100000"/>
              <a:defRPr/>
            </a:pPr>
            <a:r>
              <a:rPr lang="sk-SK" sz="2000" kern="0" dirty="0" smtClean="0">
                <a:solidFill>
                  <a:srgbClr val="000066"/>
                </a:solidFill>
                <a:latin typeface="Trebuchet MS"/>
                <a:ea typeface="MS Gothic"/>
              </a:rPr>
              <a:t>	Všetkým </a:t>
            </a:r>
            <a:r>
              <a:rPr lang="sk-SK" sz="2000" kern="0" dirty="0">
                <a:solidFill>
                  <a:srgbClr val="000066"/>
                </a:solidFill>
                <a:latin typeface="Trebuchet MS"/>
                <a:ea typeface="MS Gothic"/>
              </a:rPr>
              <a:t>susedom</a:t>
            </a:r>
            <a:r>
              <a:rPr lang="en-US" sz="2000" kern="0" dirty="0">
                <a:solidFill>
                  <a:srgbClr val="000066"/>
                </a:solidFill>
                <a:latin typeface="Trebuchet MS"/>
                <a:ea typeface="MS Gothic"/>
              </a:rPr>
              <a:t> </a:t>
            </a:r>
            <a:r>
              <a:rPr lang="en-US" sz="2000" kern="0" dirty="0" err="1">
                <a:solidFill>
                  <a:srgbClr val="000066"/>
                </a:solidFill>
                <a:latin typeface="Trebuchet MS"/>
                <a:ea typeface="MS Gothic"/>
              </a:rPr>
              <a:t>pol</a:t>
            </a:r>
            <a:r>
              <a:rPr lang="sk-SK" sz="2000" kern="0" dirty="0" err="1">
                <a:solidFill>
                  <a:srgbClr val="000066"/>
                </a:solidFill>
                <a:latin typeface="Trebuchet MS"/>
                <a:ea typeface="MS Gothic"/>
              </a:rPr>
              <a:t>íčok</a:t>
            </a:r>
            <a:r>
              <a:rPr lang="sk-SK" sz="2000" kern="0" dirty="0">
                <a:solidFill>
                  <a:srgbClr val="000066"/>
                </a:solidFill>
                <a:latin typeface="Trebuchet MS"/>
                <a:ea typeface="MS Gothic"/>
              </a:rPr>
              <a:t> so vzdialenosťou </a:t>
            </a:r>
            <a:r>
              <a:rPr lang="en-US" sz="2000" kern="0" dirty="0">
                <a:solidFill>
                  <a:srgbClr val="000066"/>
                </a:solidFill>
                <a:latin typeface="Trebuchet MS"/>
                <a:ea typeface="MS Gothic"/>
              </a:rPr>
              <a:t>5</a:t>
            </a:r>
            <a:r>
              <a:rPr lang="sk-SK" sz="2000" kern="0" dirty="0">
                <a:solidFill>
                  <a:srgbClr val="000066"/>
                </a:solidFill>
                <a:latin typeface="Trebuchet MS"/>
                <a:ea typeface="MS Gothic"/>
              </a:rPr>
              <a:t> od štartu nastavíme vzdialenosť </a:t>
            </a:r>
            <a:r>
              <a:rPr lang="en-US" sz="2000" kern="0" dirty="0">
                <a:solidFill>
                  <a:srgbClr val="000066"/>
                </a:solidFill>
                <a:latin typeface="Trebuchet MS"/>
                <a:ea typeface="MS Gothic"/>
              </a:rPr>
              <a:t>6</a:t>
            </a:r>
          </a:p>
          <a:p>
            <a:pPr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endParaRPr lang="sk-SK" dirty="0">
              <a:solidFill>
                <a:srgbClr val="002060"/>
              </a:solidFill>
              <a:latin typeface="+mn-lt"/>
              <a:ea typeface="MS Gothic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</a:t>
            </a:r>
            <a:r>
              <a:rPr lang="sk-SK" smtClean="0"/>
              <a:t>čítanie vzdialenosti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28613" y="1525588"/>
          <a:ext cx="5600712" cy="4689496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700089"/>
                <a:gridCol w="700089"/>
                <a:gridCol w="700089"/>
                <a:gridCol w="700089"/>
                <a:gridCol w="700089"/>
                <a:gridCol w="700089"/>
                <a:gridCol w="700089"/>
                <a:gridCol w="700089"/>
              </a:tblGrid>
              <a:tr h="58618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5142" name="Oval 4"/>
          <p:cNvSpPr>
            <a:spLocks noChangeArrowheads="1"/>
          </p:cNvSpPr>
          <p:nvPr/>
        </p:nvSpPr>
        <p:spPr bwMode="auto">
          <a:xfrm>
            <a:off x="4660900" y="5135563"/>
            <a:ext cx="428625" cy="428625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45143" name="Oval 5"/>
          <p:cNvSpPr>
            <a:spLocks noChangeArrowheads="1"/>
          </p:cNvSpPr>
          <p:nvPr/>
        </p:nvSpPr>
        <p:spPr bwMode="auto">
          <a:xfrm>
            <a:off x="1852613" y="4545013"/>
            <a:ext cx="428625" cy="428625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Ako to naprogramovať</a:t>
            </a:r>
            <a:r>
              <a:rPr lang="en-US" smtClean="0"/>
              <a:t>?</a:t>
            </a:r>
            <a:endParaRPr lang="sk-SK" smtClean="0"/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296778" y="1570222"/>
            <a:ext cx="8574505" cy="4433749"/>
          </a:xfrm>
        </p:spPr>
        <p:txBody>
          <a:bodyPr/>
          <a:lstStyle/>
          <a:p>
            <a:pPr eaLnBrk="1" hangingPunct="1"/>
            <a:r>
              <a:rPr lang="en-US" dirty="0" smtClean="0"/>
              <a:t>Pre </a:t>
            </a:r>
            <a:r>
              <a:rPr lang="en-US" b="1" dirty="0" smtClean="0"/>
              <a:t>ka</a:t>
            </a:r>
            <a:r>
              <a:rPr lang="sk-SK" b="1" dirty="0" err="1" smtClean="0"/>
              <a:t>ždé</a:t>
            </a:r>
            <a:r>
              <a:rPr lang="sk-SK" b="1" dirty="0" smtClean="0"/>
              <a:t> políčko</a:t>
            </a:r>
            <a:r>
              <a:rPr lang="sk-SK" dirty="0" smtClean="0"/>
              <a:t> si pamätáme jeho vypočítanú </a:t>
            </a:r>
            <a:r>
              <a:rPr lang="sk-SK" b="1" dirty="0" smtClean="0"/>
              <a:t>vzdialenosť</a:t>
            </a:r>
            <a:r>
              <a:rPr lang="sk-SK" dirty="0" smtClean="0"/>
              <a:t> od štartovacieho políčka</a:t>
            </a:r>
          </a:p>
          <a:p>
            <a:pPr lvl="1" eaLnBrk="1" hangingPunct="1"/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sk-SK" dirty="0" smtClean="0"/>
              <a:t>začiatku </a:t>
            </a:r>
            <a:r>
              <a:rPr lang="sk-SK" i="1" dirty="0" smtClean="0"/>
              <a:t>-</a:t>
            </a:r>
            <a:r>
              <a:rPr lang="en-US" i="1" dirty="0" smtClean="0"/>
              <a:t>1</a:t>
            </a:r>
            <a:r>
              <a:rPr lang="en-US" dirty="0" smtClean="0"/>
              <a:t> (</a:t>
            </a:r>
            <a:r>
              <a:rPr lang="en-US" dirty="0" err="1" smtClean="0"/>
              <a:t>nevypo</a:t>
            </a:r>
            <a:r>
              <a:rPr lang="sk-SK" dirty="0" smtClean="0"/>
              <a:t>čítaná vzdialenosť</a:t>
            </a:r>
            <a:r>
              <a:rPr lang="en-US" dirty="0" smtClean="0"/>
              <a:t>)</a:t>
            </a:r>
            <a:endParaRPr lang="sk-SK" dirty="0" smtClean="0"/>
          </a:p>
          <a:p>
            <a:pPr eaLnBrk="1" hangingPunct="1"/>
            <a:r>
              <a:rPr lang="sk-SK" dirty="0" smtClean="0"/>
              <a:t>Udržiavame si </a:t>
            </a:r>
            <a:r>
              <a:rPr lang="sk-SK" b="1" dirty="0" smtClean="0">
                <a:solidFill>
                  <a:srgbClr val="FF0000"/>
                </a:solidFill>
              </a:rPr>
              <a:t>rad</a:t>
            </a:r>
            <a:r>
              <a:rPr lang="sk-SK" dirty="0" smtClean="0"/>
              <a:t> so súradnicami políčok, </a:t>
            </a:r>
            <a:r>
              <a:rPr lang="en-US" dirty="0" err="1" smtClean="0"/>
              <a:t>pri</a:t>
            </a:r>
            <a:r>
              <a:rPr lang="sk-SK" dirty="0" smtClean="0"/>
              <a:t>čom pre každé políčko čakajúce v rade platí:</a:t>
            </a:r>
          </a:p>
          <a:p>
            <a:pPr lvl="1" eaLnBrk="1" hangingPunct="1"/>
            <a:r>
              <a:rPr lang="sk-SK" dirty="0" smtClean="0"/>
              <a:t>políčko už má vypočítanú svoju vzdialenosť od štartovacieho políčka</a:t>
            </a:r>
          </a:p>
          <a:p>
            <a:pPr lvl="1" eaLnBrk="1" hangingPunct="1"/>
            <a:r>
              <a:rPr lang="sk-SK" dirty="0" smtClean="0"/>
              <a:t>susedia tohto políčka môžu byť bez vypočítanej vzdialenosti od štartovacieho políčka</a:t>
            </a:r>
            <a:endParaRPr lang="en-US" dirty="0" smtClean="0"/>
          </a:p>
          <a:p>
            <a:pPr lvl="1" eaLnBrk="1" hangingPunct="1">
              <a:buFont typeface="Arial" charset="0"/>
              <a:buChar char="•"/>
            </a:pPr>
            <a:endParaRPr lang="sk-SK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Sch</a:t>
            </a:r>
            <a:r>
              <a:rPr lang="sk-SK" smtClean="0"/>
              <a:t>éma algoritmu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sk-SK" b="1" dirty="0" smtClean="0">
                <a:solidFill>
                  <a:srgbClr val="FF0000"/>
                </a:solidFill>
              </a:rPr>
              <a:t>Algoritmus prehľadávania do šírky</a:t>
            </a:r>
          </a:p>
          <a:p>
            <a:pPr eaLnBrk="1" hangingPunct="1">
              <a:buFont typeface="Arial" charset="0"/>
              <a:buChar char="•"/>
            </a:pPr>
            <a:endParaRPr lang="sk-SK" sz="1400" b="1" dirty="0" smtClean="0"/>
          </a:p>
          <a:p>
            <a:pPr eaLnBrk="1" hangingPunct="1"/>
            <a:r>
              <a:rPr lang="sk-SK" b="1" dirty="0" smtClean="0"/>
              <a:t>kým</a:t>
            </a:r>
            <a:r>
              <a:rPr lang="sk-SK" dirty="0" smtClean="0"/>
              <a:t> </a:t>
            </a:r>
            <a:r>
              <a:rPr lang="sk-SK" i="1" dirty="0" smtClean="0">
                <a:solidFill>
                  <a:srgbClr val="FF0000"/>
                </a:solidFill>
              </a:rPr>
              <a:t>rad nie je prázdny </a:t>
            </a:r>
            <a:r>
              <a:rPr lang="sk-SK" b="1" dirty="0" smtClean="0"/>
              <a:t>opakuj</a:t>
            </a:r>
          </a:p>
          <a:p>
            <a:pPr lvl="1" eaLnBrk="1" hangingPunct="1"/>
            <a:r>
              <a:rPr lang="sk-SK" b="1" dirty="0" smtClean="0"/>
              <a:t>vyber</a:t>
            </a:r>
            <a:r>
              <a:rPr lang="sk-SK" dirty="0" smtClean="0"/>
              <a:t> prvé políčko P v rade </a:t>
            </a:r>
          </a:p>
          <a:p>
            <a:pPr lvl="1" eaLnBrk="1" hangingPunct="1"/>
            <a:r>
              <a:rPr lang="sk-SK" dirty="0" smtClean="0"/>
              <a:t>pozri sa na </a:t>
            </a:r>
            <a:r>
              <a:rPr lang="sk-SK" b="1" dirty="0" smtClean="0"/>
              <a:t>každé</a:t>
            </a:r>
            <a:r>
              <a:rPr lang="sk-SK" dirty="0" smtClean="0"/>
              <a:t> susedné políčko S políčka P</a:t>
            </a:r>
          </a:p>
          <a:p>
            <a:pPr lvl="2" eaLnBrk="1" hangingPunct="1"/>
            <a:r>
              <a:rPr lang="sk-SK" b="1" dirty="0" smtClean="0"/>
              <a:t>ak</a:t>
            </a:r>
            <a:r>
              <a:rPr lang="sk-SK" dirty="0" smtClean="0"/>
              <a:t> </a:t>
            </a:r>
            <a:r>
              <a:rPr lang="sk-SK" dirty="0" smtClean="0">
                <a:solidFill>
                  <a:srgbClr val="FF0000"/>
                </a:solidFill>
              </a:rPr>
              <a:t>S nemá nastavenú vzdialenosť </a:t>
            </a:r>
            <a:r>
              <a:rPr lang="en-US" dirty="0" smtClean="0"/>
              <a:t>(</a:t>
            </a:r>
            <a:r>
              <a:rPr lang="en-US" dirty="0" err="1" smtClean="0"/>
              <a:t>jeho</a:t>
            </a:r>
            <a:r>
              <a:rPr lang="en-US" dirty="0" smtClean="0"/>
              <a:t> </a:t>
            </a:r>
            <a:r>
              <a:rPr lang="en-US" dirty="0" err="1" smtClean="0"/>
              <a:t>vzdialenos</a:t>
            </a:r>
            <a:r>
              <a:rPr lang="sk-SK" dirty="0" smtClean="0"/>
              <a:t>ť je </a:t>
            </a:r>
            <a:r>
              <a:rPr lang="en-US" dirty="0" smtClean="0"/>
              <a:t>-1), </a:t>
            </a:r>
            <a:r>
              <a:rPr lang="en-US" b="1" dirty="0" err="1" smtClean="0"/>
              <a:t>potom</a:t>
            </a:r>
            <a:r>
              <a:rPr lang="en-US" dirty="0" smtClean="0"/>
              <a:t>:</a:t>
            </a:r>
          </a:p>
          <a:p>
            <a:pPr lvl="3" eaLnBrk="1" hangingPunct="1"/>
            <a:r>
              <a:rPr lang="en-US" b="1" dirty="0" err="1" smtClean="0"/>
              <a:t>nastav</a:t>
            </a:r>
            <a:r>
              <a:rPr lang="en-US" dirty="0" smtClean="0"/>
              <a:t> pre S </a:t>
            </a:r>
            <a:r>
              <a:rPr lang="en-US" dirty="0" err="1" smtClean="0"/>
              <a:t>vzdialenos</a:t>
            </a:r>
            <a:r>
              <a:rPr lang="sk-SK" dirty="0" smtClean="0"/>
              <a:t>ť o </a:t>
            </a:r>
            <a:r>
              <a:rPr lang="en-US" dirty="0" smtClean="0"/>
              <a:t>1 v</a:t>
            </a:r>
            <a:r>
              <a:rPr lang="sk-SK" dirty="0" err="1" smtClean="0"/>
              <a:t>äčšiu</a:t>
            </a:r>
            <a:r>
              <a:rPr lang="sk-SK" dirty="0" smtClean="0"/>
              <a:t> ako má P: </a:t>
            </a:r>
          </a:p>
          <a:p>
            <a:pPr lvl="3" eaLnBrk="1" hangingPunct="1">
              <a:buNone/>
            </a:pPr>
            <a:r>
              <a:rPr lang="sk-SK" dirty="0" smtClean="0">
                <a:solidFill>
                  <a:srgbClr val="FF0000"/>
                </a:solidFill>
              </a:rPr>
              <a:t>		vzdialenosť</a:t>
            </a:r>
            <a:r>
              <a:rPr lang="en-US" dirty="0" smtClean="0">
                <a:solidFill>
                  <a:srgbClr val="FF0000"/>
                </a:solidFill>
              </a:rPr>
              <a:t>(S) = </a:t>
            </a:r>
            <a:r>
              <a:rPr lang="en-US" dirty="0" err="1" smtClean="0">
                <a:solidFill>
                  <a:srgbClr val="FF0000"/>
                </a:solidFill>
              </a:rPr>
              <a:t>vzdialenos</a:t>
            </a:r>
            <a:r>
              <a:rPr lang="sk-SK" dirty="0" smtClean="0">
                <a:solidFill>
                  <a:srgbClr val="FF0000"/>
                </a:solidFill>
              </a:rPr>
              <a:t>ť</a:t>
            </a:r>
            <a:r>
              <a:rPr lang="en-US" dirty="0" smtClean="0">
                <a:solidFill>
                  <a:srgbClr val="FF0000"/>
                </a:solidFill>
              </a:rPr>
              <a:t>(P) + 1</a:t>
            </a:r>
          </a:p>
          <a:p>
            <a:pPr lvl="3" eaLnBrk="1" hangingPunct="1"/>
            <a:r>
              <a:rPr lang="sk-SK" b="1" dirty="0" smtClean="0"/>
              <a:t>z</a:t>
            </a:r>
            <a:r>
              <a:rPr lang="en-US" b="1" dirty="0" err="1" smtClean="0"/>
              <a:t>ara</a:t>
            </a:r>
            <a:r>
              <a:rPr lang="sk-SK" b="1" dirty="0" smtClean="0"/>
              <a:t>ď </a:t>
            </a:r>
            <a:r>
              <a:rPr lang="sk-SK" dirty="0" smtClean="0"/>
              <a:t>S na koniec radu </a:t>
            </a:r>
            <a:r>
              <a:rPr lang="en-US" dirty="0" smtClean="0"/>
              <a:t>(</a:t>
            </a:r>
            <a:r>
              <a:rPr lang="en-US" dirty="0" err="1" smtClean="0"/>
              <a:t>lebo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e</a:t>
            </a:r>
            <a:r>
              <a:rPr lang="sk-SK" dirty="0" err="1" smtClean="0"/>
              <a:t>šte</a:t>
            </a:r>
            <a:r>
              <a:rPr lang="sk-SK" dirty="0" smtClean="0"/>
              <a:t> </a:t>
            </a:r>
            <a:r>
              <a:rPr lang="en-US" dirty="0" err="1" smtClean="0"/>
              <a:t>pozrie</a:t>
            </a:r>
            <a:r>
              <a:rPr lang="sk-SK" dirty="0" smtClean="0"/>
              <a:t>ť </a:t>
            </a:r>
            <a:r>
              <a:rPr lang="en-US" dirty="0" err="1" smtClean="0"/>
              <a:t>aj</a:t>
            </a:r>
            <a:r>
              <a:rPr lang="en-US" dirty="0" smtClean="0"/>
              <a:t> </a:t>
            </a:r>
            <a:r>
              <a:rPr lang="sk-SK" dirty="0" smtClean="0"/>
              <a:t>na susedov políčka S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Tvrdenia</a:t>
            </a:r>
            <a:r>
              <a:rPr lang="en-US" dirty="0" smtClean="0"/>
              <a:t> o </a:t>
            </a:r>
            <a:r>
              <a:rPr lang="en-US" dirty="0" err="1" smtClean="0"/>
              <a:t>behu</a:t>
            </a:r>
            <a:r>
              <a:rPr lang="en-US" dirty="0" smtClean="0"/>
              <a:t> </a:t>
            </a:r>
            <a:r>
              <a:rPr lang="en-US" dirty="0" err="1" smtClean="0"/>
              <a:t>algoritmu</a:t>
            </a:r>
            <a:endParaRPr lang="en-US" dirty="0" smtClean="0"/>
          </a:p>
          <a:p>
            <a:pPr lvl="1" eaLnBrk="1" hangingPunct="1">
              <a:spcAft>
                <a:spcPct val="0"/>
              </a:spcAft>
            </a:pPr>
            <a:r>
              <a:rPr lang="sk-SK" dirty="0" smtClean="0"/>
              <a:t>k</a:t>
            </a:r>
            <a:r>
              <a:rPr lang="en-US" dirty="0" smtClean="0"/>
              <a:t>a</a:t>
            </a:r>
            <a:r>
              <a:rPr lang="sk-SK" dirty="0" err="1" smtClean="0"/>
              <a:t>ždé</a:t>
            </a:r>
            <a:r>
              <a:rPr lang="sk-SK" dirty="0" smtClean="0"/>
              <a:t> políčko v rade má vypočítanú svoju </a:t>
            </a:r>
            <a:br>
              <a:rPr lang="sk-SK" dirty="0" smtClean="0"/>
            </a:br>
            <a:r>
              <a:rPr lang="sk-SK" dirty="0" smtClean="0"/>
              <a:t>vzdialenosť od štartu</a:t>
            </a:r>
          </a:p>
          <a:p>
            <a:pPr lvl="1" eaLnBrk="1" hangingPunct="1"/>
            <a:r>
              <a:rPr lang="en-US" dirty="0" smtClean="0"/>
              <a:t>k</a:t>
            </a:r>
            <a:r>
              <a:rPr lang="sk-SK" dirty="0" err="1" smtClean="0"/>
              <a:t>aždé</a:t>
            </a:r>
            <a:r>
              <a:rPr lang="sk-SK" dirty="0" smtClean="0"/>
              <a:t> políčko sa dostane do radu </a:t>
            </a:r>
            <a:r>
              <a:rPr lang="sk-SK" dirty="0" smtClean="0">
                <a:solidFill>
                  <a:srgbClr val="FF0000"/>
                </a:solidFill>
              </a:rPr>
              <a:t>len raz</a:t>
            </a:r>
          </a:p>
          <a:p>
            <a:pPr lvl="2" eaLnBrk="1" hangingPunct="1"/>
            <a:r>
              <a:rPr lang="en-US" dirty="0" err="1" smtClean="0"/>
              <a:t>pred</a:t>
            </a:r>
            <a:r>
              <a:rPr lang="en-US" dirty="0" smtClean="0"/>
              <a:t> </a:t>
            </a:r>
            <a:r>
              <a:rPr lang="en-US" dirty="0" err="1" smtClean="0"/>
              <a:t>vlo</a:t>
            </a:r>
            <a:r>
              <a:rPr lang="sk-SK" dirty="0" smtClean="0"/>
              <a:t>žením do radu sa mu nastaví vzdialenosť na číslo rôzne od </a:t>
            </a:r>
            <a:r>
              <a:rPr lang="en-US" dirty="0" smtClean="0"/>
              <a:t>-1, </a:t>
            </a:r>
            <a:r>
              <a:rPr lang="sk-SK" dirty="0" smtClean="0"/>
              <a:t>čo bráni opätovnému zaradeniu do radu</a:t>
            </a:r>
            <a:endParaRPr lang="en-US" dirty="0" smtClean="0"/>
          </a:p>
          <a:p>
            <a:pPr lvl="1" eaLnBrk="1" hangingPunct="1"/>
            <a:r>
              <a:rPr lang="sk-SK" dirty="0" smtClean="0">
                <a:solidFill>
                  <a:srgbClr val="FF0000"/>
                </a:solidFill>
              </a:rPr>
              <a:t>všetky</a:t>
            </a:r>
            <a:r>
              <a:rPr lang="sk-SK" dirty="0" smtClean="0"/>
              <a:t> p</a:t>
            </a:r>
            <a:r>
              <a:rPr lang="en-US" dirty="0" err="1" smtClean="0"/>
              <a:t>ol</a:t>
            </a:r>
            <a:r>
              <a:rPr lang="sk-SK" dirty="0" err="1" smtClean="0"/>
              <a:t>íčka</a:t>
            </a:r>
            <a:r>
              <a:rPr lang="sk-SK" dirty="0" smtClean="0"/>
              <a:t> s vzdialenosťou </a:t>
            </a:r>
            <a:r>
              <a:rPr lang="sk-SK" b="1" dirty="0" smtClean="0"/>
              <a:t>d</a:t>
            </a:r>
            <a:r>
              <a:rPr lang="sk-SK" dirty="0" smtClean="0"/>
              <a:t> od štartu sú vybrané z radu </a:t>
            </a:r>
            <a:r>
              <a:rPr lang="sk-SK" dirty="0" smtClean="0">
                <a:solidFill>
                  <a:srgbClr val="FF0000"/>
                </a:solidFill>
              </a:rPr>
              <a:t>pred všetkými </a:t>
            </a:r>
            <a:r>
              <a:rPr lang="sk-SK" dirty="0" smtClean="0"/>
              <a:t>políčkami so vzdialenosťou </a:t>
            </a:r>
            <a:r>
              <a:rPr lang="sk-SK" b="1" dirty="0" smtClean="0"/>
              <a:t>d</a:t>
            </a:r>
            <a:r>
              <a:rPr lang="en-US" b="1" dirty="0" smtClean="0"/>
              <a:t>+1 </a:t>
            </a:r>
            <a:r>
              <a:rPr lang="en-US" dirty="0" smtClean="0"/>
              <a:t>(v</a:t>
            </a:r>
            <a:r>
              <a:rPr lang="sk-SK" dirty="0" err="1" smtClean="0"/>
              <a:t>ďaka</a:t>
            </a:r>
            <a:r>
              <a:rPr lang="sk-SK" dirty="0" smtClean="0"/>
              <a:t> radu a spôsobu spracovania</a:t>
            </a:r>
            <a:r>
              <a:rPr lang="en-US" dirty="0" smtClean="0"/>
              <a:t>)</a:t>
            </a:r>
            <a:endParaRPr lang="sk-SK" dirty="0" smtClean="0"/>
          </a:p>
          <a:p>
            <a:pPr lvl="2" eaLnBrk="1" hangingPunct="1"/>
            <a:r>
              <a:rPr lang="sk-SK" dirty="0" smtClean="0"/>
              <a:t>formálne sa dokáže indukciou na </a:t>
            </a:r>
            <a:r>
              <a:rPr lang="sk-SK" b="1" dirty="0" smtClean="0"/>
              <a:t>d</a:t>
            </a:r>
            <a:r>
              <a:rPr lang="en-US" dirty="0" smtClean="0"/>
              <a:t> (</a:t>
            </a:r>
            <a:r>
              <a:rPr lang="en-US" dirty="0" err="1" smtClean="0"/>
              <a:t>sporom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uk</a:t>
            </a:r>
            <a:r>
              <a:rPr lang="sk-SK" dirty="0" err="1" smtClean="0"/>
              <a:t>áže</a:t>
            </a:r>
            <a:r>
              <a:rPr lang="sk-SK" dirty="0" smtClean="0"/>
              <a:t>, že sa nemôžu predbehnúť a že na žiadne políčko vo vzdialenosti d</a:t>
            </a:r>
            <a:r>
              <a:rPr lang="en-US" dirty="0" smtClean="0"/>
              <a:t>+1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nem</a:t>
            </a:r>
            <a:r>
              <a:rPr lang="sk-SK" dirty="0" err="1" smtClean="0"/>
              <a:t>ôže</a:t>
            </a:r>
            <a:r>
              <a:rPr lang="sk-SK" dirty="0" smtClean="0"/>
              <a:t> zabudnúť za splnenia indukčného predpokladu</a:t>
            </a:r>
            <a:r>
              <a:rPr lang="en-US" dirty="0" smtClean="0"/>
              <a:t>)</a:t>
            </a:r>
            <a:endParaRPr lang="sk-SK" dirty="0" smtClean="0"/>
          </a:p>
        </p:txBody>
      </p:sp>
      <p:pic>
        <p:nvPicPr>
          <p:cNvPr id="48130" name="Picture 2" descr="http://yead.dk/conference/wp-content/uploads/2009/05/question-mark.jpg"/>
          <p:cNvPicPr>
            <a:picLocks noChangeAspect="1" noChangeArrowheads="1"/>
          </p:cNvPicPr>
          <p:nvPr/>
        </p:nvPicPr>
        <p:blipFill>
          <a:blip r:embed="rId2" cstate="print"/>
          <a:srcRect t="15091" b="6660"/>
          <a:stretch>
            <a:fillRect/>
          </a:stretch>
        </p:blipFill>
        <p:spPr bwMode="auto">
          <a:xfrm>
            <a:off x="7245920" y="1242204"/>
            <a:ext cx="1785937" cy="1863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Pre</a:t>
            </a:r>
            <a:r>
              <a:rPr lang="sk-SK" smtClean="0"/>
              <a:t>čo to funguje</a:t>
            </a:r>
            <a:r>
              <a:rPr lang="en-US" smtClean="0"/>
              <a:t>?</a:t>
            </a:r>
            <a:endParaRPr lang="sk-SK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</a:t>
            </a:r>
            <a:r>
              <a:rPr lang="sk-SK" smtClean="0"/>
              <a:t>ájdenie cesty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28613" y="1525588"/>
          <a:ext cx="5600712" cy="4689496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700089"/>
                <a:gridCol w="700089"/>
                <a:gridCol w="700089"/>
                <a:gridCol w="700089"/>
                <a:gridCol w="700089"/>
                <a:gridCol w="700089"/>
                <a:gridCol w="700089"/>
                <a:gridCol w="700089"/>
              </a:tblGrid>
              <a:tr h="58618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8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9238" name="Oval 4"/>
          <p:cNvSpPr>
            <a:spLocks noChangeArrowheads="1"/>
          </p:cNvSpPr>
          <p:nvPr/>
        </p:nvSpPr>
        <p:spPr bwMode="auto">
          <a:xfrm>
            <a:off x="4660900" y="5135563"/>
            <a:ext cx="428625" cy="428625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49239" name="Oval 5"/>
          <p:cNvSpPr>
            <a:spLocks noChangeArrowheads="1"/>
          </p:cNvSpPr>
          <p:nvPr/>
        </p:nvSpPr>
        <p:spPr bwMode="auto">
          <a:xfrm>
            <a:off x="1852613" y="4545013"/>
            <a:ext cx="428625" cy="428625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7" name="TextBox 6"/>
          <p:cNvSpPr txBox="1"/>
          <p:nvPr/>
        </p:nvSpPr>
        <p:spPr>
          <a:xfrm>
            <a:off x="6215063" y="1571625"/>
            <a:ext cx="2643187" cy="57578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spcBef>
                <a:spcPts val="700"/>
              </a:spcBef>
              <a:spcAft>
                <a:spcPts val="70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sz="2000" b="1" kern="0" dirty="0">
                <a:solidFill>
                  <a:srgbClr val="000066"/>
                </a:solidFill>
                <a:latin typeface="Trebuchet MS"/>
                <a:ea typeface="MS Gothic"/>
              </a:rPr>
              <a:t>Algoritmus:</a:t>
            </a:r>
          </a:p>
          <a:p>
            <a:pPr marL="342900" indent="-342900">
              <a:spcBef>
                <a:spcPts val="700"/>
              </a:spcBef>
              <a:spcAft>
                <a:spcPts val="70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r>
              <a:rPr lang="sk-SK" sz="2000" kern="0" dirty="0">
                <a:solidFill>
                  <a:srgbClr val="000066"/>
                </a:solidFill>
                <a:latin typeface="Trebuchet MS"/>
                <a:ea typeface="MS Gothic"/>
              </a:rPr>
              <a:t>Začíname v cieli</a:t>
            </a:r>
          </a:p>
          <a:p>
            <a:pPr marL="342900" indent="-342900">
              <a:spcBef>
                <a:spcPts val="700"/>
              </a:spcBef>
              <a:spcAft>
                <a:spcPts val="70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r>
              <a:rPr lang="sk-SK" sz="2000" kern="0" dirty="0">
                <a:solidFill>
                  <a:srgbClr val="000066"/>
                </a:solidFill>
                <a:latin typeface="Trebuchet MS"/>
                <a:ea typeface="MS Gothic"/>
              </a:rPr>
              <a:t>Vždy sa vyberieme na to susedné políčko, ktoré má o 1 menšiu vzdialenosť od štartovacieho políčka ako to, na ktorom práve stojíme.</a:t>
            </a:r>
          </a:p>
          <a:p>
            <a:pPr marL="342900" indent="-342900">
              <a:spcBef>
                <a:spcPts val="700"/>
              </a:spcBef>
              <a:spcAft>
                <a:spcPts val="70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sk-SK" sz="2000" kern="0" dirty="0">
              <a:solidFill>
                <a:srgbClr val="000066"/>
              </a:solidFill>
              <a:latin typeface="Trebuchet MS"/>
              <a:ea typeface="MS Gothic"/>
            </a:endParaRPr>
          </a:p>
          <a:p>
            <a:pPr marL="342900" indent="-342900">
              <a:spcBef>
                <a:spcPts val="700"/>
              </a:spcBef>
              <a:spcAft>
                <a:spcPts val="70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sz="2000" kern="0" dirty="0">
                <a:solidFill>
                  <a:srgbClr val="FF0000"/>
                </a:solidFill>
                <a:latin typeface="Trebuchet MS"/>
                <a:ea typeface="MS Gothic"/>
              </a:rPr>
              <a:t>Spätné hľadanie</a:t>
            </a:r>
          </a:p>
          <a:p>
            <a:pPr marL="342900" indent="-342900">
              <a:spcBef>
                <a:spcPts val="700"/>
              </a:spcBef>
              <a:spcAft>
                <a:spcPts val="70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endParaRPr lang="en-US" sz="2000" kern="0" dirty="0">
              <a:solidFill>
                <a:srgbClr val="000066"/>
              </a:solidFill>
              <a:latin typeface="Trebuchet MS"/>
              <a:ea typeface="MS Gothic"/>
            </a:endParaRPr>
          </a:p>
          <a:p>
            <a:pPr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endParaRPr lang="sk-SK" dirty="0">
              <a:solidFill>
                <a:srgbClr val="002060"/>
              </a:solidFill>
              <a:latin typeface="+mn-lt"/>
              <a:ea typeface="MS Gothic" charset="-12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endParaRPr lang="en-US" sz="4000" b="1" dirty="0" smtClean="0"/>
          </a:p>
          <a:p>
            <a:pPr algn="ctr" eaLnBrk="1" hangingPunct="1">
              <a:buFontTx/>
              <a:buNone/>
            </a:pPr>
            <a:r>
              <a:rPr lang="sk-SK" b="1" dirty="0" smtClean="0">
                <a:solidFill>
                  <a:srgbClr val="FF0000"/>
                </a:solidFill>
                <a:latin typeface="Lucida Sans" pitchFamily="34" charset="0"/>
              </a:rPr>
              <a:t>ak nie sú otázky...</a:t>
            </a:r>
          </a:p>
          <a:p>
            <a:pPr algn="ctr" eaLnBrk="1" hangingPunct="1">
              <a:buFontTx/>
              <a:buNone/>
            </a:pPr>
            <a:r>
              <a:rPr lang="sk-SK" sz="4000" b="1" dirty="0" smtClean="0">
                <a:solidFill>
                  <a:srgbClr val="FF0000"/>
                </a:solidFill>
                <a:latin typeface="Lucida Sans" pitchFamily="34" charset="0"/>
              </a:rPr>
              <a:t>Ďakujem za pozornosť</a:t>
            </a:r>
            <a:r>
              <a:rPr lang="en-US" sz="4000" b="1" dirty="0" smtClean="0">
                <a:solidFill>
                  <a:srgbClr val="FF0000"/>
                </a:solidFill>
                <a:latin typeface="Lucida Sans" pitchFamily="34" charset="0"/>
              </a:rPr>
              <a:t>!</a:t>
            </a:r>
            <a:endParaRPr lang="cs-CZ" sz="4000" b="1" dirty="0" smtClean="0">
              <a:solidFill>
                <a:srgbClr val="FF0000"/>
              </a:solidFill>
              <a:latin typeface="Lucida Sans" pitchFamily="34" charset="0"/>
            </a:endParaRPr>
          </a:p>
        </p:txBody>
      </p:sp>
      <p:pic>
        <p:nvPicPr>
          <p:cNvPr id="1026" name="Picture 2" descr="http://images.inmagine.com/img/photoalto/paa370/paa370000004.jpg"/>
          <p:cNvPicPr>
            <a:picLocks noChangeAspect="1" noChangeArrowheads="1"/>
          </p:cNvPicPr>
          <p:nvPr/>
        </p:nvPicPr>
        <p:blipFill>
          <a:blip r:embed="rId2" cstate="print"/>
          <a:srcRect l="6447" t="13149" r="2696"/>
          <a:stretch>
            <a:fillRect/>
          </a:stretch>
        </p:blipFill>
        <p:spPr bwMode="auto">
          <a:xfrm>
            <a:off x="2957804" y="3965509"/>
            <a:ext cx="3461657" cy="23411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Ako funguje ArrayList?</a:t>
            </a:r>
            <a:endParaRPr lang="sk-SK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ArrayList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&lt;E&gt;</a:t>
            </a:r>
            <a:r>
              <a:rPr lang="en-US" dirty="0" smtClean="0"/>
              <a:t> </a:t>
            </a:r>
            <a:endParaRPr lang="sk-SK" dirty="0" smtClean="0"/>
          </a:p>
          <a:p>
            <a:pPr lvl="1" eaLnBrk="1" hangingPunct="1"/>
            <a:r>
              <a:rPr lang="sk-SK" dirty="0" smtClean="0"/>
              <a:t>interne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sk-SK" dirty="0" smtClean="0"/>
              <a:t>uloženie hodnôt využíva pole:</a:t>
            </a:r>
          </a:p>
          <a:p>
            <a:pPr eaLnBrk="1" hangingPunct="1">
              <a:buNone/>
            </a:pPr>
            <a:r>
              <a:rPr lang="sk-SK" sz="2000" b="1" dirty="0" smtClean="0">
                <a:solidFill>
                  <a:srgbClr val="7F0055"/>
                </a:solidFill>
                <a:latin typeface="Courier New" pitchFamily="49" charset="0"/>
              </a:rPr>
              <a:t>	</a:t>
            </a:r>
            <a:endParaRPr lang="en-US" sz="2000" b="1" dirty="0" smtClean="0">
              <a:solidFill>
                <a:srgbClr val="7F0055"/>
              </a:solidFill>
              <a:latin typeface="Courier New" pitchFamily="49" charset="0"/>
            </a:endParaRPr>
          </a:p>
          <a:p>
            <a:pPr eaLnBrk="1" hangingPunct="1">
              <a:buNone/>
            </a:pPr>
            <a:r>
              <a:rPr lang="en-US" sz="2000" b="1" dirty="0" smtClean="0">
                <a:solidFill>
                  <a:srgbClr val="7F0055"/>
                </a:solidFill>
                <a:latin typeface="Courier New" pitchFamily="49" charset="0"/>
                <a:cs typeface="Consolas" pitchFamily="49" charset="0"/>
              </a:rPr>
              <a:t>  </a:t>
            </a:r>
            <a:r>
              <a:rPr lang="en-US" sz="20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public</a:t>
            </a:r>
            <a:r>
              <a:rPr lang="en-US" sz="20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class</a:t>
            </a:r>
            <a:r>
              <a:rPr lang="en-US" sz="20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ArrayList</a:t>
            </a: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&lt;E&gt;</a:t>
            </a:r>
            <a:r>
              <a:rPr lang="en-US" sz="20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implements</a:t>
            </a:r>
            <a:r>
              <a:rPr lang="en-US" sz="20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List&lt;E&gt;</a:t>
            </a:r>
            <a:r>
              <a:rPr lang="en-US" sz="20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{</a:t>
            </a:r>
          </a:p>
          <a:p>
            <a:pPr eaLnBrk="1" hangingPunct="1">
              <a:buNone/>
            </a:pPr>
            <a:r>
              <a:rPr lang="sk-SK" sz="20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	</a:t>
            </a:r>
            <a:r>
              <a:rPr lang="en-US" sz="20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sk-SK" sz="20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private</a:t>
            </a: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E[] </a:t>
            </a:r>
            <a:r>
              <a:rPr lang="sk-SK" sz="2000" dirty="0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prvky</a:t>
            </a: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sk-SK" sz="20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new</a:t>
            </a: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E[0];</a:t>
            </a:r>
            <a:endParaRPr lang="sk-SK" sz="2000" dirty="0" smtClean="0">
              <a:latin typeface="Consolas" pitchFamily="49" charset="0"/>
              <a:cs typeface="Consolas" pitchFamily="49" charset="0"/>
            </a:endParaRPr>
          </a:p>
          <a:p>
            <a:pPr eaLnBrk="1" hangingPunct="1">
              <a:buNone/>
            </a:pPr>
            <a:r>
              <a:rPr lang="sk-SK" sz="20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	</a:t>
            </a:r>
          </a:p>
          <a:p>
            <a:pPr eaLnBrk="1" hangingPunct="1">
              <a:buNone/>
            </a:pPr>
            <a:r>
              <a:rPr lang="sk-SK" sz="20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}</a:t>
            </a:r>
          </a:p>
          <a:p>
            <a:pPr eaLnBrk="1" hangingPunct="1"/>
            <a:endParaRPr lang="sk-SK" sz="2000" dirty="0" smtClean="0"/>
          </a:p>
          <a:p>
            <a:pPr eaLnBrk="1" hangingPunct="1"/>
            <a:r>
              <a:rPr lang="sk-SK" dirty="0" smtClean="0"/>
              <a:t>Veľkosti polí </a:t>
            </a:r>
            <a:r>
              <a:rPr lang="sk-SK" b="1" dirty="0" smtClean="0"/>
              <a:t>meniť nemožno</a:t>
            </a:r>
            <a:r>
              <a:rPr lang="sk-SK" dirty="0" smtClean="0"/>
              <a:t>:</a:t>
            </a:r>
            <a:endParaRPr lang="en-US" dirty="0" smtClean="0"/>
          </a:p>
          <a:p>
            <a:pPr lvl="1" eaLnBrk="1" hangingPunct="1"/>
            <a:r>
              <a:rPr lang="sk-SK" dirty="0" smtClean="0"/>
              <a:t>pri každom </a:t>
            </a:r>
            <a:r>
              <a:rPr lang="sk-SK" dirty="0" err="1" smtClean="0">
                <a:latin typeface="Consolas" pitchFamily="49" charset="0"/>
                <a:cs typeface="Consolas" pitchFamily="49" charset="0"/>
              </a:rPr>
              <a:t>add</a:t>
            </a:r>
            <a:r>
              <a:rPr lang="sk-SK" dirty="0" smtClean="0"/>
              <a:t> a </a:t>
            </a:r>
            <a:r>
              <a:rPr lang="sk-SK" dirty="0" err="1" smtClean="0">
                <a:latin typeface="Consolas" pitchFamily="49" charset="0"/>
                <a:cs typeface="Consolas" pitchFamily="49" charset="0"/>
              </a:rPr>
              <a:t>remove</a:t>
            </a:r>
            <a:r>
              <a:rPr lang="sk-SK" dirty="0" smtClean="0"/>
              <a:t> sa vytvára nové pole</a:t>
            </a:r>
          </a:p>
          <a:p>
            <a:pPr eaLnBrk="1" hangingPunct="1"/>
            <a:endParaRPr lang="sk-SK" sz="2000" b="1" dirty="0" smtClean="0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H="1" flipV="1">
            <a:off x="3579961" y="3631721"/>
            <a:ext cx="1069675" cy="681486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521239" y="4163525"/>
            <a:ext cx="2569674" cy="40011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 smtClean="0">
                <a:latin typeface="Trebuchet MS" pitchFamily="34" charset="0"/>
              </a:rPr>
              <a:t>Interné pole hodnôt</a:t>
            </a:r>
            <a:endParaRPr lang="cs-CZ" dirty="0">
              <a:latin typeface="Courier New" pitchFamily="49" charset="0"/>
            </a:endParaRPr>
          </a:p>
        </p:txBody>
      </p:sp>
      <p:pic>
        <p:nvPicPr>
          <p:cNvPr id="44034" name="Picture 2" descr="http://3.bp.blogspot.com/-1kEZ5wOXAzE/TfrXD5gHxLI/AAAAAAAACqU/z3MYxrRH9Rw/s1600/sadfac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2505" y="5382883"/>
            <a:ext cx="582823" cy="552781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Ak</a:t>
            </a:r>
            <a:r>
              <a:rPr lang="sk-SK" dirty="0" smtClean="0"/>
              <a:t>ý </a:t>
            </a:r>
            <a:r>
              <a:rPr lang="en-US" dirty="0" smtClean="0"/>
              <a:t>r</a:t>
            </a:r>
            <a:r>
              <a:rPr lang="sk-SK" dirty="0" err="1" smtClean="0"/>
              <a:t>ýchly</a:t>
            </a:r>
            <a:r>
              <a:rPr lang="sk-SK" dirty="0" smtClean="0"/>
              <a:t> je </a:t>
            </a:r>
            <a:r>
              <a:rPr lang="sk-SK" dirty="0" err="1" smtClean="0">
                <a:latin typeface="Consolas" pitchFamily="49" charset="0"/>
                <a:cs typeface="Consolas" pitchFamily="49" charset="0"/>
              </a:rPr>
              <a:t>ArrayList</a:t>
            </a:r>
            <a:r>
              <a:rPr lang="en-US" dirty="0" smtClean="0"/>
              <a:t>?</a:t>
            </a:r>
            <a:endParaRPr lang="sk-SK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>
            <a:solidFill>
              <a:schemeClr val="accent3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Ko</a:t>
            </a:r>
            <a:r>
              <a:rPr lang="sk-SK" dirty="0" err="1" smtClean="0"/>
              <a:t>ľko</a:t>
            </a:r>
            <a:r>
              <a:rPr lang="sk-SK" dirty="0" smtClean="0"/>
              <a:t> trvá </a:t>
            </a:r>
            <a:r>
              <a:rPr lang="en-US" dirty="0" smtClean="0"/>
              <a:t>(</a:t>
            </a:r>
            <a:r>
              <a:rPr lang="en-US" dirty="0" err="1" smtClean="0"/>
              <a:t>ko</a:t>
            </a:r>
            <a:r>
              <a:rPr lang="sk-SK" dirty="0" err="1" smtClean="0"/>
              <a:t>ľko</a:t>
            </a:r>
            <a:r>
              <a:rPr lang="sk-SK" dirty="0" smtClean="0"/>
              <a:t> </a:t>
            </a:r>
            <a:r>
              <a:rPr lang="en-US" dirty="0" err="1" smtClean="0"/>
              <a:t>krokov</a:t>
            </a:r>
            <a:r>
              <a:rPr lang="en-US" dirty="0" smtClean="0"/>
              <a:t> </a:t>
            </a:r>
            <a:r>
              <a:rPr lang="sk-SK" dirty="0" smtClean="0"/>
              <a:t>vykoná</a:t>
            </a:r>
            <a:r>
              <a:rPr lang="en-US" dirty="0" smtClean="0"/>
              <a:t>) met</a:t>
            </a:r>
            <a:r>
              <a:rPr lang="sk-SK" dirty="0" smtClean="0"/>
              <a:t>ód</a:t>
            </a:r>
            <a:r>
              <a:rPr lang="en-US" dirty="0" smtClean="0"/>
              <a:t>a 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add</a:t>
            </a:r>
            <a:r>
              <a:rPr lang="en-US" dirty="0" smtClean="0"/>
              <a:t>?</a:t>
            </a:r>
            <a:endParaRPr lang="en-US" sz="2000" b="1" dirty="0" smtClean="0">
              <a:solidFill>
                <a:srgbClr val="7F0055"/>
              </a:solidFill>
              <a:latin typeface="Courier New"/>
            </a:endParaRPr>
          </a:p>
          <a:p>
            <a:pPr eaLnBrk="1" hangingPunct="1">
              <a:spcAft>
                <a:spcPts val="0"/>
              </a:spcAft>
              <a:buFont typeface="Times New Roman" pitchFamily="16" charset="0"/>
              <a:buNone/>
              <a:defRPr/>
            </a:pPr>
            <a:endParaRPr lang="sk-SK" sz="2000" b="1" dirty="0" smtClean="0">
              <a:solidFill>
                <a:srgbClr val="7F0055"/>
              </a:solidFill>
              <a:latin typeface="Courier New"/>
            </a:endParaRPr>
          </a:p>
          <a:p>
            <a:pPr eaLnBrk="1" hangingPunct="1">
              <a:spcAft>
                <a:spcPts val="0"/>
              </a:spcAft>
              <a:buFont typeface="Times New Roman" pitchFamily="16" charset="0"/>
              <a:buNone/>
              <a:defRPr/>
            </a:pPr>
            <a:r>
              <a:rPr lang="sk-SK" sz="20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public</a:t>
            </a:r>
            <a:r>
              <a:rPr lang="sk-SK" sz="20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20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boolean</a:t>
            </a:r>
            <a:r>
              <a:rPr lang="sk-SK" sz="20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20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add</a:t>
            </a: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(E </a:t>
            </a: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hodnota</a:t>
            </a: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) {</a:t>
            </a:r>
          </a:p>
          <a:p>
            <a:pPr eaLnBrk="1" hangingPunct="1">
              <a:spcAft>
                <a:spcPts val="0"/>
              </a:spcAft>
              <a:buFont typeface="Times New Roman" pitchFamily="16" charset="0"/>
              <a:buNone/>
              <a:defRPr/>
            </a:pPr>
            <a:r>
              <a:rPr lang="en-US" sz="2000" dirty="0" smtClean="0">
                <a:solidFill>
                  <a:srgbClr val="000000"/>
                </a:solidFill>
                <a:highlight>
                  <a:srgbClr val="D4D4D4"/>
                </a:highlight>
                <a:latin typeface="Consolas" pitchFamily="49" charset="0"/>
                <a:cs typeface="Consolas" pitchFamily="49" charset="0"/>
              </a:rPr>
              <a:t>  </a:t>
            </a: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E[] </a:t>
            </a:r>
            <a:r>
              <a:rPr lang="sk-SK" sz="20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novePrvky</a:t>
            </a: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=</a:t>
            </a: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(E[])</a:t>
            </a:r>
            <a:r>
              <a:rPr lang="en-US" sz="20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new</a:t>
            </a:r>
            <a:r>
              <a:rPr lang="en-US" sz="2000" dirty="0" smtClean="0">
                <a:solidFill>
                  <a:srgbClr val="000000"/>
                </a:solidFill>
                <a:highlight>
                  <a:srgbClr val="D4D4D4"/>
                </a:highlight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Object[</a:t>
            </a:r>
            <a:r>
              <a:rPr lang="sk-SK" sz="2000" dirty="0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prvky</a:t>
            </a:r>
            <a:r>
              <a:rPr lang="en-US" sz="2000" dirty="0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.length</a:t>
            </a:r>
            <a:r>
              <a:rPr lang="en-US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+1</a:t>
            </a: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];</a:t>
            </a:r>
            <a:r>
              <a:rPr lang="nn-NO" sz="20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  </a:t>
            </a:r>
          </a:p>
          <a:p>
            <a:pPr eaLnBrk="1" hangingPunct="1">
              <a:spcAft>
                <a:spcPts val="0"/>
              </a:spcAft>
              <a:buFont typeface="Times New Roman" pitchFamily="16" charset="0"/>
              <a:buNone/>
              <a:defRPr/>
            </a:pPr>
            <a:r>
              <a:rPr lang="nn-NO" sz="20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    </a:t>
            </a:r>
          </a:p>
          <a:p>
            <a:pPr eaLnBrk="1" hangingPunct="1">
              <a:spcAft>
                <a:spcPts val="0"/>
              </a:spcAft>
              <a:buFont typeface="Times New Roman" pitchFamily="16" charset="0"/>
              <a:buNone/>
              <a:defRPr/>
            </a:pPr>
            <a:r>
              <a:rPr lang="nn-NO" sz="20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  for</a:t>
            </a:r>
            <a:r>
              <a:rPr lang="nn-NO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(</a:t>
            </a:r>
            <a:r>
              <a:rPr lang="nn-NO" sz="20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nn-NO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i=0; i&lt;</a:t>
            </a:r>
            <a:r>
              <a:rPr lang="sk-SK" sz="2000" dirty="0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prvky</a:t>
            </a:r>
            <a:r>
              <a:rPr lang="nn-NO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.</a:t>
            </a:r>
            <a:r>
              <a:rPr lang="nn-NO" sz="2000" dirty="0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length</a:t>
            </a:r>
            <a:r>
              <a:rPr lang="nn-NO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; i++) </a:t>
            </a:r>
          </a:p>
          <a:p>
            <a:pPr eaLnBrk="1" hangingPunct="1">
              <a:spcAft>
                <a:spcPts val="0"/>
              </a:spcAft>
              <a:buFont typeface="Times New Roman" pitchFamily="16" charset="0"/>
              <a:buNone/>
              <a:defRPr/>
            </a:pP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    </a:t>
            </a:r>
            <a:r>
              <a:rPr lang="sk-SK" sz="20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novePrvky</a:t>
            </a: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[i] = </a:t>
            </a:r>
            <a:r>
              <a:rPr lang="sk-SK" sz="2000" dirty="0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prvky</a:t>
            </a: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[i];</a:t>
            </a:r>
          </a:p>
          <a:p>
            <a:pPr eaLnBrk="1" hangingPunct="1">
              <a:spcAft>
                <a:spcPts val="0"/>
              </a:spcAft>
              <a:buFont typeface="Times New Roman" pitchFamily="16" charset="0"/>
              <a:buNone/>
              <a:defRPr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sk-SK" sz="20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novePrvky</a:t>
            </a: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[novePrvky.</a:t>
            </a:r>
            <a:r>
              <a:rPr lang="sk-SK" sz="2000" dirty="0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length</a:t>
            </a: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-1] = hodnota;</a:t>
            </a:r>
          </a:p>
          <a:p>
            <a:pPr eaLnBrk="1" hangingPunct="1">
              <a:spcAft>
                <a:spcPts val="0"/>
              </a:spcAft>
              <a:buFont typeface="Times New Roman" pitchFamily="16" charset="0"/>
              <a:buNone/>
              <a:defRPr/>
            </a:pPr>
            <a:r>
              <a:rPr lang="en-US" sz="2000" dirty="0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  </a:t>
            </a:r>
          </a:p>
          <a:p>
            <a:pPr eaLnBrk="1" hangingPunct="1">
              <a:spcAft>
                <a:spcPts val="0"/>
              </a:spcAft>
              <a:buFont typeface="Times New Roman" pitchFamily="16" charset="0"/>
              <a:buNone/>
              <a:defRPr/>
            </a:pPr>
            <a:r>
              <a:rPr lang="en-US" sz="2000" dirty="0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sk-SK" sz="2000" dirty="0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prvky</a:t>
            </a: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sk-SK" sz="20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novePrvky</a:t>
            </a: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pPr eaLnBrk="1" hangingPunct="1">
              <a:buFont typeface="Times New Roman" pitchFamily="16" charset="0"/>
              <a:buNone/>
              <a:defRPr/>
            </a:pP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}</a:t>
            </a:r>
            <a:endParaRPr lang="sk-SK" sz="20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608168" y="4991662"/>
            <a:ext cx="3251160" cy="113877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 smtClean="0">
                <a:latin typeface="Trebuchet MS" pitchFamily="34" charset="0"/>
              </a:rPr>
              <a:t>Ak máme v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ArrayList</a:t>
            </a:r>
            <a:r>
              <a:rPr lang="en-US" dirty="0" smtClean="0">
                <a:latin typeface="Trebuchet MS" pitchFamily="34" charset="0"/>
              </a:rPr>
              <a:t>-e </a:t>
            </a:r>
            <a:r>
              <a:rPr lang="sk-SK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k-SK" dirty="0" smtClean="0">
                <a:latin typeface="Trebuchet MS" pitchFamily="34" charset="0"/>
              </a:rPr>
              <a:t> prvkov, operácia </a:t>
            </a:r>
            <a:r>
              <a:rPr lang="sk-SK" b="1" dirty="0" err="1" smtClean="0">
                <a:latin typeface="Consolas" pitchFamily="49" charset="0"/>
                <a:cs typeface="Consolas" pitchFamily="49" charset="0"/>
              </a:rPr>
              <a:t>add</a:t>
            </a:r>
            <a:r>
              <a:rPr lang="sk-SK" dirty="0" smtClean="0">
                <a:latin typeface="Trebuchet MS" pitchFamily="34" charset="0"/>
              </a:rPr>
              <a:t> má časovú zložitosť </a:t>
            </a:r>
            <a:r>
              <a:rPr lang="sk-SK" sz="2400" i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(n)</a:t>
            </a:r>
            <a:endParaRPr lang="cs-CZ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5443268" y="3717985"/>
            <a:ext cx="1976886" cy="1259457"/>
          </a:xfrm>
          <a:custGeom>
            <a:avLst/>
            <a:gdLst>
              <a:gd name="connsiteX0" fmla="*/ 1716657 w 1976886"/>
              <a:gd name="connsiteY0" fmla="*/ 1259457 h 1259457"/>
              <a:gd name="connsiteX1" fmla="*/ 1690777 w 1976886"/>
              <a:gd name="connsiteY1" fmla="*/ 224287 h 1259457"/>
              <a:gd name="connsiteX2" fmla="*/ 0 w 1976886"/>
              <a:gd name="connsiteY2" fmla="*/ 0 h 1259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76886" h="1259457">
                <a:moveTo>
                  <a:pt x="1716657" y="1259457"/>
                </a:moveTo>
                <a:cubicBezTo>
                  <a:pt x="1846771" y="846826"/>
                  <a:pt x="1976886" y="434196"/>
                  <a:pt x="1690777" y="224287"/>
                </a:cubicBezTo>
                <a:cubicBezTo>
                  <a:pt x="1404668" y="14378"/>
                  <a:pt x="284672" y="35943"/>
                  <a:pt x="0" y="0"/>
                </a:cubicBezTo>
              </a:path>
            </a:pathLst>
          </a:custGeom>
          <a:noFill/>
          <a:ln w="76200" cap="flat" cmpd="sng" algn="ctr">
            <a:solidFill>
              <a:srgbClr val="008000"/>
            </a:solidFill>
            <a:prstDash val="solid"/>
            <a:round/>
            <a:headEnd type="none" w="med" len="med"/>
            <a:tailEnd type="triangl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Freeform 13"/>
          <p:cNvSpPr/>
          <p:nvPr/>
        </p:nvSpPr>
        <p:spPr bwMode="auto">
          <a:xfrm>
            <a:off x="6495691" y="3027872"/>
            <a:ext cx="1421920" cy="1906437"/>
          </a:xfrm>
          <a:custGeom>
            <a:avLst/>
            <a:gdLst>
              <a:gd name="connsiteX0" fmla="*/ 1078301 w 1421920"/>
              <a:gd name="connsiteY0" fmla="*/ 1906437 h 1906437"/>
              <a:gd name="connsiteX1" fmla="*/ 1242203 w 1421920"/>
              <a:gd name="connsiteY1" fmla="*/ 664234 h 1906437"/>
              <a:gd name="connsiteX2" fmla="*/ 0 w 1421920"/>
              <a:gd name="connsiteY2" fmla="*/ 0 h 19064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21920" h="1906437">
                <a:moveTo>
                  <a:pt x="1078301" y="1906437"/>
                </a:moveTo>
                <a:cubicBezTo>
                  <a:pt x="1250110" y="1444205"/>
                  <a:pt x="1421920" y="981973"/>
                  <a:pt x="1242203" y="664234"/>
                </a:cubicBezTo>
                <a:cubicBezTo>
                  <a:pt x="1062486" y="346495"/>
                  <a:pt x="531243" y="173247"/>
                  <a:pt x="0" y="0"/>
                </a:cubicBezTo>
              </a:path>
            </a:pathLst>
          </a:custGeom>
          <a:noFill/>
          <a:ln w="57150" cap="flat" cmpd="sng" algn="ctr">
            <a:solidFill>
              <a:srgbClr val="008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nexus404.com/Blog/wp-content/uploads/2007/04/ferrari-formula-one-racing-ca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29438" y="3929063"/>
            <a:ext cx="17145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Ako na rýchlejší ArrayList</a:t>
            </a:r>
            <a:r>
              <a:rPr lang="en-US" smtClean="0"/>
              <a:t>?</a:t>
            </a:r>
            <a:endParaRPr lang="sk-SK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Nahradenie </a:t>
            </a:r>
            <a:r>
              <a:rPr lang="sk-SK" dirty="0" err="1" smtClean="0">
                <a:latin typeface="Consolas" pitchFamily="49" charset="0"/>
                <a:cs typeface="Consolas" pitchFamily="49" charset="0"/>
              </a:rPr>
              <a:t>for</a:t>
            </a:r>
            <a:r>
              <a:rPr lang="sk-SK" dirty="0" err="1" smtClean="0"/>
              <a:t>-cyklu</a:t>
            </a:r>
            <a:r>
              <a:rPr lang="sk-SK" dirty="0" smtClean="0"/>
              <a:t> volaním </a:t>
            </a:r>
            <a:r>
              <a:rPr lang="sk-SK" sz="2400" dirty="0" err="1" smtClean="0">
                <a:latin typeface="Consolas" pitchFamily="49" charset="0"/>
                <a:cs typeface="Consolas" pitchFamily="49" charset="0"/>
              </a:rPr>
              <a:t>System.</a:t>
            </a:r>
            <a:r>
              <a:rPr lang="sk-SK" sz="2400" b="1" i="1" dirty="0" err="1" smtClean="0">
                <a:latin typeface="Consolas" pitchFamily="49" charset="0"/>
                <a:cs typeface="Consolas" pitchFamily="49" charset="0"/>
              </a:rPr>
              <a:t>arraycopy</a:t>
            </a:r>
            <a:endParaRPr lang="en-US" b="1" i="1" dirty="0" smtClean="0">
              <a:latin typeface="Consolas" pitchFamily="49" charset="0"/>
              <a:cs typeface="Consolas" pitchFamily="49" charset="0"/>
            </a:endParaRPr>
          </a:p>
          <a:p>
            <a:pPr lvl="1" eaLnBrk="1" hangingPunct="1"/>
            <a:r>
              <a:rPr lang="sk-SK" dirty="0" smtClean="0"/>
              <a:t>to </a:t>
            </a:r>
            <a:r>
              <a:rPr lang="sk-SK" b="1" dirty="0" smtClean="0"/>
              <a:t>nepomôže</a:t>
            </a:r>
            <a:r>
              <a:rPr lang="en-US" dirty="0" smtClean="0"/>
              <a:t>, </a:t>
            </a:r>
            <a:r>
              <a:rPr lang="en-US" dirty="0" err="1" smtClean="0"/>
              <a:t>preto</a:t>
            </a:r>
            <a:r>
              <a:rPr lang="sk-SK" dirty="0" smtClean="0"/>
              <a:t>že kopírovací cyklus s časovou zložitosťou </a:t>
            </a:r>
            <a:r>
              <a:rPr lang="sk-SK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(n) </a:t>
            </a:r>
            <a:r>
              <a:rPr lang="en-US" dirty="0" smtClean="0"/>
              <a:t>je </a:t>
            </a:r>
            <a:r>
              <a:rPr lang="en-US" dirty="0" err="1" smtClean="0"/>
              <a:t>skryt</a:t>
            </a:r>
            <a:r>
              <a:rPr lang="sk-SK" dirty="0" smtClean="0"/>
              <a:t>ý v metóde </a:t>
            </a:r>
            <a:r>
              <a:rPr lang="sk-SK" b="1" i="1" dirty="0" err="1" smtClean="0">
                <a:latin typeface="Consolas" pitchFamily="49" charset="0"/>
                <a:cs typeface="Consolas" pitchFamily="49" charset="0"/>
              </a:rPr>
              <a:t>arraycopy</a:t>
            </a:r>
            <a:endParaRPr lang="sk-SK" b="1" i="1" dirty="0" smtClean="0">
              <a:latin typeface="Consolas" pitchFamily="49" charset="0"/>
              <a:cs typeface="Consolas" pitchFamily="49" charset="0"/>
            </a:endParaRPr>
          </a:p>
          <a:p>
            <a:pPr eaLnBrk="1" hangingPunct="1"/>
            <a:endParaRPr lang="en-US" sz="1100" dirty="0" smtClean="0"/>
          </a:p>
          <a:p>
            <a:pPr eaLnBrk="1" hangingPunct="1"/>
            <a:r>
              <a:rPr lang="sk-SK" dirty="0" smtClean="0"/>
              <a:t>Nemeniť veľkosť interného poľa vždy</a:t>
            </a:r>
            <a:endParaRPr lang="en-US" dirty="0" smtClean="0"/>
          </a:p>
          <a:p>
            <a:pPr lvl="1" eaLnBrk="1" hangingPunct="1"/>
            <a:r>
              <a:rPr lang="sk-SK" dirty="0" smtClean="0"/>
              <a:t>veľkosť poľa budeme zväčšovať</a:t>
            </a:r>
            <a:r>
              <a:rPr lang="en-US" dirty="0" smtClean="0"/>
              <a:t>/</a:t>
            </a:r>
            <a:r>
              <a:rPr lang="en-US" dirty="0" err="1" smtClean="0"/>
              <a:t>zme</a:t>
            </a:r>
            <a:r>
              <a:rPr lang="sk-SK" dirty="0" err="1" smtClean="0"/>
              <a:t>nšovať</a:t>
            </a:r>
            <a:r>
              <a:rPr lang="sk-SK" dirty="0" smtClean="0"/>
              <a:t> vždy o 100 prvkov </a:t>
            </a:r>
            <a:r>
              <a:rPr lang="en-US" dirty="0" smtClean="0"/>
              <a:t>(resp. in</a:t>
            </a:r>
            <a:r>
              <a:rPr lang="sk-SK" dirty="0" smtClean="0"/>
              <a:t>ý vhodný počet prvkov</a:t>
            </a:r>
            <a:r>
              <a:rPr lang="en-US" dirty="0" smtClean="0"/>
              <a:t>)</a:t>
            </a:r>
          </a:p>
          <a:p>
            <a:pPr lvl="1" eaLnBrk="1" hangingPunct="1"/>
            <a:r>
              <a:rPr lang="sk-SK" dirty="0" smtClean="0"/>
              <a:t>zoznam má:</a:t>
            </a:r>
            <a:endParaRPr lang="en-US" dirty="0" smtClean="0"/>
          </a:p>
          <a:p>
            <a:pPr lvl="2" eaLnBrk="1" hangingPunct="1"/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sk-SK" dirty="0" err="1" smtClean="0">
                <a:solidFill>
                  <a:srgbClr val="FF0000"/>
                </a:solidFill>
              </a:rPr>
              <a:t>eľkosť</a:t>
            </a:r>
            <a:r>
              <a:rPr lang="sk-SK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(size) – </a:t>
            </a:r>
            <a:r>
              <a:rPr lang="en-US" dirty="0" err="1" smtClean="0"/>
              <a:t>po</a:t>
            </a:r>
            <a:r>
              <a:rPr lang="sk-SK" dirty="0" err="1" smtClean="0"/>
              <a:t>čet</a:t>
            </a:r>
            <a:r>
              <a:rPr lang="sk-SK" dirty="0" smtClean="0"/>
              <a:t> uložených hodnôt</a:t>
            </a:r>
            <a:endParaRPr lang="en-US" dirty="0" smtClean="0"/>
          </a:p>
          <a:p>
            <a:pPr lvl="2" eaLnBrk="1" hangingPunct="1"/>
            <a:r>
              <a:rPr lang="en-US" dirty="0" smtClean="0">
                <a:solidFill>
                  <a:srgbClr val="FF0000"/>
                </a:solidFill>
              </a:rPr>
              <a:t>k</a:t>
            </a:r>
            <a:r>
              <a:rPr lang="sk-SK" dirty="0" err="1" smtClean="0">
                <a:solidFill>
                  <a:srgbClr val="FF0000"/>
                </a:solidFill>
              </a:rPr>
              <a:t>apacitu</a:t>
            </a:r>
            <a:r>
              <a:rPr lang="sk-SK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(capacity) – </a:t>
            </a:r>
            <a:r>
              <a:rPr lang="en-US" dirty="0" err="1" smtClean="0"/>
              <a:t>ve</a:t>
            </a:r>
            <a:r>
              <a:rPr lang="sk-SK" dirty="0" err="1" smtClean="0"/>
              <a:t>ľkosť</a:t>
            </a:r>
            <a:r>
              <a:rPr lang="sk-SK" dirty="0" smtClean="0"/>
              <a:t> interného poľa, z ktorého prvých </a:t>
            </a:r>
            <a:r>
              <a:rPr lang="sk-SK" b="1" dirty="0" err="1" smtClean="0"/>
              <a:t>size</a:t>
            </a:r>
            <a:r>
              <a:rPr lang="sk-SK" dirty="0" smtClean="0"/>
              <a:t> políčok obsahuje „platné“ hodnoty </a:t>
            </a:r>
          </a:p>
          <a:p>
            <a:pPr eaLnBrk="1" hangingPunct="1">
              <a:buFont typeface="Arial" charset="0"/>
              <a:buChar char="•"/>
            </a:pPr>
            <a:endParaRPr lang="sk-SK" dirty="0" smtClean="0"/>
          </a:p>
        </p:txBody>
      </p:sp>
      <p:pic>
        <p:nvPicPr>
          <p:cNvPr id="41986" name="Picture 2" descr="http://giftfare.files.wordpress.com/2011/03/idea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24635" y="2803583"/>
            <a:ext cx="724318" cy="722103"/>
          </a:xfrm>
          <a:prstGeom prst="rect">
            <a:avLst/>
          </a:prstGeom>
          <a:noFill/>
        </p:spPr>
      </p:pic>
      <p:pic>
        <p:nvPicPr>
          <p:cNvPr id="6" name="Picture 2" descr="http://giftfare.files.wordpress.com/2011/03/idea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19682" y="1127183"/>
            <a:ext cx="724318" cy="722103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ArrayList</a:t>
            </a:r>
            <a:r>
              <a:rPr lang="en-US" dirty="0" smtClean="0"/>
              <a:t> s </a:t>
            </a:r>
            <a:r>
              <a:rPr lang="en-US" dirty="0" err="1" smtClean="0"/>
              <a:t>kapacitou</a:t>
            </a:r>
            <a:r>
              <a:rPr lang="sk-SK" dirty="0" smtClean="0"/>
              <a:t> </a:t>
            </a:r>
            <a:r>
              <a:rPr lang="en-US" dirty="0" smtClean="0"/>
              <a:t>(1)</a:t>
            </a:r>
            <a:endParaRPr lang="sk-SK" dirty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85720" y="2357430"/>
          <a:ext cx="5715040" cy="370840"/>
        </p:xfrm>
        <a:graphic>
          <a:graphicData uri="http://schemas.openxmlformats.org/drawingml/2006/table">
            <a:tbl>
              <a:tblPr>
                <a:solidFill>
                  <a:srgbClr val="FFFFCC"/>
                </a:solidFill>
                <a:tableStyleId>{F5AB1C69-6EDB-4FF4-983F-18BD219EF322}</a:tableStyleId>
              </a:tblPr>
              <a:tblGrid>
                <a:gridCol w="714380"/>
                <a:gridCol w="714380"/>
                <a:gridCol w="714380"/>
                <a:gridCol w="714380"/>
                <a:gridCol w="714380"/>
                <a:gridCol w="714380"/>
                <a:gridCol w="714380"/>
                <a:gridCol w="7143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-10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10244" name="Left Brace 4"/>
          <p:cNvSpPr>
            <a:spLocks/>
          </p:cNvSpPr>
          <p:nvPr/>
        </p:nvSpPr>
        <p:spPr bwMode="auto">
          <a:xfrm rot="5400000">
            <a:off x="2928937" y="-714374"/>
            <a:ext cx="428625" cy="5715000"/>
          </a:xfrm>
          <a:prstGeom prst="leftBrace">
            <a:avLst>
              <a:gd name="adj1" fmla="val 46572"/>
              <a:gd name="adj2" fmla="val 50000"/>
            </a:avLst>
          </a:prstGeom>
          <a:noFill/>
          <a:ln w="12700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6" name="TextBox 5"/>
          <p:cNvSpPr txBox="1"/>
          <p:nvPr/>
        </p:nvSpPr>
        <p:spPr>
          <a:xfrm>
            <a:off x="2143125" y="1428750"/>
            <a:ext cx="2071688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dirty="0" err="1">
                <a:solidFill>
                  <a:schemeClr val="tx1"/>
                </a:solidFill>
                <a:latin typeface="+mj-lt"/>
                <a:ea typeface="MS Gothic" charset="-128"/>
              </a:rPr>
              <a:t>kapacita</a:t>
            </a:r>
            <a:r>
              <a:rPr lang="en-US" dirty="0">
                <a:solidFill>
                  <a:schemeClr val="tx1"/>
                </a:solidFill>
                <a:latin typeface="+mj-lt"/>
                <a:ea typeface="MS Gothic" charset="-128"/>
              </a:rPr>
              <a:t> = 8</a:t>
            </a:r>
            <a:endParaRPr lang="sk-SK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0246" name="Left Brace 7"/>
          <p:cNvSpPr>
            <a:spLocks/>
          </p:cNvSpPr>
          <p:nvPr/>
        </p:nvSpPr>
        <p:spPr bwMode="auto">
          <a:xfrm rot="-5400000">
            <a:off x="1893094" y="1107281"/>
            <a:ext cx="357188" cy="3571875"/>
          </a:xfrm>
          <a:prstGeom prst="leftBrace">
            <a:avLst>
              <a:gd name="adj1" fmla="val 54220"/>
              <a:gd name="adj2" fmla="val 50000"/>
            </a:avLst>
          </a:prstGeom>
          <a:noFill/>
          <a:ln w="12700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9" name="TextBox 8"/>
          <p:cNvSpPr txBox="1"/>
          <p:nvPr/>
        </p:nvSpPr>
        <p:spPr>
          <a:xfrm>
            <a:off x="1071563" y="3071813"/>
            <a:ext cx="2071687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dirty="0">
                <a:solidFill>
                  <a:schemeClr val="tx1"/>
                </a:solidFill>
                <a:latin typeface="+mj-lt"/>
                <a:ea typeface="MS Gothic" charset="-128"/>
              </a:rPr>
              <a:t>v</a:t>
            </a:r>
            <a:r>
              <a:rPr lang="en-US" dirty="0">
                <a:solidFill>
                  <a:schemeClr val="tx1"/>
                </a:solidFill>
                <a:latin typeface="+mj-lt"/>
                <a:ea typeface="MS Gothic" charset="-128"/>
              </a:rPr>
              <a:t>e</a:t>
            </a:r>
            <a:r>
              <a:rPr lang="sk-SK" dirty="0" err="1">
                <a:solidFill>
                  <a:schemeClr val="tx1"/>
                </a:solidFill>
                <a:latin typeface="+mj-lt"/>
                <a:ea typeface="MS Gothic" charset="-128"/>
              </a:rPr>
              <a:t>ľkosť</a:t>
            </a:r>
            <a:r>
              <a:rPr lang="sk-SK" dirty="0">
                <a:solidFill>
                  <a:schemeClr val="tx1"/>
                </a:solidFill>
                <a:latin typeface="+mj-lt"/>
                <a:ea typeface="MS Gothic" charset="-128"/>
              </a:rPr>
              <a:t> </a:t>
            </a:r>
            <a:r>
              <a:rPr lang="en-US" dirty="0">
                <a:solidFill>
                  <a:schemeClr val="tx1"/>
                </a:solidFill>
                <a:latin typeface="+mj-lt"/>
                <a:ea typeface="MS Gothic" charset="-128"/>
              </a:rPr>
              <a:t>= </a:t>
            </a:r>
            <a:r>
              <a:rPr lang="sk-SK" dirty="0">
                <a:solidFill>
                  <a:schemeClr val="tx1"/>
                </a:solidFill>
                <a:latin typeface="+mj-lt"/>
                <a:ea typeface="MS Gothic" charset="-128"/>
              </a:rPr>
              <a:t>5</a:t>
            </a: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/>
        </p:nvGraphicFramePr>
        <p:xfrm>
          <a:off x="285720" y="4929198"/>
          <a:ext cx="5715040" cy="370840"/>
        </p:xfrm>
        <a:graphic>
          <a:graphicData uri="http://schemas.openxmlformats.org/drawingml/2006/table">
            <a:tbl>
              <a:tblPr>
                <a:solidFill>
                  <a:srgbClr val="FFFFCC"/>
                </a:solidFill>
                <a:tableStyleId>{F5AB1C69-6EDB-4FF4-983F-18BD219EF322}</a:tableStyleId>
              </a:tblPr>
              <a:tblGrid>
                <a:gridCol w="714380"/>
                <a:gridCol w="714380"/>
                <a:gridCol w="714380"/>
                <a:gridCol w="714380"/>
                <a:gridCol w="714380"/>
                <a:gridCol w="714380"/>
                <a:gridCol w="714380"/>
                <a:gridCol w="7143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-10</a:t>
                      </a:r>
                      <a:endParaRPr lang="sk-SK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10249" name="Left Brace 10"/>
          <p:cNvSpPr>
            <a:spLocks/>
          </p:cNvSpPr>
          <p:nvPr/>
        </p:nvSpPr>
        <p:spPr bwMode="auto">
          <a:xfrm rot="5400000">
            <a:off x="2928937" y="1857376"/>
            <a:ext cx="428625" cy="5715000"/>
          </a:xfrm>
          <a:prstGeom prst="leftBrace">
            <a:avLst>
              <a:gd name="adj1" fmla="val 30471"/>
              <a:gd name="adj2" fmla="val 50000"/>
            </a:avLst>
          </a:prstGeom>
          <a:noFill/>
          <a:ln w="12700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2" name="TextBox 11"/>
          <p:cNvSpPr txBox="1"/>
          <p:nvPr/>
        </p:nvSpPr>
        <p:spPr>
          <a:xfrm>
            <a:off x="2143125" y="4000500"/>
            <a:ext cx="2071688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dirty="0" err="1">
                <a:solidFill>
                  <a:schemeClr val="tx1"/>
                </a:solidFill>
                <a:latin typeface="+mj-lt"/>
                <a:ea typeface="MS Gothic" charset="-128"/>
              </a:rPr>
              <a:t>kapacita</a:t>
            </a:r>
            <a:r>
              <a:rPr lang="en-US" dirty="0">
                <a:solidFill>
                  <a:schemeClr val="tx1"/>
                </a:solidFill>
                <a:latin typeface="+mj-lt"/>
                <a:ea typeface="MS Gothic" charset="-128"/>
              </a:rPr>
              <a:t> = 8</a:t>
            </a:r>
            <a:endParaRPr lang="sk-SK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0251" name="Left Brace 12"/>
          <p:cNvSpPr>
            <a:spLocks/>
          </p:cNvSpPr>
          <p:nvPr/>
        </p:nvSpPr>
        <p:spPr bwMode="auto">
          <a:xfrm rot="-5400000">
            <a:off x="2250281" y="3321844"/>
            <a:ext cx="357188" cy="4286250"/>
          </a:xfrm>
          <a:prstGeom prst="leftBrace">
            <a:avLst>
              <a:gd name="adj1" fmla="val 49389"/>
              <a:gd name="adj2" fmla="val 50000"/>
            </a:avLst>
          </a:prstGeom>
          <a:noFill/>
          <a:ln w="12700" algn="ctr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4" name="TextBox 13"/>
          <p:cNvSpPr txBox="1"/>
          <p:nvPr/>
        </p:nvSpPr>
        <p:spPr>
          <a:xfrm>
            <a:off x="1071563" y="5643563"/>
            <a:ext cx="2071687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dirty="0">
                <a:solidFill>
                  <a:schemeClr val="tx1"/>
                </a:solidFill>
                <a:latin typeface="+mj-lt"/>
                <a:ea typeface="MS Gothic" charset="-128"/>
              </a:rPr>
              <a:t>v</a:t>
            </a:r>
            <a:r>
              <a:rPr lang="en-US" dirty="0">
                <a:solidFill>
                  <a:schemeClr val="tx1"/>
                </a:solidFill>
                <a:latin typeface="+mj-lt"/>
                <a:ea typeface="MS Gothic" charset="-128"/>
              </a:rPr>
              <a:t>e</a:t>
            </a:r>
            <a:r>
              <a:rPr lang="sk-SK" dirty="0" err="1">
                <a:solidFill>
                  <a:schemeClr val="tx1"/>
                </a:solidFill>
                <a:latin typeface="+mj-lt"/>
                <a:ea typeface="MS Gothic" charset="-128"/>
              </a:rPr>
              <a:t>ľkosť</a:t>
            </a:r>
            <a:r>
              <a:rPr lang="sk-SK" dirty="0">
                <a:solidFill>
                  <a:schemeClr val="tx1"/>
                </a:solidFill>
                <a:latin typeface="+mj-lt"/>
                <a:ea typeface="MS Gothic" charset="-128"/>
              </a:rPr>
              <a:t> </a:t>
            </a:r>
            <a:r>
              <a:rPr lang="en-US" dirty="0">
                <a:solidFill>
                  <a:schemeClr val="tx1"/>
                </a:solidFill>
                <a:latin typeface="+mj-lt"/>
                <a:ea typeface="MS Gothic" charset="-128"/>
              </a:rPr>
              <a:t>= 6</a:t>
            </a:r>
            <a:endParaRPr lang="sk-SK" dirty="0">
              <a:solidFill>
                <a:schemeClr val="tx1"/>
              </a:solidFill>
              <a:latin typeface="+mj-lt"/>
              <a:ea typeface="MS Gothic" charset="-128"/>
            </a:endParaRPr>
          </a:p>
        </p:txBody>
      </p:sp>
      <p:sp>
        <p:nvSpPr>
          <p:cNvPr id="15" name="Line 5"/>
          <p:cNvSpPr>
            <a:spLocks noChangeShapeType="1"/>
          </p:cNvSpPr>
          <p:nvPr/>
        </p:nvSpPr>
        <p:spPr bwMode="auto">
          <a:xfrm flipH="1">
            <a:off x="4692769" y="3416060"/>
            <a:ext cx="293297" cy="99203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4529868" y="3050718"/>
            <a:ext cx="2569674" cy="40011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dirty="0" smtClean="0">
                <a:latin typeface="Trebuchet MS" pitchFamily="34" charset="0"/>
              </a:rPr>
              <a:t>Po </a:t>
            </a:r>
            <a:r>
              <a:rPr lang="en-US" dirty="0" err="1" smtClean="0">
                <a:latin typeface="Trebuchet MS" pitchFamily="34" charset="0"/>
              </a:rPr>
              <a:t>vykonan</a:t>
            </a:r>
            <a:r>
              <a:rPr lang="sk-SK" dirty="0" smtClean="0">
                <a:latin typeface="Trebuchet MS" pitchFamily="34" charset="0"/>
              </a:rPr>
              <a:t>í </a:t>
            </a:r>
            <a:r>
              <a:rPr lang="sk-SK" b="1" dirty="0" err="1" smtClean="0">
                <a:latin typeface="Consolas" pitchFamily="49" charset="0"/>
                <a:cs typeface="Consolas" pitchFamily="49" charset="0"/>
              </a:rPr>
              <a:t>add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(9)</a:t>
            </a:r>
            <a:endParaRPr lang="cs-CZ" b="1" i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250332" y="3743481"/>
            <a:ext cx="403168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Aft>
                <a:spcPts val="0"/>
              </a:spcAft>
              <a:buFont typeface="Times New Roman" pitchFamily="16" charset="0"/>
              <a:buNone/>
              <a:defRPr/>
            </a:pPr>
            <a:r>
              <a:rPr lang="sk-SK" dirty="0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prvky</a:t>
            </a:r>
            <a:r>
              <a:rPr lang="sk-SK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[</a:t>
            </a:r>
            <a:r>
              <a:rPr lang="en-US" dirty="0" err="1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velkost</a:t>
            </a:r>
            <a:r>
              <a:rPr lang="sk-SK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] 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= </a:t>
            </a:r>
            <a:r>
              <a:rPr lang="en-US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hodnota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pPr eaLnBrk="1" hangingPunct="1">
              <a:spcAft>
                <a:spcPts val="0"/>
              </a:spcAft>
              <a:buFont typeface="Times New Roman" pitchFamily="16" charset="0"/>
              <a:buNone/>
              <a:defRPr/>
            </a:pPr>
            <a:r>
              <a:rPr lang="en-US" dirty="0" err="1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velkost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++;</a:t>
            </a:r>
            <a:endParaRPr lang="nn-NO" dirty="0" smtClean="0">
              <a:solidFill>
                <a:srgbClr val="000000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8" name="Line 5"/>
          <p:cNvSpPr>
            <a:spLocks noChangeShapeType="1"/>
          </p:cNvSpPr>
          <p:nvPr/>
        </p:nvSpPr>
        <p:spPr bwMode="auto">
          <a:xfrm flipH="1">
            <a:off x="4063042" y="1570008"/>
            <a:ext cx="1552754" cy="86264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5553533" y="1391571"/>
            <a:ext cx="3141893" cy="40011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dirty="0" err="1" smtClean="0">
                <a:latin typeface="Trebuchet MS" pitchFamily="34" charset="0"/>
              </a:rPr>
              <a:t>kapacita</a:t>
            </a:r>
            <a:r>
              <a:rPr lang="en-US" dirty="0" smtClean="0">
                <a:latin typeface="Trebuchet MS" pitchFamily="34" charset="0"/>
              </a:rPr>
              <a:t> = </a:t>
            </a:r>
            <a:r>
              <a:rPr lang="sk-SK" dirty="0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prvky</a:t>
            </a:r>
            <a:r>
              <a:rPr lang="en-US" dirty="0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.length</a:t>
            </a:r>
            <a:endParaRPr lang="cs-CZ" b="1" i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0" name="Line 5"/>
          <p:cNvSpPr>
            <a:spLocks noChangeShapeType="1"/>
          </p:cNvSpPr>
          <p:nvPr/>
        </p:nvSpPr>
        <p:spPr bwMode="auto">
          <a:xfrm flipH="1" flipV="1">
            <a:off x="2838091" y="5926346"/>
            <a:ext cx="1127185" cy="428445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3868508" y="6150476"/>
            <a:ext cx="4033289" cy="40011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 smtClean="0">
                <a:latin typeface="Trebuchet MS" pitchFamily="34" charset="0"/>
              </a:rPr>
              <a:t>v</a:t>
            </a:r>
            <a:r>
              <a:rPr lang="en-US" dirty="0" smtClean="0">
                <a:latin typeface="Trebuchet MS" pitchFamily="34" charset="0"/>
              </a:rPr>
              <a:t>e</a:t>
            </a:r>
            <a:r>
              <a:rPr lang="sk-SK" dirty="0" err="1" smtClean="0">
                <a:latin typeface="Trebuchet MS" pitchFamily="34" charset="0"/>
              </a:rPr>
              <a:t>ľkosť</a:t>
            </a:r>
            <a:r>
              <a:rPr lang="en-US" dirty="0" smtClean="0">
                <a:latin typeface="Trebuchet MS" pitchFamily="34" charset="0"/>
              </a:rPr>
              <a:t> = </a:t>
            </a:r>
            <a:r>
              <a:rPr lang="en-US" dirty="0" err="1" smtClean="0">
                <a:latin typeface="Trebuchet MS" pitchFamily="34" charset="0"/>
              </a:rPr>
              <a:t>po</a:t>
            </a:r>
            <a:r>
              <a:rPr lang="sk-SK" dirty="0" err="1" smtClean="0">
                <a:latin typeface="Trebuchet MS" pitchFamily="34" charset="0"/>
              </a:rPr>
              <a:t>čet</a:t>
            </a:r>
            <a:r>
              <a:rPr lang="sk-SK" dirty="0" smtClean="0">
                <a:latin typeface="Trebuchet MS" pitchFamily="34" charset="0"/>
              </a:rPr>
              <a:t> uložených prvkov</a:t>
            </a:r>
            <a:endParaRPr lang="cs-CZ" b="1" i="1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ArrayList s kapacitou</a:t>
            </a:r>
            <a:r>
              <a:rPr lang="sk-SK" smtClean="0"/>
              <a:t> </a:t>
            </a:r>
            <a:r>
              <a:rPr lang="en-US" smtClean="0"/>
              <a:t>(2)</a:t>
            </a:r>
            <a:endParaRPr lang="sk-SK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V</a:t>
            </a:r>
            <a:r>
              <a:rPr lang="sk-SK" b="1" dirty="0" err="1" smtClean="0"/>
              <a:t>ýhody</a:t>
            </a:r>
            <a:r>
              <a:rPr lang="sk-SK" b="1" dirty="0" smtClean="0"/>
              <a:t> </a:t>
            </a:r>
            <a:r>
              <a:rPr lang="sk-SK" dirty="0" smtClean="0"/>
              <a:t>poľa s kapacitou</a:t>
            </a:r>
            <a:endParaRPr lang="en-US" dirty="0" smtClean="0"/>
          </a:p>
          <a:p>
            <a:pPr lvl="1" eaLnBrk="1" hangingPunct="1"/>
            <a:r>
              <a:rPr lang="sk-SK" dirty="0" smtClean="0"/>
              <a:t>ak </a:t>
            </a:r>
            <a:r>
              <a:rPr lang="sk-SK" u="sng" dirty="0" smtClean="0"/>
              <a:t>kapacita stačí</a:t>
            </a:r>
            <a:r>
              <a:rPr lang="sk-SK" dirty="0" smtClean="0"/>
              <a:t>, </a:t>
            </a:r>
            <a:r>
              <a:rPr lang="sk-SK" b="1" dirty="0" err="1" smtClean="0">
                <a:latin typeface="Consolas" pitchFamily="49" charset="0"/>
                <a:cs typeface="Consolas" pitchFamily="49" charset="0"/>
              </a:rPr>
              <a:t>add</a:t>
            </a:r>
            <a:r>
              <a:rPr lang="sk-SK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(remove)</a:t>
            </a:r>
            <a:r>
              <a:rPr lang="sk-SK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sk-SK" dirty="0" smtClean="0"/>
              <a:t>na koniec zoznamu vieme realizovať v čase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O(1)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2" eaLnBrk="1" hangingPunct="1"/>
            <a:r>
              <a:rPr lang="en-US" dirty="0" err="1" smtClean="0"/>
              <a:t>zv</a:t>
            </a:r>
            <a:r>
              <a:rPr lang="sk-SK" dirty="0" err="1" smtClean="0"/>
              <a:t>ýšenie</a:t>
            </a:r>
            <a:r>
              <a:rPr lang="sk-SK" dirty="0" smtClean="0"/>
              <a:t> premennej s veľkosťou </a:t>
            </a:r>
            <a:r>
              <a:rPr lang="en-US" dirty="0" smtClean="0"/>
              <a:t>(size) </a:t>
            </a:r>
            <a:r>
              <a:rPr lang="sk-SK" dirty="0" smtClean="0"/>
              <a:t>o 1</a:t>
            </a:r>
            <a:endParaRPr lang="en-US" dirty="0" smtClean="0"/>
          </a:p>
          <a:p>
            <a:pPr lvl="2" eaLnBrk="1" hangingPunct="1"/>
            <a:r>
              <a:rPr lang="sk-SK" dirty="0" smtClean="0"/>
              <a:t>uloženie hodnoty na príslušný index interného poľa</a:t>
            </a:r>
            <a:endParaRPr lang="en-US" dirty="0" smtClean="0"/>
          </a:p>
          <a:p>
            <a:pPr lvl="1" eaLnBrk="1" hangingPunct="1"/>
            <a:r>
              <a:rPr lang="sk-SK" dirty="0" smtClean="0"/>
              <a:t>ak </a:t>
            </a:r>
            <a:r>
              <a:rPr lang="sk-SK" u="sng" dirty="0" smtClean="0"/>
              <a:t>kapacita nestačí</a:t>
            </a:r>
            <a:r>
              <a:rPr lang="en-US" dirty="0" smtClean="0"/>
              <a:t>, </a:t>
            </a:r>
            <a:r>
              <a:rPr lang="en-US" dirty="0" err="1" smtClean="0"/>
              <a:t>mus</a:t>
            </a:r>
            <a:r>
              <a:rPr lang="sk-SK" dirty="0" err="1" smtClean="0"/>
              <a:t>íme</a:t>
            </a:r>
            <a:r>
              <a:rPr lang="sk-SK" dirty="0" smtClean="0"/>
              <a:t> vyrobiť nové pole a kopírovať, t.j. časová zložitosť je </a:t>
            </a:r>
            <a:r>
              <a:rPr lang="sk-SK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(n)</a:t>
            </a:r>
            <a:endParaRPr lang="sk-SK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sk-SK" dirty="0" smtClean="0"/>
              <a:t>Ak je veľa neobsadených políčok, zmenšíme pole</a:t>
            </a:r>
            <a:endParaRPr lang="en-US" dirty="0" smtClean="0"/>
          </a:p>
          <a:p>
            <a:pPr eaLnBrk="1" hangingPunct="1"/>
            <a:endParaRPr lang="en-US" sz="1600" dirty="0" smtClean="0"/>
          </a:p>
          <a:p>
            <a:pPr eaLnBrk="1" hangingPunct="1"/>
            <a:r>
              <a:rPr lang="en-US" dirty="0" err="1" smtClean="0"/>
              <a:t>Nastavovanie</a:t>
            </a:r>
            <a:r>
              <a:rPr lang="en-US" dirty="0" smtClean="0"/>
              <a:t> </a:t>
            </a:r>
            <a:r>
              <a:rPr lang="en-US" dirty="0" err="1" smtClean="0"/>
              <a:t>kapacity</a:t>
            </a:r>
            <a:r>
              <a:rPr lang="en-US" dirty="0" smtClean="0"/>
              <a:t> v </a:t>
            </a: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ArrayList</a:t>
            </a:r>
            <a:r>
              <a:rPr lang="en-US" b="1" dirty="0" smtClean="0"/>
              <a:t>-</a:t>
            </a:r>
            <a:r>
              <a:rPr lang="en-US" dirty="0" smtClean="0"/>
              <a:t>e </a:t>
            </a:r>
            <a:r>
              <a:rPr lang="en-US" dirty="0" err="1" smtClean="0"/>
              <a:t>cez</a:t>
            </a:r>
            <a:r>
              <a:rPr lang="en-US" dirty="0" smtClean="0"/>
              <a:t> met</a:t>
            </a:r>
            <a:r>
              <a:rPr lang="sk-SK" dirty="0" smtClean="0"/>
              <a:t>ódu </a:t>
            </a:r>
            <a:r>
              <a:rPr lang="sk-SK" b="1" i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ensureCapacity</a:t>
            </a:r>
            <a:endParaRPr lang="sk-SK" b="1" i="1" dirty="0" smtClean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dentity_Lifecycle_Management">
  <a:themeElements>
    <a:clrScheme name="Identity_Lifecycle_Managemen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dentity_Lifecycle_Management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chemeClr val="accent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chemeClr val="accent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dentity_Lifecycle_Managem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3">
        <a:dk1>
          <a:srgbClr val="000000"/>
        </a:dk1>
        <a:lt1>
          <a:srgbClr val="FFFFFF"/>
        </a:lt1>
        <a:dk2>
          <a:srgbClr val="435B8A"/>
        </a:dk2>
        <a:lt2>
          <a:srgbClr val="FFFFFF"/>
        </a:lt2>
        <a:accent1>
          <a:srgbClr val="6699CC"/>
        </a:accent1>
        <a:accent2>
          <a:srgbClr val="C4161C"/>
        </a:accent2>
        <a:accent3>
          <a:srgbClr val="B0B5C4"/>
        </a:accent3>
        <a:accent4>
          <a:srgbClr val="DADADA"/>
        </a:accent4>
        <a:accent5>
          <a:srgbClr val="B8CAE2"/>
        </a:accent5>
        <a:accent6>
          <a:srgbClr val="B11318"/>
        </a:accent6>
        <a:hlink>
          <a:srgbClr val="66CC66"/>
        </a:hlink>
        <a:folHlink>
          <a:srgbClr val="DFCD5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4">
        <a:dk1>
          <a:srgbClr val="000000"/>
        </a:dk1>
        <a:lt1>
          <a:srgbClr val="FFFFFF"/>
        </a:lt1>
        <a:dk2>
          <a:srgbClr val="102A60"/>
        </a:dk2>
        <a:lt2>
          <a:srgbClr val="CCCCCC"/>
        </a:lt2>
        <a:accent1>
          <a:srgbClr val="1B70EB"/>
        </a:accent1>
        <a:accent2>
          <a:srgbClr val="C4161C"/>
        </a:accent2>
        <a:accent3>
          <a:srgbClr val="AAACB6"/>
        </a:accent3>
        <a:accent4>
          <a:srgbClr val="DADADA"/>
        </a:accent4>
        <a:accent5>
          <a:srgbClr val="ABBBF3"/>
        </a:accent5>
        <a:accent6>
          <a:srgbClr val="B11318"/>
        </a:accent6>
        <a:hlink>
          <a:srgbClr val="33CC33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5">
        <a:dk1>
          <a:srgbClr val="333333"/>
        </a:dk1>
        <a:lt1>
          <a:srgbClr val="D7E6F0"/>
        </a:lt1>
        <a:dk2>
          <a:srgbClr val="0174B5"/>
        </a:dk2>
        <a:lt2>
          <a:srgbClr val="000000"/>
        </a:lt2>
        <a:accent1>
          <a:srgbClr val="A1C1E6"/>
        </a:accent1>
        <a:accent2>
          <a:srgbClr val="EFF3FA"/>
        </a:accent2>
        <a:accent3>
          <a:srgbClr val="E8F0F6"/>
        </a:accent3>
        <a:accent4>
          <a:srgbClr val="2A2A2A"/>
        </a:accent4>
        <a:accent5>
          <a:srgbClr val="CDDDF0"/>
        </a:accent5>
        <a:accent6>
          <a:srgbClr val="D9DCE3"/>
        </a:accent6>
        <a:hlink>
          <a:srgbClr val="CC00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16">
        <a:dk1>
          <a:srgbClr val="000000"/>
        </a:dk1>
        <a:lt1>
          <a:srgbClr val="A1C1E6"/>
        </a:lt1>
        <a:dk2>
          <a:srgbClr val="EFF3FA"/>
        </a:dk2>
        <a:lt2>
          <a:srgbClr val="000000"/>
        </a:lt2>
        <a:accent1>
          <a:srgbClr val="0174B5"/>
        </a:accent1>
        <a:accent2>
          <a:srgbClr val="EFF3FA"/>
        </a:accent2>
        <a:accent3>
          <a:srgbClr val="CDDDF0"/>
        </a:accent3>
        <a:accent4>
          <a:srgbClr val="000000"/>
        </a:accent4>
        <a:accent5>
          <a:srgbClr val="AABCD7"/>
        </a:accent5>
        <a:accent6>
          <a:srgbClr val="D9DCE3"/>
        </a:accent6>
        <a:hlink>
          <a:srgbClr val="CC00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3783</TotalTime>
  <Words>2351</Words>
  <Application>Microsoft Office PowerPoint</Application>
  <PresentationFormat>On-screen Show (4:3)</PresentationFormat>
  <Paragraphs>595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Identity_Lifecycle_Management</vt:lpstr>
      <vt:lpstr>3. prednáška (28.2.2012)</vt:lpstr>
      <vt:lpstr>Plán na dnes</vt:lpstr>
      <vt:lpstr>Kam ukladať veľa údajov?</vt:lpstr>
      <vt:lpstr>Spomienky na List-y</vt:lpstr>
      <vt:lpstr>Ako funguje ArrayList?</vt:lpstr>
      <vt:lpstr>Aký rýchly je ArrayList?</vt:lpstr>
      <vt:lpstr>Ako na rýchlejší ArrayList?</vt:lpstr>
      <vt:lpstr>ArrayList s kapacitou (1)</vt:lpstr>
      <vt:lpstr>ArrayList s kapacitou (2)</vt:lpstr>
      <vt:lpstr>ArrayList s kapacitou (3)</vt:lpstr>
      <vt:lpstr>ArrayList s kapacitou (4)</vt:lpstr>
      <vt:lpstr>ArrayList s kapacitou (5)</vt:lpstr>
      <vt:lpstr>Výzva</vt:lpstr>
      <vt:lpstr>Spájaný zoznam</vt:lpstr>
      <vt:lpstr>Uzol spájaného zoznamu</vt:lpstr>
      <vt:lpstr>Spájaný zoznam v Jave</vt:lpstr>
      <vt:lpstr>Pridanie na začiatok zoznamu </vt:lpstr>
      <vt:lpstr>Prechod spájaným zoznamom</vt:lpstr>
      <vt:lpstr>Prechod spájaným zoznamom</vt:lpstr>
      <vt:lpstr>Vloženie uzla do zoznamu</vt:lpstr>
      <vt:lpstr>Odstránenie uzla zo zoznamu</vt:lpstr>
      <vt:lpstr>Výber i-teho prvku</vt:lpstr>
      <vt:lpstr>Vylepšenia</vt:lpstr>
      <vt:lpstr>Variácie spájaných zoznamov</vt:lpstr>
      <vt:lpstr>Sumarizácia spáj. zoznamov</vt:lpstr>
      <vt:lpstr>Na čo ešte ide použiť spáj. zoznam?</vt:lpstr>
      <vt:lpstr>Zásobníky v reálnom svete</vt:lpstr>
      <vt:lpstr>Zásobníky v Jave</vt:lpstr>
      <vt:lpstr>Na čo je zásobník dobrý?</vt:lpstr>
      <vt:lpstr>Správne ozátvorkovaný výraz</vt:lpstr>
      <vt:lpstr>Testovanie pre jednu sadu</vt:lpstr>
      <vt:lpstr>Rady v reálnom svete</vt:lpstr>
      <vt:lpstr>Rady v Jave</vt:lpstr>
      <vt:lpstr>Ako nájsť cestu v bludisku</vt:lpstr>
      <vt:lpstr>Úvahy o hľadaní cesty</vt:lpstr>
      <vt:lpstr>Počítanie vzdialenosti</vt:lpstr>
      <vt:lpstr>Počítanie vzdialenosti</vt:lpstr>
      <vt:lpstr>Počítanie vzdialenosti</vt:lpstr>
      <vt:lpstr>Počítanie vzdialenosti</vt:lpstr>
      <vt:lpstr>Počítanie vzdialenosti</vt:lpstr>
      <vt:lpstr>Počítanie vzdialenosti</vt:lpstr>
      <vt:lpstr>Počítanie vzdialenosti</vt:lpstr>
      <vt:lpstr>Počítanie vzdialenosti</vt:lpstr>
      <vt:lpstr>Ako to naprogramovať?</vt:lpstr>
      <vt:lpstr>Schéma algoritmu</vt:lpstr>
      <vt:lpstr>Prečo to funguje?</vt:lpstr>
      <vt:lpstr>Nájdenie cesty</vt:lpstr>
      <vt:lpstr>Slide 48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Identity Lifecycle Management</dc:title>
  <dc:creator>Fero</dc:creator>
  <cp:lastModifiedBy>Fero</cp:lastModifiedBy>
  <cp:revision>294</cp:revision>
  <dcterms:created xsi:type="dcterms:W3CDTF">2007-01-29T19:11:06Z</dcterms:created>
  <dcterms:modified xsi:type="dcterms:W3CDTF">2012-02-28T14:15:04Z</dcterms:modified>
</cp:coreProperties>
</file>